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7" r:id="rId2"/>
    <p:sldMasterId id="2147483679" r:id="rId3"/>
  </p:sldMasterIdLst>
  <p:notesMasterIdLst>
    <p:notesMasterId r:id="rId23"/>
  </p:notesMasterIdLst>
  <p:sldIdLst>
    <p:sldId id="1314" r:id="rId4"/>
    <p:sldId id="1310" r:id="rId5"/>
    <p:sldId id="1332" r:id="rId6"/>
    <p:sldId id="1316" r:id="rId7"/>
    <p:sldId id="1317" r:id="rId8"/>
    <p:sldId id="1328" r:id="rId9"/>
    <p:sldId id="415" r:id="rId10"/>
    <p:sldId id="1331" r:id="rId11"/>
    <p:sldId id="1256" r:id="rId12"/>
    <p:sldId id="1329" r:id="rId13"/>
    <p:sldId id="1330" r:id="rId14"/>
    <p:sldId id="1320" r:id="rId15"/>
    <p:sldId id="1326" r:id="rId16"/>
    <p:sldId id="432" r:id="rId17"/>
    <p:sldId id="1321" r:id="rId18"/>
    <p:sldId id="1327" r:id="rId19"/>
    <p:sldId id="1322" r:id="rId20"/>
    <p:sldId id="1323" r:id="rId21"/>
    <p:sldId id="132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285C21-1C15-9939-DE37-B21D5C01ED92}" name="Liz Radley" initials="LR" userId="S::liz@pressred.co.uk::2d828230-0f60-4fd5-9d69-9b819aaf13bf" providerId="AD"/>
  <p188:author id="{6235672F-6682-7BE6-BB07-DD73BF8C201F}" name="Martin Hird" initials="MH" userId="S::martin@pressred.co.uk::7af6d65c-07f6-4e17-8f60-307004fb9820" providerId="AD"/>
  <p188:author id="{64FA85E2-95EF-1481-CC5E-3AE2364B919C}" name="Liz Radley" initials="LR" userId="Liz Radle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iz Radley" initials="LR" lastIdx="22" clrIdx="0">
    <p:extLst>
      <p:ext uri="{19B8F6BF-5375-455C-9EA6-DF929625EA0E}">
        <p15:presenceInfo xmlns:p15="http://schemas.microsoft.com/office/powerpoint/2012/main" userId="Liz Rad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8A90"/>
    <a:srgbClr val="BD1622"/>
    <a:srgbClr val="ECDFEF"/>
    <a:srgbClr val="FFFFFF"/>
    <a:srgbClr val="7C4982"/>
    <a:srgbClr val="A480A8"/>
    <a:srgbClr val="5C3660"/>
    <a:srgbClr val="01425F"/>
    <a:srgbClr val="F2F2F2"/>
    <a:srgbClr val="53B0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4" autoAdjust="0"/>
    <p:restoredTop sz="91860" autoAdjust="0"/>
  </p:normalViewPr>
  <p:slideViewPr>
    <p:cSldViewPr snapToGrid="0">
      <p:cViewPr varScale="1">
        <p:scale>
          <a:sx n="98" d="100"/>
          <a:sy n="98" d="100"/>
        </p:scale>
        <p:origin x="6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z\Press%20Red%20Dropbox\Liz%20Radley\Press%20Red\Data\Active%20Lives\Excel%20templates\CYP\Headline%20templates\22-23%20CYP%20Headline%20template\ALS%20CYP%2022-23%20Templa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z\Press%20Red%20Dropbox\Liz%20Radley\Press%20Red\Data\Active%20Lives\Excel%20templates\CYP\Headline%20templates\22-23%20CYP%20Headline%20template\ALS%20CYP%2022-23%20Templa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iz\Press%20Red%20Dropbox\Liz%20Radley\Press%20Red\Data\Active%20Lives\Excel%20templates\CYP\Headline%20templates\22-23%20CYP%20Headline%20template\ALS%20CYP%2022-23%20Templat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accent5"/>
                </a:solidFill>
                <a:latin typeface="+mj-lt"/>
                <a:ea typeface="+mn-ea"/>
                <a:cs typeface="+mn-cs"/>
              </a:defRPr>
            </a:pPr>
            <a:r>
              <a:rPr lang="en-GB" sz="2000">
                <a:solidFill>
                  <a:schemeClr val="accent5"/>
                </a:solidFill>
              </a:rPr>
              <a:t>Active</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accent5"/>
              </a:solidFill>
              <a:latin typeface="+mj-lt"/>
              <a:ea typeface="+mn-ea"/>
              <a:cs typeface="+mn-cs"/>
            </a:defRPr>
          </a:pPr>
          <a:endParaRPr lang="en-US"/>
        </a:p>
      </c:txPr>
    </c:title>
    <c:autoTitleDeleted val="0"/>
    <c:plotArea>
      <c:layout/>
      <c:lineChart>
        <c:grouping val="standard"/>
        <c:varyColors val="0"/>
        <c:ser>
          <c:idx val="0"/>
          <c:order val="0"/>
          <c:tx>
            <c:strRef>
              <c:f>Trends!$B$4</c:f>
              <c:strCache>
                <c:ptCount val="1"/>
                <c:pt idx="0">
                  <c:v>England</c:v>
                </c:pt>
              </c:strCache>
            </c:strRef>
          </c:tx>
          <c:spPr>
            <a:ln w="63500" cap="rnd">
              <a:solidFill>
                <a:schemeClr val="tx1">
                  <a:alpha val="30000"/>
                </a:schemeClr>
              </a:solidFill>
              <a:prstDash val="solid"/>
              <a:round/>
            </a:ln>
            <a:effectLst/>
          </c:spPr>
          <c:marker>
            <c:symbol val="circle"/>
            <c:size val="12"/>
            <c:spPr>
              <a:solidFill>
                <a:schemeClr val="tx1"/>
              </a:solidFill>
              <a:ln w="9525">
                <a:solidFill>
                  <a:schemeClr val="bg1"/>
                </a:solidFill>
              </a:ln>
              <a:effectLst/>
            </c:spPr>
          </c:marker>
          <c:trendline>
            <c:spPr>
              <a:ln w="19050" cap="rnd">
                <a:solidFill>
                  <a:schemeClr val="tx1"/>
                </a:solidFill>
                <a:prstDash val="solid"/>
              </a:ln>
              <a:effectLst/>
            </c:spPr>
            <c:trendlineType val="linear"/>
            <c:dispRSqr val="0"/>
            <c:dispEq val="0"/>
          </c:trendline>
          <c:cat>
            <c:strRef>
              <c:f>Trends!$J$2:$O$2</c:f>
              <c:strCache>
                <c:ptCount val="6"/>
                <c:pt idx="0">
                  <c:v>17-18</c:v>
                </c:pt>
                <c:pt idx="1">
                  <c:v>18-19</c:v>
                </c:pt>
                <c:pt idx="2">
                  <c:v>19-20</c:v>
                </c:pt>
                <c:pt idx="3">
                  <c:v>20-21</c:v>
                </c:pt>
                <c:pt idx="4">
                  <c:v>21-22</c:v>
                </c:pt>
                <c:pt idx="5">
                  <c:v>22-23</c:v>
                </c:pt>
              </c:strCache>
            </c:strRef>
          </c:cat>
          <c:val>
            <c:numRef>
              <c:f>Trends!$J$4:$O$4</c:f>
              <c:numCache>
                <c:formatCode>0.0%</c:formatCode>
                <c:ptCount val="6"/>
                <c:pt idx="0">
                  <c:v>0.43259999999999998</c:v>
                </c:pt>
                <c:pt idx="1">
                  <c:v>0.46810000000000002</c:v>
                </c:pt>
                <c:pt idx="2">
                  <c:v>0.44890000000000002</c:v>
                </c:pt>
                <c:pt idx="3">
                  <c:v>0.44629999999999997</c:v>
                </c:pt>
                <c:pt idx="4">
                  <c:v>0.47199999999999998</c:v>
                </c:pt>
                <c:pt idx="5">
                  <c:v>0.47010000000000002</c:v>
                </c:pt>
              </c:numCache>
            </c:numRef>
          </c:val>
          <c:smooth val="1"/>
          <c:extLst>
            <c:ext xmlns:c16="http://schemas.microsoft.com/office/drawing/2014/chart" uri="{C3380CC4-5D6E-409C-BE32-E72D297353CC}">
              <c16:uniqueId val="{00000001-F579-4A8B-937E-79617466D2D4}"/>
            </c:ext>
          </c:extLst>
        </c:ser>
        <c:ser>
          <c:idx val="1"/>
          <c:order val="1"/>
          <c:tx>
            <c:strRef>
              <c:f>Trends!$B$5</c:f>
              <c:strCache>
                <c:ptCount val="1"/>
                <c:pt idx="0">
                  <c:v>Active Humber</c:v>
                </c:pt>
              </c:strCache>
            </c:strRef>
          </c:tx>
          <c:spPr>
            <a:ln w="63500" cap="rnd">
              <a:solidFill>
                <a:schemeClr val="accent5">
                  <a:alpha val="30000"/>
                </a:schemeClr>
              </a:solidFill>
              <a:prstDash val="solid"/>
              <a:round/>
            </a:ln>
            <a:effectLst/>
          </c:spPr>
          <c:marker>
            <c:symbol val="circle"/>
            <c:size val="12"/>
            <c:spPr>
              <a:solidFill>
                <a:schemeClr val="accent5"/>
              </a:solidFill>
              <a:ln w="9525">
                <a:solidFill>
                  <a:schemeClr val="bg1"/>
                </a:solidFill>
              </a:ln>
              <a:effectLst/>
            </c:spPr>
          </c:marker>
          <c:dLbls>
            <c:dLbl>
              <c:idx val="1"/>
              <c:layout>
                <c:manualLayout>
                  <c:x val="-5.046698422081048E-2"/>
                  <c:y val="-5.75172278222503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79-4A8B-937E-79617466D2D4}"/>
                </c:ext>
              </c:extLst>
            </c:dLbl>
            <c:dLbl>
              <c:idx val="2"/>
              <c:layout>
                <c:manualLayout>
                  <c:x val="-5.0466984220810564E-2"/>
                  <c:y val="-5.75172278222503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79-4A8B-937E-79617466D2D4}"/>
                </c:ext>
              </c:extLst>
            </c:dLbl>
            <c:dLbl>
              <c:idx val="4"/>
              <c:layout>
                <c:manualLayout>
                  <c:x val="-5.7098651004097015E-2"/>
                  <c:y val="-6.02911529262725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79-4A8B-937E-79617466D2D4}"/>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accent5"/>
                    </a:solidFill>
                    <a:latin typeface="+mj-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5"/>
                </a:solidFill>
                <a:prstDash val="solid"/>
              </a:ln>
              <a:effectLst/>
            </c:spPr>
            <c:trendlineType val="linear"/>
            <c:dispRSqr val="0"/>
            <c:dispEq val="0"/>
          </c:trendline>
          <c:cat>
            <c:strRef>
              <c:f>Trends!$J$2:$O$2</c:f>
              <c:strCache>
                <c:ptCount val="6"/>
                <c:pt idx="0">
                  <c:v>17-18</c:v>
                </c:pt>
                <c:pt idx="1">
                  <c:v>18-19</c:v>
                </c:pt>
                <c:pt idx="2">
                  <c:v>19-20</c:v>
                </c:pt>
                <c:pt idx="3">
                  <c:v>20-21</c:v>
                </c:pt>
                <c:pt idx="4">
                  <c:v>21-22</c:v>
                </c:pt>
                <c:pt idx="5">
                  <c:v>22-23</c:v>
                </c:pt>
              </c:strCache>
            </c:strRef>
          </c:cat>
          <c:val>
            <c:numRef>
              <c:f>Trends!$J$5:$O$5</c:f>
              <c:numCache>
                <c:formatCode>0.0%</c:formatCode>
                <c:ptCount val="6"/>
                <c:pt idx="0">
                  <c:v>0.42120000000000002</c:v>
                </c:pt>
                <c:pt idx="1">
                  <c:v>0.48359999999999997</c:v>
                </c:pt>
                <c:pt idx="2">
                  <c:v>0.46139999999999998</c:v>
                </c:pt>
                <c:pt idx="3">
                  <c:v>0.45079999999999998</c:v>
                </c:pt>
                <c:pt idx="4">
                  <c:v>0.48699999999999999</c:v>
                </c:pt>
                <c:pt idx="5">
                  <c:v>0.48120000000000002</c:v>
                </c:pt>
              </c:numCache>
            </c:numRef>
          </c:val>
          <c:smooth val="1"/>
          <c:extLst>
            <c:ext xmlns:c16="http://schemas.microsoft.com/office/drawing/2014/chart" uri="{C3380CC4-5D6E-409C-BE32-E72D297353CC}">
              <c16:uniqueId val="{00000006-F579-4A8B-937E-79617466D2D4}"/>
            </c:ext>
          </c:extLst>
        </c:ser>
        <c:dLbls>
          <c:showLegendKey val="0"/>
          <c:showVal val="0"/>
          <c:showCatName val="0"/>
          <c:showSerName val="0"/>
          <c:showPercent val="0"/>
          <c:showBubbleSize val="0"/>
        </c:dLbls>
        <c:marker val="1"/>
        <c:smooth val="0"/>
        <c:axId val="1311693824"/>
        <c:axId val="1311695072"/>
      </c:lineChart>
      <c:catAx>
        <c:axId val="131169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1311695072"/>
        <c:crosses val="autoZero"/>
        <c:auto val="1"/>
        <c:lblAlgn val="ctr"/>
        <c:lblOffset val="100"/>
        <c:noMultiLvlLbl val="0"/>
      </c:catAx>
      <c:valAx>
        <c:axId val="1311695072"/>
        <c:scaling>
          <c:orientation val="minMax"/>
          <c:max val="0.60000000000000009"/>
        </c:scaling>
        <c:delete val="1"/>
        <c:axPos val="l"/>
        <c:numFmt formatCode="0%" sourceLinked="0"/>
        <c:majorTickMark val="none"/>
        <c:minorTickMark val="none"/>
        <c:tickLblPos val="nextTo"/>
        <c:crossAx val="1311693824"/>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accent1"/>
                </a:solidFill>
                <a:latin typeface="+mj-lt"/>
                <a:ea typeface="+mn-ea"/>
                <a:cs typeface="+mn-cs"/>
              </a:defRPr>
            </a:pPr>
            <a:r>
              <a:rPr lang="en-GB">
                <a:solidFill>
                  <a:schemeClr val="accent1"/>
                </a:solidFill>
              </a:rPr>
              <a:t>Less active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accent1"/>
              </a:solidFill>
              <a:latin typeface="+mj-lt"/>
              <a:ea typeface="+mn-ea"/>
              <a:cs typeface="+mn-cs"/>
            </a:defRPr>
          </a:pPr>
          <a:endParaRPr lang="en-US"/>
        </a:p>
      </c:txPr>
    </c:title>
    <c:autoTitleDeleted val="0"/>
    <c:plotArea>
      <c:layout/>
      <c:lineChart>
        <c:grouping val="standard"/>
        <c:varyColors val="0"/>
        <c:ser>
          <c:idx val="0"/>
          <c:order val="0"/>
          <c:tx>
            <c:strRef>
              <c:f>Trends!$B$4</c:f>
              <c:strCache>
                <c:ptCount val="1"/>
                <c:pt idx="0">
                  <c:v>England</c:v>
                </c:pt>
              </c:strCache>
            </c:strRef>
          </c:tx>
          <c:spPr>
            <a:ln w="63500" cap="rnd">
              <a:solidFill>
                <a:schemeClr val="tx1">
                  <a:alpha val="30000"/>
                </a:schemeClr>
              </a:solidFill>
              <a:prstDash val="solid"/>
              <a:round/>
            </a:ln>
            <a:effectLst/>
          </c:spPr>
          <c:marker>
            <c:symbol val="circle"/>
            <c:size val="12"/>
            <c:spPr>
              <a:solidFill>
                <a:schemeClr val="tx1"/>
              </a:solidFill>
              <a:ln w="9525">
                <a:solidFill>
                  <a:schemeClr val="bg1"/>
                </a:solidFill>
              </a:ln>
              <a:effectLst/>
            </c:spPr>
          </c:marker>
          <c:trendline>
            <c:spPr>
              <a:ln w="19050" cap="rnd">
                <a:solidFill>
                  <a:schemeClr val="tx1"/>
                </a:solidFill>
                <a:prstDash val="solid"/>
              </a:ln>
              <a:effectLst/>
            </c:spPr>
            <c:trendlineType val="linear"/>
            <c:dispRSqr val="0"/>
            <c:dispEq val="0"/>
          </c:trendline>
          <c:cat>
            <c:strRef>
              <c:f>Trends!$C$2:$H$2</c:f>
              <c:strCache>
                <c:ptCount val="6"/>
                <c:pt idx="0">
                  <c:v>17-18</c:v>
                </c:pt>
                <c:pt idx="1">
                  <c:v>18-19</c:v>
                </c:pt>
                <c:pt idx="2">
                  <c:v>19-20</c:v>
                </c:pt>
                <c:pt idx="3">
                  <c:v>20-21</c:v>
                </c:pt>
                <c:pt idx="4">
                  <c:v>21-22</c:v>
                </c:pt>
                <c:pt idx="5">
                  <c:v>22-23</c:v>
                </c:pt>
              </c:strCache>
            </c:strRef>
          </c:cat>
          <c:val>
            <c:numRef>
              <c:f>Trends!$C$4:$H$4</c:f>
              <c:numCache>
                <c:formatCode>0.0%</c:formatCode>
                <c:ptCount val="6"/>
                <c:pt idx="0">
                  <c:v>0.32850000000000001</c:v>
                </c:pt>
                <c:pt idx="1">
                  <c:v>0.2898</c:v>
                </c:pt>
                <c:pt idx="2">
                  <c:v>0.31330000000000002</c:v>
                </c:pt>
                <c:pt idx="3">
                  <c:v>0.32350000000000001</c:v>
                </c:pt>
                <c:pt idx="4">
                  <c:v>0.3009</c:v>
                </c:pt>
                <c:pt idx="5">
                  <c:v>0.30170000000000002</c:v>
                </c:pt>
              </c:numCache>
            </c:numRef>
          </c:val>
          <c:smooth val="1"/>
          <c:extLst>
            <c:ext xmlns:c16="http://schemas.microsoft.com/office/drawing/2014/chart" uri="{C3380CC4-5D6E-409C-BE32-E72D297353CC}">
              <c16:uniqueId val="{00000001-5862-4891-9D09-5FA59F7AE61B}"/>
            </c:ext>
          </c:extLst>
        </c:ser>
        <c:ser>
          <c:idx val="1"/>
          <c:order val="1"/>
          <c:tx>
            <c:strRef>
              <c:f>Trends!$B$5</c:f>
              <c:strCache>
                <c:ptCount val="1"/>
                <c:pt idx="0">
                  <c:v>Active Humber</c:v>
                </c:pt>
              </c:strCache>
            </c:strRef>
          </c:tx>
          <c:spPr>
            <a:ln w="63500" cap="rnd">
              <a:solidFill>
                <a:schemeClr val="accent1">
                  <a:alpha val="30000"/>
                </a:schemeClr>
              </a:solidFill>
              <a:prstDash val="solid"/>
              <a:round/>
            </a:ln>
            <a:effectLst/>
          </c:spPr>
          <c:marker>
            <c:symbol val="circle"/>
            <c:size val="12"/>
            <c:spPr>
              <a:solidFill>
                <a:schemeClr val="accent1"/>
              </a:solidFill>
              <a:ln w="9525">
                <a:solidFill>
                  <a:schemeClr val="bg1"/>
                </a:solidFill>
              </a:ln>
              <a:effectLst/>
            </c:spPr>
          </c:marker>
          <c:dLbls>
            <c:dLbl>
              <c:idx val="1"/>
              <c:layout>
                <c:manualLayout>
                  <c:x val="-5.9759326113116726E-2"/>
                  <c:y val="5.62137014426594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62-4891-9D09-5FA59F7AE61B}"/>
                </c:ext>
              </c:extLst>
            </c:dLbl>
            <c:dLbl>
              <c:idx val="2"/>
              <c:layout>
                <c:manualLayout>
                  <c:x val="-6.4572803850782193E-2"/>
                  <c:y val="-6.30650780302947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62-4891-9D09-5FA59F7AE61B}"/>
                </c:ext>
              </c:extLst>
            </c:dLbl>
            <c:dLbl>
              <c:idx val="3"/>
              <c:layout>
                <c:manualLayout>
                  <c:x val="-5.9759326113116726E-2"/>
                  <c:y val="-5.75172278222504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62-4891-9D09-5FA59F7AE61B}"/>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j-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1"/>
                </a:solidFill>
                <a:prstDash val="solid"/>
              </a:ln>
              <a:effectLst/>
            </c:spPr>
            <c:trendlineType val="linear"/>
            <c:dispRSqr val="0"/>
            <c:dispEq val="0"/>
          </c:trendline>
          <c:cat>
            <c:strRef>
              <c:f>Trends!$C$2:$H$2</c:f>
              <c:strCache>
                <c:ptCount val="6"/>
                <c:pt idx="0">
                  <c:v>17-18</c:v>
                </c:pt>
                <c:pt idx="1">
                  <c:v>18-19</c:v>
                </c:pt>
                <c:pt idx="2">
                  <c:v>19-20</c:v>
                </c:pt>
                <c:pt idx="3">
                  <c:v>20-21</c:v>
                </c:pt>
                <c:pt idx="4">
                  <c:v>21-22</c:v>
                </c:pt>
                <c:pt idx="5">
                  <c:v>22-23</c:v>
                </c:pt>
              </c:strCache>
            </c:strRef>
          </c:cat>
          <c:val>
            <c:numRef>
              <c:f>Trends!$C$5:$H$5</c:f>
              <c:numCache>
                <c:formatCode>0.0%</c:formatCode>
                <c:ptCount val="6"/>
                <c:pt idx="0">
                  <c:v>0.33310000000000001</c:v>
                </c:pt>
                <c:pt idx="1">
                  <c:v>0.25490000000000002</c:v>
                </c:pt>
                <c:pt idx="2">
                  <c:v>0.31490000000000001</c:v>
                </c:pt>
                <c:pt idx="3">
                  <c:v>0.313</c:v>
                </c:pt>
                <c:pt idx="4">
                  <c:v>0.32940000000000003</c:v>
                </c:pt>
                <c:pt idx="5">
                  <c:v>0.2969</c:v>
                </c:pt>
              </c:numCache>
            </c:numRef>
          </c:val>
          <c:smooth val="1"/>
          <c:extLst>
            <c:ext xmlns:c16="http://schemas.microsoft.com/office/drawing/2014/chart" uri="{C3380CC4-5D6E-409C-BE32-E72D297353CC}">
              <c16:uniqueId val="{00000006-5862-4891-9D09-5FA59F7AE61B}"/>
            </c:ext>
          </c:extLst>
        </c:ser>
        <c:dLbls>
          <c:showLegendKey val="0"/>
          <c:showVal val="0"/>
          <c:showCatName val="0"/>
          <c:showSerName val="0"/>
          <c:showPercent val="0"/>
          <c:showBubbleSize val="0"/>
        </c:dLbls>
        <c:marker val="1"/>
        <c:smooth val="0"/>
        <c:axId val="1311693824"/>
        <c:axId val="1311695072"/>
      </c:lineChart>
      <c:catAx>
        <c:axId val="131169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1311695072"/>
        <c:crosses val="autoZero"/>
        <c:auto val="1"/>
        <c:lblAlgn val="ctr"/>
        <c:lblOffset val="100"/>
        <c:noMultiLvlLbl val="0"/>
      </c:catAx>
      <c:valAx>
        <c:axId val="1311695072"/>
        <c:scaling>
          <c:orientation val="minMax"/>
          <c:max val="0.60000000000000009"/>
          <c:min val="0"/>
        </c:scaling>
        <c:delete val="1"/>
        <c:axPos val="l"/>
        <c:numFmt formatCode="0%" sourceLinked="0"/>
        <c:majorTickMark val="none"/>
        <c:minorTickMark val="none"/>
        <c:tickLblPos val="nextTo"/>
        <c:crossAx val="1311693824"/>
        <c:crosses val="autoZero"/>
        <c:crossBetween val="between"/>
      </c:valAx>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tx1"/>
          </a:solidFill>
          <a:latin typeface="+mj-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'latest year'!$C$6</c:f>
              <c:strCache>
                <c:ptCount val="1"/>
                <c:pt idx="0">
                  <c:v>Less active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year'!$B$7:$B$12</c:f>
              <c:strCache>
                <c:ptCount val="6"/>
                <c:pt idx="0">
                  <c:v>England</c:v>
                </c:pt>
                <c:pt idx="1">
                  <c:v>Active Humber</c:v>
                </c:pt>
                <c:pt idx="2">
                  <c:v>Hull</c:v>
                </c:pt>
                <c:pt idx="3">
                  <c:v>North Lincolnshire</c:v>
                </c:pt>
                <c:pt idx="4">
                  <c:v>North East Lincolnshire</c:v>
                </c:pt>
                <c:pt idx="5">
                  <c:v>East Riding of Yorkshire</c:v>
                </c:pt>
              </c:strCache>
            </c:strRef>
          </c:cat>
          <c:val>
            <c:numRef>
              <c:f>'latest year'!$C$7:$C$12</c:f>
              <c:numCache>
                <c:formatCode>0.0%</c:formatCode>
                <c:ptCount val="6"/>
                <c:pt idx="0">
                  <c:v>0.30170000000000002</c:v>
                </c:pt>
                <c:pt idx="1">
                  <c:v>0.2969</c:v>
                </c:pt>
                <c:pt idx="2">
                  <c:v>0.31030000000000002</c:v>
                </c:pt>
                <c:pt idx="3">
                  <c:v>0.30030000000000001</c:v>
                </c:pt>
                <c:pt idx="4">
                  <c:v>0.29549999999999998</c:v>
                </c:pt>
                <c:pt idx="5">
                  <c:v>0.24260000000000001</c:v>
                </c:pt>
              </c:numCache>
            </c:numRef>
          </c:val>
          <c:extLst>
            <c:ext xmlns:c16="http://schemas.microsoft.com/office/drawing/2014/chart" uri="{C3380CC4-5D6E-409C-BE32-E72D297353CC}">
              <c16:uniqueId val="{00000000-1DC7-4F35-AB2D-8C909DFCA9E1}"/>
            </c:ext>
          </c:extLst>
        </c:ser>
        <c:ser>
          <c:idx val="1"/>
          <c:order val="1"/>
          <c:tx>
            <c:strRef>
              <c:f>'latest year'!$D$6</c:f>
              <c:strCache>
                <c:ptCount val="1"/>
                <c:pt idx="0">
                  <c:v>Fairly active</c:v>
                </c:pt>
              </c:strCache>
            </c:strRef>
          </c:tx>
          <c:spPr>
            <a:solidFill>
              <a:srgbClr val="BD1622">
                <a:alpha val="50196"/>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year'!$B$7:$B$12</c:f>
              <c:strCache>
                <c:ptCount val="6"/>
                <c:pt idx="0">
                  <c:v>England</c:v>
                </c:pt>
                <c:pt idx="1">
                  <c:v>Active Humber</c:v>
                </c:pt>
                <c:pt idx="2">
                  <c:v>Hull</c:v>
                </c:pt>
                <c:pt idx="3">
                  <c:v>North Lincolnshire</c:v>
                </c:pt>
                <c:pt idx="4">
                  <c:v>North East Lincolnshire</c:v>
                </c:pt>
                <c:pt idx="5">
                  <c:v>East Riding of Yorkshire</c:v>
                </c:pt>
              </c:strCache>
            </c:strRef>
          </c:cat>
          <c:val>
            <c:numRef>
              <c:f>'latest year'!$D$7:$D$12</c:f>
              <c:numCache>
                <c:formatCode>0.0%</c:formatCode>
                <c:ptCount val="6"/>
                <c:pt idx="0">
                  <c:v>0.22819999999999999</c:v>
                </c:pt>
                <c:pt idx="1">
                  <c:v>0.2218</c:v>
                </c:pt>
                <c:pt idx="2">
                  <c:v>0.23680000000000001</c:v>
                </c:pt>
                <c:pt idx="3">
                  <c:v>0.22059999999999999</c:v>
                </c:pt>
                <c:pt idx="4">
                  <c:v>0.19040000000000001</c:v>
                </c:pt>
                <c:pt idx="5">
                  <c:v>0.23499999999999999</c:v>
                </c:pt>
              </c:numCache>
            </c:numRef>
          </c:val>
          <c:extLst>
            <c:ext xmlns:c16="http://schemas.microsoft.com/office/drawing/2014/chart" uri="{C3380CC4-5D6E-409C-BE32-E72D297353CC}">
              <c16:uniqueId val="{00000001-1DC7-4F35-AB2D-8C909DFCA9E1}"/>
            </c:ext>
          </c:extLst>
        </c:ser>
        <c:ser>
          <c:idx val="2"/>
          <c:order val="2"/>
          <c:tx>
            <c:strRef>
              <c:f>'latest year'!$E$6</c:f>
              <c:strCache>
                <c:ptCount val="1"/>
                <c:pt idx="0">
                  <c:v>Active</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'latest year'!$B$7:$B$12</c:f>
              <c:strCache>
                <c:ptCount val="6"/>
                <c:pt idx="0">
                  <c:v>England</c:v>
                </c:pt>
                <c:pt idx="1">
                  <c:v>Active Humber</c:v>
                </c:pt>
                <c:pt idx="2">
                  <c:v>Hull</c:v>
                </c:pt>
                <c:pt idx="3">
                  <c:v>North Lincolnshire</c:v>
                </c:pt>
                <c:pt idx="4">
                  <c:v>North East Lincolnshire</c:v>
                </c:pt>
                <c:pt idx="5">
                  <c:v>East Riding of Yorkshire</c:v>
                </c:pt>
              </c:strCache>
            </c:strRef>
          </c:cat>
          <c:val>
            <c:numRef>
              <c:f>'latest year'!$E$7:$E$12</c:f>
              <c:numCache>
                <c:formatCode>0.0%</c:formatCode>
                <c:ptCount val="6"/>
                <c:pt idx="0">
                  <c:v>0.47010000000000002</c:v>
                </c:pt>
                <c:pt idx="1">
                  <c:v>0.48120000000000002</c:v>
                </c:pt>
                <c:pt idx="2">
                  <c:v>0.45279999999999998</c:v>
                </c:pt>
                <c:pt idx="3">
                  <c:v>0.47910000000000003</c:v>
                </c:pt>
                <c:pt idx="4">
                  <c:v>0.5141</c:v>
                </c:pt>
                <c:pt idx="5">
                  <c:v>0.52239999999999998</c:v>
                </c:pt>
              </c:numCache>
            </c:numRef>
          </c:val>
          <c:extLst>
            <c:ext xmlns:c16="http://schemas.microsoft.com/office/drawing/2014/chart" uri="{C3380CC4-5D6E-409C-BE32-E72D297353CC}">
              <c16:uniqueId val="{00000002-1DC7-4F35-AB2D-8C909DFCA9E1}"/>
            </c:ext>
          </c:extLst>
        </c:ser>
        <c:dLbls>
          <c:showLegendKey val="0"/>
          <c:showVal val="0"/>
          <c:showCatName val="0"/>
          <c:showSerName val="0"/>
          <c:showPercent val="0"/>
          <c:showBubbleSize val="0"/>
        </c:dLbls>
        <c:gapWidth val="30"/>
        <c:overlap val="100"/>
        <c:axId val="1813624895"/>
        <c:axId val="1813620319"/>
      </c:barChart>
      <c:catAx>
        <c:axId val="1813624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813620319"/>
        <c:crosses val="autoZero"/>
        <c:auto val="1"/>
        <c:lblAlgn val="ctr"/>
        <c:lblOffset val="100"/>
        <c:noMultiLvlLbl val="0"/>
      </c:catAx>
      <c:valAx>
        <c:axId val="1813620319"/>
        <c:scaling>
          <c:orientation val="minMax"/>
          <c:max val="1"/>
        </c:scaling>
        <c:delete val="1"/>
        <c:axPos val="l"/>
        <c:numFmt formatCode="0%" sourceLinked="0"/>
        <c:majorTickMark val="none"/>
        <c:minorTickMark val="none"/>
        <c:tickLblPos val="nextTo"/>
        <c:crossAx val="1813624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80EB0-91F9-45D8-AA74-AB7768F7F756}" type="datetimeFigureOut">
              <a:rPr lang="en-GB" smtClean="0"/>
              <a:t>08/12/2023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1E273B-667F-4303-ADD1-2C936CB6329D}" type="slidenum">
              <a:rPr lang="en-GB" smtClean="0"/>
              <a:t>‹#›</a:t>
            </a:fld>
            <a:endParaRPr lang="en-GB"/>
          </a:p>
        </p:txBody>
      </p:sp>
    </p:spTree>
    <p:extLst>
      <p:ext uri="{BB962C8B-B14F-4D97-AF65-F5344CB8AC3E}">
        <p14:creationId xmlns:p14="http://schemas.microsoft.com/office/powerpoint/2010/main" val="289818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1</a:t>
            </a:fld>
            <a:endParaRPr lang="en-GB"/>
          </a:p>
        </p:txBody>
      </p:sp>
    </p:spTree>
    <p:extLst>
      <p:ext uri="{BB962C8B-B14F-4D97-AF65-F5344CB8AC3E}">
        <p14:creationId xmlns:p14="http://schemas.microsoft.com/office/powerpoint/2010/main" val="138745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16</a:t>
            </a:fld>
            <a:endParaRPr lang="en-GB"/>
          </a:p>
        </p:txBody>
      </p:sp>
    </p:spTree>
    <p:extLst>
      <p:ext uri="{BB962C8B-B14F-4D97-AF65-F5344CB8AC3E}">
        <p14:creationId xmlns:p14="http://schemas.microsoft.com/office/powerpoint/2010/main" val="247316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18</a:t>
            </a:fld>
            <a:endParaRPr lang="en-GB"/>
          </a:p>
        </p:txBody>
      </p:sp>
    </p:spTree>
    <p:extLst>
      <p:ext uri="{BB962C8B-B14F-4D97-AF65-F5344CB8AC3E}">
        <p14:creationId xmlns:p14="http://schemas.microsoft.com/office/powerpoint/2010/main" val="413737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19</a:t>
            </a:fld>
            <a:endParaRPr lang="en-GB"/>
          </a:p>
        </p:txBody>
      </p:sp>
    </p:spTree>
    <p:extLst>
      <p:ext uri="{BB962C8B-B14F-4D97-AF65-F5344CB8AC3E}">
        <p14:creationId xmlns:p14="http://schemas.microsoft.com/office/powerpoint/2010/main" val="416163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484043"/>
                </a:solidFill>
              </a:rPr>
              <a:t>The results presented are year 5 (21/22 academic year). Since the year 1 data was published, there’s been a change to the UK Chief Medical Officer’s physical activity guidelines for children and young people. Instead of at least 60 minutes of activity </a:t>
            </a:r>
            <a:r>
              <a:rPr lang="en-GB" sz="1200" b="1" dirty="0">
                <a:solidFill>
                  <a:srgbClr val="484043"/>
                </a:solidFill>
              </a:rPr>
              <a:t>every day</a:t>
            </a:r>
            <a:r>
              <a:rPr lang="en-GB" sz="1200" b="0" dirty="0">
                <a:solidFill>
                  <a:srgbClr val="484043"/>
                </a:solidFill>
              </a:rPr>
              <a:t>, the new guidelines recommend young people engage in moderate to vigorous intensity activity for an average of at least 60 minutes a day </a:t>
            </a:r>
            <a:r>
              <a:rPr lang="en-GB" sz="1200" b="1" dirty="0">
                <a:solidFill>
                  <a:srgbClr val="484043"/>
                </a:solidFill>
              </a:rPr>
              <a:t>across the week</a:t>
            </a:r>
            <a:r>
              <a:rPr lang="en-GB" sz="1200" b="0" dirty="0">
                <a:solidFill>
                  <a:srgbClr val="484043"/>
                </a:solidFill>
              </a:rPr>
              <a:t>. The data for all years is now presented to reflect this change in guidelines.</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081553-A43A-4B31-8CEF-345170F7CA6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261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700"/>
              </a:spcBef>
              <a:spcAft>
                <a:spcPts val="200"/>
              </a:spcAft>
              <a:buFont typeface="Arial" panose="020B0604020202020204" pitchFamily="34" charset="0"/>
              <a:buNone/>
            </a:pPr>
            <a:r>
              <a:rPr lang="en-GB" sz="1400" b="1" dirty="0">
                <a:solidFill>
                  <a:srgbClr val="484043"/>
                </a:solidFill>
                <a:cs typeface="Times New Roman" panose="02020603050405020304" pitchFamily="18" charset="0"/>
              </a:rPr>
              <a:t>Moderate intensity activity</a:t>
            </a:r>
          </a:p>
          <a:p>
            <a:pPr marL="0" indent="0">
              <a:spcBef>
                <a:spcPts val="700"/>
              </a:spcBef>
              <a:spcAft>
                <a:spcPts val="200"/>
              </a:spcAft>
              <a:buNone/>
              <a:defRPr/>
            </a:pPr>
            <a:r>
              <a:rPr lang="en-GB" sz="1200" dirty="0">
                <a:solidFill>
                  <a:srgbClr val="484043"/>
                </a:solidFill>
              </a:rPr>
              <a:t>Is defined as activity where you raise your heart rate and feel a little out of breath (children were asked whether it made them breathe faster)</a:t>
            </a:r>
          </a:p>
          <a:p>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3</a:t>
            </a:fld>
            <a:endParaRPr lang="en-GB"/>
          </a:p>
        </p:txBody>
      </p:sp>
    </p:spTree>
    <p:extLst>
      <p:ext uri="{BB962C8B-B14F-4D97-AF65-F5344CB8AC3E}">
        <p14:creationId xmlns:p14="http://schemas.microsoft.com/office/powerpoint/2010/main" val="179381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buNone/>
            </a:pPr>
            <a:r>
              <a:rPr lang="en-GB" sz="1200" dirty="0">
                <a:solidFill>
                  <a:srgbClr val="484043"/>
                </a:solidFill>
              </a:rPr>
              <a:t>The Chief Medical Officer’s (CMO) guidelines for young people is presented in three categories for overall activity in the last week: </a:t>
            </a:r>
          </a:p>
          <a:p>
            <a:pPr>
              <a:lnSpc>
                <a:spcPct val="100000"/>
              </a:lnSpc>
              <a:spcBef>
                <a:spcPts val="0"/>
              </a:spcBef>
              <a:buNone/>
            </a:pPr>
            <a:endParaRPr lang="en-GB" sz="1200" dirty="0">
              <a:solidFill>
                <a:srgbClr val="484043"/>
              </a:solidFill>
            </a:endParaRPr>
          </a:p>
          <a:p>
            <a:pPr>
              <a:lnSpc>
                <a:spcPct val="100000"/>
              </a:lnSpc>
              <a:spcBef>
                <a:spcPts val="0"/>
              </a:spcBef>
              <a:buNone/>
            </a:pPr>
            <a:r>
              <a:rPr lang="en-GB" sz="1600" dirty="0">
                <a:solidFill>
                  <a:srgbClr val="06A77A"/>
                </a:solidFill>
              </a:rPr>
              <a:t>Active </a:t>
            </a:r>
          </a:p>
          <a:p>
            <a:pPr>
              <a:lnSpc>
                <a:spcPct val="100000"/>
              </a:lnSpc>
              <a:spcBef>
                <a:spcPts val="0"/>
              </a:spcBef>
              <a:buNone/>
            </a:pPr>
            <a:r>
              <a:rPr lang="en-GB" sz="1200" dirty="0"/>
              <a:t>An average of 60 minutes or more a day</a:t>
            </a:r>
          </a:p>
          <a:p>
            <a:pPr>
              <a:lnSpc>
                <a:spcPct val="100000"/>
              </a:lnSpc>
              <a:spcBef>
                <a:spcPts val="0"/>
              </a:spcBef>
              <a:buNone/>
            </a:pPr>
            <a:endParaRPr lang="en-GB" sz="1200" dirty="0"/>
          </a:p>
          <a:p>
            <a:pPr>
              <a:lnSpc>
                <a:spcPct val="100000"/>
              </a:lnSpc>
              <a:spcBef>
                <a:spcPts val="0"/>
              </a:spcBef>
              <a:buNone/>
            </a:pPr>
            <a:r>
              <a:rPr lang="en-GB" sz="1600" dirty="0">
                <a:solidFill>
                  <a:srgbClr val="BD1923"/>
                </a:solidFill>
              </a:rPr>
              <a:t>Less active </a:t>
            </a:r>
          </a:p>
          <a:p>
            <a:pPr>
              <a:lnSpc>
                <a:spcPct val="100000"/>
              </a:lnSpc>
              <a:spcBef>
                <a:spcPts val="0"/>
              </a:spcBef>
              <a:buNone/>
            </a:pPr>
            <a:r>
              <a:rPr lang="en-GB" sz="1200" dirty="0"/>
              <a:t>Less than an average of 30 minutes a day</a:t>
            </a:r>
          </a:p>
          <a:p>
            <a:pPr marL="0" indent="0">
              <a:lnSpc>
                <a:spcPct val="100000"/>
              </a:lnSpc>
              <a:spcBef>
                <a:spcPts val="0"/>
              </a:spcBef>
              <a:buFont typeface="Arial" panose="020B0604020202020204" pitchFamily="34" charset="0"/>
              <a:buNone/>
            </a:pPr>
            <a:endParaRPr lang="en-GB" sz="1200" dirty="0">
              <a:solidFill>
                <a:srgbClr val="484043"/>
              </a:solidFill>
            </a:endParaRPr>
          </a:p>
          <a:p>
            <a:pPr marL="0" indent="0">
              <a:lnSpc>
                <a:spcPct val="100000"/>
              </a:lnSpc>
              <a:spcBef>
                <a:spcPts val="0"/>
              </a:spcBef>
              <a:buFont typeface="Arial" panose="020B0604020202020204" pitchFamily="34" charset="0"/>
              <a:buNone/>
            </a:pPr>
            <a:r>
              <a:rPr lang="en-GB" sz="1200" i="1" dirty="0">
                <a:solidFill>
                  <a:schemeClr val="tx2"/>
                </a:solidFill>
              </a:rPr>
              <a:t>Note: </a:t>
            </a:r>
            <a:r>
              <a:rPr lang="en-GB" sz="1200" i="1" dirty="0"/>
              <a:t>Only activity of at least moderate intensity is included</a:t>
            </a:r>
          </a:p>
          <a:p>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7</a:t>
            </a:fld>
            <a:endParaRPr lang="en-GB"/>
          </a:p>
        </p:txBody>
      </p:sp>
    </p:spTree>
    <p:extLst>
      <p:ext uri="{BB962C8B-B14F-4D97-AF65-F5344CB8AC3E}">
        <p14:creationId xmlns:p14="http://schemas.microsoft.com/office/powerpoint/2010/main" val="3963503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is used when there are less than 3 schools returning responses or there are less than 150 pupils</a:t>
            </a:r>
          </a:p>
          <a:p>
            <a:endParaRPr lang="en-GB" dirty="0"/>
          </a:p>
          <a:p>
            <a:r>
              <a:rPr lang="en-GB" sz="1800" b="0" i="0" u="none" strike="noStrike" dirty="0">
                <a:solidFill>
                  <a:srgbClr val="000000"/>
                </a:solidFill>
                <a:effectLst/>
                <a:latin typeface="Calibri" panose="020F0502020204030204" pitchFamily="34" charset="0"/>
              </a:rPr>
              <a:t> </a:t>
            </a:r>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8</a:t>
            </a:fld>
            <a:endParaRPr lang="en-GB"/>
          </a:p>
        </p:txBody>
      </p:sp>
    </p:spTree>
    <p:extLst>
      <p:ext uri="{BB962C8B-B14F-4D97-AF65-F5344CB8AC3E}">
        <p14:creationId xmlns:p14="http://schemas.microsoft.com/office/powerpoint/2010/main" val="4070669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buNone/>
            </a:pPr>
            <a:r>
              <a:rPr lang="en-GB" sz="1200" dirty="0">
                <a:solidFill>
                  <a:srgbClr val="484043"/>
                </a:solidFill>
              </a:rPr>
              <a:t>The Chief Medical Officer’s (CMO) guidelines for young people is presented in three categories for overall activity in the last week: </a:t>
            </a:r>
          </a:p>
          <a:p>
            <a:pPr>
              <a:lnSpc>
                <a:spcPct val="100000"/>
              </a:lnSpc>
              <a:spcBef>
                <a:spcPts val="0"/>
              </a:spcBef>
              <a:buNone/>
            </a:pPr>
            <a:endParaRPr lang="en-GB" sz="1200" dirty="0">
              <a:solidFill>
                <a:srgbClr val="484043"/>
              </a:solidFill>
            </a:endParaRPr>
          </a:p>
          <a:p>
            <a:pPr>
              <a:lnSpc>
                <a:spcPct val="100000"/>
              </a:lnSpc>
              <a:spcBef>
                <a:spcPts val="0"/>
              </a:spcBef>
              <a:buNone/>
            </a:pPr>
            <a:r>
              <a:rPr lang="en-GB" sz="1600" dirty="0">
                <a:solidFill>
                  <a:srgbClr val="06A77A"/>
                </a:solidFill>
              </a:rPr>
              <a:t>Active </a:t>
            </a:r>
          </a:p>
          <a:p>
            <a:pPr>
              <a:lnSpc>
                <a:spcPct val="100000"/>
              </a:lnSpc>
              <a:spcBef>
                <a:spcPts val="0"/>
              </a:spcBef>
              <a:buNone/>
            </a:pPr>
            <a:r>
              <a:rPr lang="en-GB" sz="1200" dirty="0"/>
              <a:t>An average of 60 minutes or more a day</a:t>
            </a:r>
          </a:p>
          <a:p>
            <a:pPr>
              <a:lnSpc>
                <a:spcPct val="100000"/>
              </a:lnSpc>
              <a:spcBef>
                <a:spcPts val="0"/>
              </a:spcBef>
              <a:buNone/>
            </a:pPr>
            <a:endParaRPr lang="en-GB" sz="1200" dirty="0"/>
          </a:p>
          <a:p>
            <a:pPr>
              <a:lnSpc>
                <a:spcPct val="100000"/>
              </a:lnSpc>
              <a:spcBef>
                <a:spcPts val="0"/>
              </a:spcBef>
              <a:buNone/>
            </a:pPr>
            <a:r>
              <a:rPr lang="en-GB" sz="1600" dirty="0">
                <a:solidFill>
                  <a:schemeClr val="accent2"/>
                </a:solidFill>
              </a:rPr>
              <a:t>Fairly active </a:t>
            </a:r>
          </a:p>
          <a:p>
            <a:pPr>
              <a:lnSpc>
                <a:spcPct val="100000"/>
              </a:lnSpc>
              <a:spcBef>
                <a:spcPts val="0"/>
              </a:spcBef>
              <a:buNone/>
            </a:pPr>
            <a:r>
              <a:rPr lang="en-GB" sz="1200" dirty="0"/>
              <a:t>An average of 30-59 minutes a day</a:t>
            </a:r>
          </a:p>
          <a:p>
            <a:pPr>
              <a:lnSpc>
                <a:spcPct val="100000"/>
              </a:lnSpc>
              <a:spcBef>
                <a:spcPts val="0"/>
              </a:spcBef>
              <a:buNone/>
            </a:pPr>
            <a:endParaRPr lang="en-GB" sz="1200" dirty="0"/>
          </a:p>
          <a:p>
            <a:pPr>
              <a:lnSpc>
                <a:spcPct val="100000"/>
              </a:lnSpc>
              <a:spcBef>
                <a:spcPts val="0"/>
              </a:spcBef>
              <a:buNone/>
            </a:pPr>
            <a:r>
              <a:rPr lang="en-GB" sz="1600" dirty="0">
                <a:solidFill>
                  <a:srgbClr val="BD1923"/>
                </a:solidFill>
              </a:rPr>
              <a:t>Less active </a:t>
            </a:r>
          </a:p>
          <a:p>
            <a:pPr>
              <a:lnSpc>
                <a:spcPct val="100000"/>
              </a:lnSpc>
              <a:spcBef>
                <a:spcPts val="0"/>
              </a:spcBef>
              <a:buNone/>
            </a:pPr>
            <a:r>
              <a:rPr lang="en-GB" sz="1200" dirty="0"/>
              <a:t>Less than an average of 30 minutes a day</a:t>
            </a:r>
          </a:p>
          <a:p>
            <a:pPr marL="0" indent="0">
              <a:lnSpc>
                <a:spcPct val="100000"/>
              </a:lnSpc>
              <a:spcBef>
                <a:spcPts val="0"/>
              </a:spcBef>
              <a:buFont typeface="Arial" panose="020B0604020202020204" pitchFamily="34" charset="0"/>
              <a:buNone/>
            </a:pPr>
            <a:endParaRPr lang="en-GB" sz="1200" dirty="0">
              <a:solidFill>
                <a:srgbClr val="484043"/>
              </a:solidFill>
            </a:endParaRPr>
          </a:p>
          <a:p>
            <a:pPr marL="0" indent="0">
              <a:lnSpc>
                <a:spcPct val="100000"/>
              </a:lnSpc>
              <a:spcBef>
                <a:spcPts val="0"/>
              </a:spcBef>
              <a:buFont typeface="Arial" panose="020B0604020202020204" pitchFamily="34" charset="0"/>
              <a:buNone/>
            </a:pPr>
            <a:r>
              <a:rPr lang="en-GB" sz="1200" i="1" dirty="0">
                <a:solidFill>
                  <a:schemeClr val="tx2"/>
                </a:solidFill>
              </a:rPr>
              <a:t>Note: </a:t>
            </a:r>
            <a:r>
              <a:rPr lang="en-GB" sz="1200" i="1" dirty="0"/>
              <a:t>Only activity of at least moderate intensity is included</a:t>
            </a:r>
          </a:p>
          <a:p>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9</a:t>
            </a:fld>
            <a:endParaRPr lang="en-GB"/>
          </a:p>
        </p:txBody>
      </p:sp>
    </p:spTree>
    <p:extLst>
      <p:ext uri="{BB962C8B-B14F-4D97-AF65-F5344CB8AC3E}">
        <p14:creationId xmlns:p14="http://schemas.microsoft.com/office/powerpoint/2010/main" val="367003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is used when there are less than 3 schools returning responses or there are less than 150 pupils</a:t>
            </a:r>
          </a:p>
          <a:p>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10</a:t>
            </a:fld>
            <a:endParaRPr lang="en-GB"/>
          </a:p>
        </p:txBody>
      </p:sp>
    </p:spTree>
    <p:extLst>
      <p:ext uri="{BB962C8B-B14F-4D97-AF65-F5344CB8AC3E}">
        <p14:creationId xmlns:p14="http://schemas.microsoft.com/office/powerpoint/2010/main" val="3274118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is used when there are less than 3 schools returning responses or there are less than 150 pupils</a:t>
            </a:r>
          </a:p>
          <a:p>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11</a:t>
            </a:fld>
            <a:endParaRPr lang="en-GB"/>
          </a:p>
        </p:txBody>
      </p:sp>
    </p:spTree>
    <p:extLst>
      <p:ext uri="{BB962C8B-B14F-4D97-AF65-F5344CB8AC3E}">
        <p14:creationId xmlns:p14="http://schemas.microsoft.com/office/powerpoint/2010/main" val="417281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1E273B-667F-4303-ADD1-2C936CB6329D}" type="slidenum">
              <a:rPr lang="en-GB" smtClean="0"/>
              <a:t>14</a:t>
            </a:fld>
            <a:endParaRPr lang="en-GB"/>
          </a:p>
        </p:txBody>
      </p:sp>
    </p:spTree>
    <p:extLst>
      <p:ext uri="{BB962C8B-B14F-4D97-AF65-F5344CB8AC3E}">
        <p14:creationId xmlns:p14="http://schemas.microsoft.com/office/powerpoint/2010/main" val="2242713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harts everywhere">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947F34-8F97-4D53-885D-116581186924}"/>
              </a:ext>
            </a:extLst>
          </p:cNvPr>
          <p:cNvSpPr>
            <a:spLocks noGrp="1"/>
          </p:cNvSpPr>
          <p:nvPr>
            <p:ph type="chart" sz="quarter" idx="10"/>
          </p:nvPr>
        </p:nvSpPr>
        <p:spPr>
          <a:xfrm>
            <a:off x="205320" y="1286708"/>
            <a:ext cx="3441634" cy="3975634"/>
          </a:xfrm>
        </p:spPr>
        <p:txBody>
          <a:bodyPr/>
          <a:lstStyle/>
          <a:p>
            <a:endParaRPr lang="en-GB" dirty="0"/>
          </a:p>
        </p:txBody>
      </p:sp>
      <p:sp>
        <p:nvSpPr>
          <p:cNvPr id="7" name="Text Placeholder 6">
            <a:extLst>
              <a:ext uri="{FF2B5EF4-FFF2-40B4-BE49-F238E27FC236}">
                <a16:creationId xmlns:a16="http://schemas.microsoft.com/office/drawing/2014/main" id="{68BCDCAF-010D-43DB-B407-B1B310AD2AEE}"/>
              </a:ext>
            </a:extLst>
          </p:cNvPr>
          <p:cNvSpPr>
            <a:spLocks noGrp="1"/>
          </p:cNvSpPr>
          <p:nvPr>
            <p:ph type="body" sz="quarter" idx="11" hasCustomPrompt="1"/>
          </p:nvPr>
        </p:nvSpPr>
        <p:spPr>
          <a:xfrm>
            <a:off x="205319" y="124067"/>
            <a:ext cx="9837360" cy="725455"/>
          </a:xfrm>
        </p:spPr>
        <p:txBody>
          <a:bodyPr>
            <a:noAutofit/>
          </a:bodyPr>
          <a:lstStyle>
            <a:lvl1pPr marL="0" indent="0">
              <a:buNone/>
              <a:defRPr sz="5400">
                <a:latin typeface="Angsana New" panose="020B0502040204020203" pitchFamily="18" charset="-34"/>
                <a:cs typeface="Angsana New" panose="020B0502040204020203" pitchFamily="18" charset="-34"/>
              </a:defRPr>
            </a:lvl1pPr>
          </a:lstStyle>
          <a:p>
            <a:pPr lvl="0"/>
            <a:r>
              <a:rPr lang="en-US" dirty="0"/>
              <a:t>Title</a:t>
            </a:r>
            <a:endParaRPr lang="en-GB" dirty="0"/>
          </a:p>
        </p:txBody>
      </p:sp>
      <p:sp>
        <p:nvSpPr>
          <p:cNvPr id="6" name="Chart Placeholder 2">
            <a:extLst>
              <a:ext uri="{FF2B5EF4-FFF2-40B4-BE49-F238E27FC236}">
                <a16:creationId xmlns:a16="http://schemas.microsoft.com/office/drawing/2014/main" id="{060E5EEA-2BDC-4C1D-9E35-F61F5E06FC49}"/>
              </a:ext>
            </a:extLst>
          </p:cNvPr>
          <p:cNvSpPr>
            <a:spLocks noGrp="1"/>
          </p:cNvSpPr>
          <p:nvPr>
            <p:ph type="chart" sz="quarter" idx="13"/>
          </p:nvPr>
        </p:nvSpPr>
        <p:spPr>
          <a:xfrm>
            <a:off x="167080" y="5455992"/>
            <a:ext cx="4186918" cy="408347"/>
          </a:xfrm>
        </p:spPr>
        <p:txBody>
          <a:bodyPr/>
          <a:lstStyle/>
          <a:p>
            <a:endParaRPr lang="en-GB" dirty="0"/>
          </a:p>
        </p:txBody>
      </p:sp>
      <p:sp>
        <p:nvSpPr>
          <p:cNvPr id="10" name="Chart Placeholder 2">
            <a:extLst>
              <a:ext uri="{FF2B5EF4-FFF2-40B4-BE49-F238E27FC236}">
                <a16:creationId xmlns:a16="http://schemas.microsoft.com/office/drawing/2014/main" id="{1BFAE392-3C4A-451B-A9A0-979480EA7B71}"/>
              </a:ext>
            </a:extLst>
          </p:cNvPr>
          <p:cNvSpPr>
            <a:spLocks noGrp="1"/>
          </p:cNvSpPr>
          <p:nvPr>
            <p:ph type="chart" sz="quarter" idx="14"/>
          </p:nvPr>
        </p:nvSpPr>
        <p:spPr>
          <a:xfrm>
            <a:off x="3807115" y="1286708"/>
            <a:ext cx="5003826" cy="3975634"/>
          </a:xfrm>
        </p:spPr>
        <p:txBody>
          <a:bodyPr/>
          <a:lstStyle/>
          <a:p>
            <a:endParaRPr lang="en-GB" dirty="0"/>
          </a:p>
        </p:txBody>
      </p:sp>
      <p:sp>
        <p:nvSpPr>
          <p:cNvPr id="5" name="Text Placeholder 4">
            <a:extLst>
              <a:ext uri="{FF2B5EF4-FFF2-40B4-BE49-F238E27FC236}">
                <a16:creationId xmlns:a16="http://schemas.microsoft.com/office/drawing/2014/main" id="{6B98F939-77BA-41C2-8858-CF329A287D1E}"/>
              </a:ext>
            </a:extLst>
          </p:cNvPr>
          <p:cNvSpPr>
            <a:spLocks noGrp="1"/>
          </p:cNvSpPr>
          <p:nvPr>
            <p:ph type="body" sz="quarter" idx="15"/>
          </p:nvPr>
        </p:nvSpPr>
        <p:spPr>
          <a:xfrm>
            <a:off x="9755022" y="1768243"/>
            <a:ext cx="2254416" cy="3681823"/>
          </a:xfrm>
        </p:spPr>
        <p:txBody>
          <a:bodyPr>
            <a:normAutofit/>
          </a:bodyPr>
          <a:lstStyle>
            <a:lvl1pPr marL="0" indent="0">
              <a:lnSpc>
                <a:spcPct val="70000"/>
              </a:lnSpc>
              <a:buNone/>
              <a:defRPr sz="3600">
                <a:latin typeface="Angsana New" panose="02020603050405020304" pitchFamily="18" charset="-34"/>
                <a:cs typeface="Angsana New" panose="02020603050405020304" pitchFamily="18" charset="-34"/>
              </a:defRPr>
            </a:lvl1pPr>
            <a:lvl2pPr marL="457200" indent="0">
              <a:buNone/>
              <a:defRPr/>
            </a:lvl2pPr>
          </a:lstStyle>
          <a:p>
            <a:pPr lvl="0"/>
            <a:r>
              <a:rPr lang="en-US" dirty="0"/>
              <a:t>Click to edit Master text styles</a:t>
            </a:r>
          </a:p>
        </p:txBody>
      </p:sp>
      <p:cxnSp>
        <p:nvCxnSpPr>
          <p:cNvPr id="8" name="Connector: Elbow 7">
            <a:extLst>
              <a:ext uri="{FF2B5EF4-FFF2-40B4-BE49-F238E27FC236}">
                <a16:creationId xmlns:a16="http://schemas.microsoft.com/office/drawing/2014/main" id="{DD1B9DF5-7E7C-4CC2-B0E2-7D821D6C0681}"/>
              </a:ext>
            </a:extLst>
          </p:cNvPr>
          <p:cNvCxnSpPr>
            <a:cxnSpLocks/>
          </p:cNvCxnSpPr>
          <p:nvPr userDrawn="1"/>
        </p:nvCxnSpPr>
        <p:spPr>
          <a:xfrm rot="10800000" flipV="1">
            <a:off x="8891022" y="2239526"/>
            <a:ext cx="864000" cy="2088000"/>
          </a:xfrm>
          <a:prstGeom prst="bentConnector3">
            <a:avLst>
              <a:gd name="adj1" fmla="val 50000"/>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C899020-05C0-4F52-91A2-76A90E534652}"/>
              </a:ext>
            </a:extLst>
          </p:cNvPr>
          <p:cNvCxnSpPr>
            <a:cxnSpLocks/>
          </p:cNvCxnSpPr>
          <p:nvPr userDrawn="1"/>
        </p:nvCxnSpPr>
        <p:spPr>
          <a:xfrm>
            <a:off x="3727034" y="1677065"/>
            <a:ext cx="0" cy="3341741"/>
          </a:xfrm>
          <a:prstGeom prst="line">
            <a:avLst/>
          </a:prstGeom>
          <a:ln w="19050">
            <a:solidFill>
              <a:schemeClr val="tx1">
                <a:lumMod val="20000"/>
                <a:lumOff val="80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3604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58FB8AFC-932E-4992-A58F-113A8F64B2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32827" y="5627276"/>
            <a:ext cx="2059171" cy="1456501"/>
          </a:xfrm>
          <a:prstGeom prst="rect">
            <a:avLst/>
          </a:prstGeom>
        </p:spPr>
      </p:pic>
      <p:pic>
        <p:nvPicPr>
          <p:cNvPr id="9" name="Graphic 8">
            <a:extLst>
              <a:ext uri="{FF2B5EF4-FFF2-40B4-BE49-F238E27FC236}">
                <a16:creationId xmlns:a16="http://schemas.microsoft.com/office/drawing/2014/main" id="{A304343D-6DC0-41D4-BAC1-6B9268F5142A}"/>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2235" t="20222" r="59766" b="52285"/>
          <a:stretch/>
        </p:blipFill>
        <p:spPr>
          <a:xfrm rot="5400000">
            <a:off x="94411" y="-97631"/>
            <a:ext cx="2452758" cy="2648021"/>
          </a:xfrm>
          <a:prstGeom prst="rect">
            <a:avLst/>
          </a:prstGeom>
        </p:spPr>
      </p:pic>
    </p:spTree>
    <p:extLst>
      <p:ext uri="{BB962C8B-B14F-4D97-AF65-F5344CB8AC3E}">
        <p14:creationId xmlns:p14="http://schemas.microsoft.com/office/powerpoint/2010/main" val="55406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950C5C36-DA7E-216B-C087-872F972D3BAA}"/>
              </a:ext>
            </a:extLst>
          </p:cNvPr>
          <p:cNvPicPr>
            <a:picLocks noChangeAspect="1"/>
          </p:cNvPicPr>
          <p:nvPr userDrawn="1"/>
        </p:nvPicPr>
        <p:blipFill rotWithShape="1">
          <a:blip r:embed="rId2">
            <a:alphaModFix amt="19000"/>
            <a:extLst>
              <a:ext uri="{28A0092B-C50C-407E-A947-70E740481C1C}">
                <a14:useLocalDpi xmlns:a14="http://schemas.microsoft.com/office/drawing/2010/main" val="0"/>
              </a:ext>
            </a:extLst>
          </a:blip>
          <a:srcRect l="23480" t="15042" r="22088" b="64074"/>
          <a:stretch/>
        </p:blipFill>
        <p:spPr>
          <a:xfrm>
            <a:off x="0" y="2506133"/>
            <a:ext cx="12192000" cy="4351867"/>
          </a:xfrm>
          <a:prstGeom prst="rect">
            <a:avLst/>
          </a:prstGeom>
        </p:spPr>
      </p:pic>
      <p:sp>
        <p:nvSpPr>
          <p:cNvPr id="2" name="Text Placeholder 7">
            <a:extLst>
              <a:ext uri="{FF2B5EF4-FFF2-40B4-BE49-F238E27FC236}">
                <a16:creationId xmlns:a16="http://schemas.microsoft.com/office/drawing/2014/main" id="{234DAF09-7626-468D-D6D8-54757814764B}"/>
              </a:ext>
            </a:extLst>
          </p:cNvPr>
          <p:cNvSpPr>
            <a:spLocks noGrp="1"/>
          </p:cNvSpPr>
          <p:nvPr>
            <p:ph type="body" sz="quarter" idx="14" hasCustomPrompt="1"/>
          </p:nvPr>
        </p:nvSpPr>
        <p:spPr>
          <a:xfrm>
            <a:off x="434571" y="484110"/>
            <a:ext cx="11322855" cy="484611"/>
          </a:xfrm>
          <a:prstGeom prst="rect">
            <a:avLst/>
          </a:prstGeom>
        </p:spPr>
        <p:txBody>
          <a:bodyPr vert="horz" lIns="91440" tIns="45720" rIns="91440" bIns="45720" rtlCol="0">
            <a:noAutofit/>
          </a:bodyPr>
          <a:lstStyle>
            <a:lvl1pPr marL="0" indent="0">
              <a:lnSpc>
                <a:spcPct val="100000"/>
              </a:lnSpc>
              <a:buNone/>
              <a:defRPr lang="en-GB" sz="3200" dirty="0">
                <a:latin typeface="+mj-lt"/>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720180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3747D4E-02A9-49AB-B0DD-08E71E580823}"/>
              </a:ext>
            </a:extLst>
          </p:cNvPr>
          <p:cNvGrpSpPr/>
          <p:nvPr userDrawn="1"/>
        </p:nvGrpSpPr>
        <p:grpSpPr>
          <a:xfrm>
            <a:off x="0" y="-414671"/>
            <a:ext cx="5743183" cy="7679070"/>
            <a:chOff x="0" y="-414671"/>
            <a:chExt cx="5743183" cy="7679070"/>
          </a:xfrm>
          <a:solidFill>
            <a:srgbClr val="7C4982"/>
          </a:solidFill>
        </p:grpSpPr>
        <p:sp>
          <p:nvSpPr>
            <p:cNvPr id="8" name="Partial Circle 7">
              <a:extLst>
                <a:ext uri="{FF2B5EF4-FFF2-40B4-BE49-F238E27FC236}">
                  <a16:creationId xmlns:a16="http://schemas.microsoft.com/office/drawing/2014/main" id="{2B5B46E2-7A2A-4F2B-BFC4-FE61E180D01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D85DF9EF-9242-4BEC-9241-1C67DBAB2D2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11" name="Text Placeholder 2">
            <a:extLst>
              <a:ext uri="{FF2B5EF4-FFF2-40B4-BE49-F238E27FC236}">
                <a16:creationId xmlns:a16="http://schemas.microsoft.com/office/drawing/2014/main" id="{F68BC398-1BD7-B449-91F2-048FF3B77185}"/>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2" name="Graphic 11">
            <a:extLst>
              <a:ext uri="{FF2B5EF4-FFF2-40B4-BE49-F238E27FC236}">
                <a16:creationId xmlns:a16="http://schemas.microsoft.com/office/drawing/2014/main" id="{28D06186-A039-A144-A143-FCB6303FF46F}"/>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135101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tx1"/>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1966987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accent1"/>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Graphic 9">
            <a:extLst>
              <a:ext uri="{FF2B5EF4-FFF2-40B4-BE49-F238E27FC236}">
                <a16:creationId xmlns:a16="http://schemas.microsoft.com/office/drawing/2014/main" id="{7C5B57E4-8BA7-4338-8320-7D9B49B4BC51}"/>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3562790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rgbClr val="7C4982"/>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a:extLst>
              <a:ext uri="{FF2B5EF4-FFF2-40B4-BE49-F238E27FC236}">
                <a16:creationId xmlns:a16="http://schemas.microsoft.com/office/drawing/2014/main" id="{4B9D6457-E761-4D35-9CC2-9EF2FEAF244E}"/>
              </a:ext>
            </a:extLst>
          </p:cNvPr>
          <p:cNvSpPr/>
          <p:nvPr userDrawn="1"/>
        </p:nvSpPr>
        <p:spPr>
          <a:xfrm>
            <a:off x="-1120663" y="2258568"/>
            <a:ext cx="6550089" cy="1856117"/>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70000"/>
              </a:lnSpc>
              <a:spcBef>
                <a:spcPts val="0"/>
              </a:spcBef>
              <a:spcAft>
                <a:spcPts val="0"/>
              </a:spcAft>
              <a:buClrTx/>
              <a:buSzTx/>
              <a:buFontTx/>
              <a:buNone/>
              <a:tabLst/>
              <a:defRPr/>
            </a:pPr>
            <a:r>
              <a:rPr lang="en-GB" sz="4800" b="1" dirty="0">
                <a:solidFill>
                  <a:schemeClr val="bg1"/>
                </a:solidFill>
                <a:latin typeface="Angsana New" panose="02020603050405020304" pitchFamily="18" charset="-34"/>
                <a:cs typeface="Angsana New" panose="02020603050405020304" pitchFamily="18" charset="-34"/>
              </a:rPr>
              <a:t>Children &amp; Young People </a:t>
            </a:r>
          </a:p>
          <a:p>
            <a:pPr marL="0" marR="0" lvl="0" indent="0" algn="r" defTabSz="914400" rtl="0" eaLnBrk="1" fontAlgn="auto" latinLnBrk="0" hangingPunct="1">
              <a:lnSpc>
                <a:spcPct val="70000"/>
              </a:lnSpc>
              <a:spcBef>
                <a:spcPts val="0"/>
              </a:spcBef>
              <a:spcAft>
                <a:spcPts val="0"/>
              </a:spcAft>
              <a:buClrTx/>
              <a:buSzTx/>
              <a:buFontTx/>
              <a:buNone/>
              <a:tabLst/>
              <a:defRPr/>
            </a:pPr>
            <a:r>
              <a:rPr lang="en-GB" sz="4800" b="1" dirty="0">
                <a:solidFill>
                  <a:schemeClr val="bg1"/>
                </a:solidFill>
                <a:latin typeface="Angsana New" panose="02020603050405020304" pitchFamily="18" charset="-34"/>
                <a:cs typeface="Angsana New" panose="02020603050405020304" pitchFamily="18" charset="-34"/>
              </a:rPr>
              <a:t>Physical Activity Behaviour </a:t>
            </a:r>
          </a:p>
          <a:p>
            <a:pPr marL="0" marR="0" lvl="0" indent="0" algn="r" defTabSz="914400" rtl="0" eaLnBrk="1" fontAlgn="auto" latinLnBrk="0" hangingPunct="1">
              <a:lnSpc>
                <a:spcPct val="70000"/>
              </a:lnSpc>
              <a:spcBef>
                <a:spcPts val="0"/>
              </a:spcBef>
              <a:spcAft>
                <a:spcPts val="0"/>
              </a:spcAft>
              <a:buClrTx/>
              <a:buSzTx/>
              <a:buFontTx/>
              <a:buNone/>
              <a:tabLst/>
              <a:defRPr/>
            </a:pPr>
            <a:r>
              <a:rPr lang="en-GB" sz="4400" b="0" dirty="0">
                <a:solidFill>
                  <a:schemeClr val="bg1"/>
                </a:solidFill>
                <a:latin typeface="Angsana New" panose="02020603050405020304" pitchFamily="18" charset="-34"/>
                <a:cs typeface="Angsana New" panose="02020603050405020304" pitchFamily="18" charset="-34"/>
              </a:rPr>
              <a:t>Headlines</a:t>
            </a:r>
            <a:endParaRPr lang="en-US" sz="4400" b="0" dirty="0">
              <a:solidFill>
                <a:schemeClr val="bg1"/>
              </a:solidFill>
              <a:latin typeface="Angsana New" panose="02020603050405020304" pitchFamily="18" charset="-34"/>
              <a:cs typeface="Angsana New" panose="02020603050405020304" pitchFamily="18" charset="-34"/>
            </a:endParaRPr>
          </a:p>
          <a:p>
            <a:pPr algn="r">
              <a:lnSpc>
                <a:spcPct val="70000"/>
              </a:lnSpc>
            </a:pPr>
            <a:r>
              <a:rPr lang="en-GB" sz="4400" b="1" dirty="0">
                <a:solidFill>
                  <a:schemeClr val="tx1"/>
                </a:solidFill>
                <a:latin typeface="Angsana New" panose="02020603050405020304" pitchFamily="18" charset="-34"/>
                <a:cs typeface="Angsana New" panose="02020603050405020304" pitchFamily="18" charset="-34"/>
              </a:rPr>
              <a:t> </a:t>
            </a:r>
          </a:p>
        </p:txBody>
      </p:sp>
      <p:sp>
        <p:nvSpPr>
          <p:cNvPr id="15" name="TextBox 14">
            <a:extLst>
              <a:ext uri="{FF2B5EF4-FFF2-40B4-BE49-F238E27FC236}">
                <a16:creationId xmlns:a16="http://schemas.microsoft.com/office/drawing/2014/main" id="{621D258B-57CF-4DC5-AD51-30B68D45E39D}"/>
              </a:ext>
            </a:extLst>
          </p:cNvPr>
          <p:cNvSpPr txBox="1"/>
          <p:nvPr userDrawn="1"/>
        </p:nvSpPr>
        <p:spPr>
          <a:xfrm>
            <a:off x="543107" y="3640709"/>
            <a:ext cx="4939928" cy="473976"/>
          </a:xfrm>
          <a:prstGeom prst="rect">
            <a:avLst/>
          </a:prstGeom>
          <a:noFill/>
        </p:spPr>
        <p:txBody>
          <a:bodyPr wrap="square" rtlCol="0">
            <a:spAutoFit/>
          </a:bodyPr>
          <a:lstStyle/>
          <a:p>
            <a:pPr algn="r">
              <a:lnSpc>
                <a:spcPct val="70000"/>
              </a:lnSpc>
            </a:pPr>
            <a:r>
              <a:rPr lang="en-GB" sz="3200" dirty="0">
                <a:solidFill>
                  <a:schemeClr val="bg1"/>
                </a:solidFill>
                <a:latin typeface="Angsana New" panose="02020603050405020304" pitchFamily="18" charset="-34"/>
                <a:cs typeface="Angsana New" panose="02020603050405020304" pitchFamily="18" charset="-34"/>
              </a:rPr>
              <a:t>Active Lives Children’s Survey 2021-22 </a:t>
            </a:r>
          </a:p>
        </p:txBody>
      </p:sp>
      <p:pic>
        <p:nvPicPr>
          <p:cNvPr id="19" name="Picture 18" descr="Logo&#10;&#10;Description automatically generated">
            <a:extLst>
              <a:ext uri="{FF2B5EF4-FFF2-40B4-BE49-F238E27FC236}">
                <a16:creationId xmlns:a16="http://schemas.microsoft.com/office/drawing/2014/main" id="{3DB8BD20-BA88-465C-A08B-2C96F2C4DA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2189" y="-176728"/>
            <a:ext cx="2059171" cy="1456501"/>
          </a:xfrm>
          <a:prstGeom prst="rect">
            <a:avLst/>
          </a:prstGeom>
        </p:spPr>
      </p:pic>
      <p:pic>
        <p:nvPicPr>
          <p:cNvPr id="2" name="Graphic 1">
            <a:extLst>
              <a:ext uri="{FF2B5EF4-FFF2-40B4-BE49-F238E27FC236}">
                <a16:creationId xmlns:a16="http://schemas.microsoft.com/office/drawing/2014/main" id="{53ECFED4-CA0A-AA53-7418-795D76E287BF}"/>
              </a:ext>
            </a:extLst>
          </p:cNvPr>
          <p:cNvPicPr>
            <a:picLocks noChangeAspect="1"/>
          </p:cNvPicPr>
          <p:nvPr userDrawn="1"/>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2235" t="20222" r="59766" b="52285"/>
          <a:stretch/>
        </p:blipFill>
        <p:spPr>
          <a:xfrm>
            <a:off x="1" y="3865803"/>
            <a:ext cx="2771480" cy="2992116"/>
          </a:xfrm>
          <a:prstGeom prst="rect">
            <a:avLst/>
          </a:prstGeom>
        </p:spPr>
      </p:pic>
    </p:spTree>
    <p:extLst>
      <p:ext uri="{BB962C8B-B14F-4D97-AF65-F5344CB8AC3E}">
        <p14:creationId xmlns:p14="http://schemas.microsoft.com/office/powerpoint/2010/main" val="1740089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B05DFA9-CC34-4845-82B6-B940230EE93E}"/>
              </a:ext>
            </a:extLst>
          </p:cNvPr>
          <p:cNvGrpSpPr/>
          <p:nvPr userDrawn="1"/>
        </p:nvGrpSpPr>
        <p:grpSpPr>
          <a:xfrm>
            <a:off x="0" y="-414671"/>
            <a:ext cx="5743183" cy="7679070"/>
            <a:chOff x="0" y="-414671"/>
            <a:chExt cx="5743183" cy="7679070"/>
          </a:xfrm>
          <a:solidFill>
            <a:schemeClr val="tx1">
              <a:lumMod val="20000"/>
              <a:lumOff val="80000"/>
            </a:schemeClr>
          </a:solidFill>
        </p:grpSpPr>
        <p:sp>
          <p:nvSpPr>
            <p:cNvPr id="7" name="Partial Circle 6">
              <a:extLst>
                <a:ext uri="{FF2B5EF4-FFF2-40B4-BE49-F238E27FC236}">
                  <a16:creationId xmlns:a16="http://schemas.microsoft.com/office/drawing/2014/main" id="{B9D6E223-62A5-4262-8054-8A12DE702CD4}"/>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848F86C6-04F5-4CF4-BD00-3700A6BE35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1" name="Graphic 10">
            <a:extLst>
              <a:ext uri="{FF2B5EF4-FFF2-40B4-BE49-F238E27FC236}">
                <a16:creationId xmlns:a16="http://schemas.microsoft.com/office/drawing/2014/main" id="{073F308A-82C5-46B8-8E18-6E0D17241A5B}"/>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rot="5400000">
            <a:off x="110318" y="-110318"/>
            <a:ext cx="2771480" cy="2992116"/>
          </a:xfrm>
          <a:prstGeom prst="rect">
            <a:avLst/>
          </a:prstGeom>
        </p:spPr>
      </p:pic>
    </p:spTree>
    <p:extLst>
      <p:ext uri="{BB962C8B-B14F-4D97-AF65-F5344CB8AC3E}">
        <p14:creationId xmlns:p14="http://schemas.microsoft.com/office/powerpoint/2010/main" val="1964896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6BEBC2-0A38-8945-AF32-F1041167369C}"/>
              </a:ext>
            </a:extLst>
          </p:cNvPr>
          <p:cNvSpPr/>
          <p:nvPr userDrawn="1"/>
        </p:nvSpPr>
        <p:spPr>
          <a:xfrm>
            <a:off x="1" y="-1"/>
            <a:ext cx="12192000" cy="685800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3E462A0-DA3C-4C01-9FAC-BE976738009E}"/>
              </a:ext>
            </a:extLst>
          </p:cNvPr>
          <p:cNvGrpSpPr/>
          <p:nvPr userDrawn="1"/>
        </p:nvGrpSpPr>
        <p:grpSpPr>
          <a:xfrm>
            <a:off x="0" y="-414671"/>
            <a:ext cx="5743183" cy="7679070"/>
            <a:chOff x="0" y="-414671"/>
            <a:chExt cx="5743183" cy="7679070"/>
          </a:xfrm>
          <a:solidFill>
            <a:schemeClr val="bg1"/>
          </a:solidFill>
        </p:grpSpPr>
        <p:sp>
          <p:nvSpPr>
            <p:cNvPr id="10" name="Partial Circle 9">
              <a:extLst>
                <a:ext uri="{FF2B5EF4-FFF2-40B4-BE49-F238E27FC236}">
                  <a16:creationId xmlns:a16="http://schemas.microsoft.com/office/drawing/2014/main" id="{2751A6C4-5D81-4913-A091-3E58E27A2FEA}"/>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Rectangle 10">
              <a:extLst>
                <a:ext uri="{FF2B5EF4-FFF2-40B4-BE49-F238E27FC236}">
                  <a16:creationId xmlns:a16="http://schemas.microsoft.com/office/drawing/2014/main" id="{BE0BA99E-A14E-49BB-A3F0-1DFEA9D0D97A}"/>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solidFill>
                  <a:schemeClr val="bg1"/>
                </a:solidFill>
              </a:defRPr>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Graphic 5">
            <a:extLst>
              <a:ext uri="{FF2B5EF4-FFF2-40B4-BE49-F238E27FC236}">
                <a16:creationId xmlns:a16="http://schemas.microsoft.com/office/drawing/2014/main" id="{B66453B8-2532-4749-A5D0-DFE72930814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52497" b="53112"/>
          <a:stretch/>
        </p:blipFill>
        <p:spPr>
          <a:xfrm>
            <a:off x="0" y="2822327"/>
            <a:ext cx="4349575" cy="4035670"/>
          </a:xfrm>
          <a:prstGeom prst="rect">
            <a:avLst/>
          </a:prstGeom>
        </p:spPr>
      </p:pic>
    </p:spTree>
    <p:extLst>
      <p:ext uri="{BB962C8B-B14F-4D97-AF65-F5344CB8AC3E}">
        <p14:creationId xmlns:p14="http://schemas.microsoft.com/office/powerpoint/2010/main" val="4121470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5488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14" name="Chart Placeholder 4">
            <a:extLst>
              <a:ext uri="{FF2B5EF4-FFF2-40B4-BE49-F238E27FC236}">
                <a16:creationId xmlns:a16="http://schemas.microsoft.com/office/drawing/2014/main" id="{88200D1A-2363-4840-8CE2-EEEA8FC8A71D}"/>
              </a:ext>
            </a:extLst>
          </p:cNvPr>
          <p:cNvSpPr>
            <a:spLocks noGrp="1"/>
          </p:cNvSpPr>
          <p:nvPr>
            <p:ph type="chart" sz="quarter" idx="16"/>
          </p:nvPr>
        </p:nvSpPr>
        <p:spPr>
          <a:xfrm>
            <a:off x="205319" y="1304925"/>
            <a:ext cx="5744143" cy="4578424"/>
          </a:xfrm>
        </p:spPr>
        <p:txBody>
          <a:bodyPr/>
          <a:lstStyle/>
          <a:p>
            <a:endParaRPr lang="en-GB"/>
          </a:p>
        </p:txBody>
      </p:sp>
      <p:sp>
        <p:nvSpPr>
          <p:cNvPr id="12" name="Chart Placeholder 4">
            <a:extLst>
              <a:ext uri="{FF2B5EF4-FFF2-40B4-BE49-F238E27FC236}">
                <a16:creationId xmlns:a16="http://schemas.microsoft.com/office/drawing/2014/main" id="{CE15FE55-F8BA-4477-B4EC-236D52095C65}"/>
              </a:ext>
            </a:extLst>
          </p:cNvPr>
          <p:cNvSpPr>
            <a:spLocks noGrp="1"/>
          </p:cNvSpPr>
          <p:nvPr>
            <p:ph type="chart" sz="quarter" idx="17"/>
          </p:nvPr>
        </p:nvSpPr>
        <p:spPr>
          <a:xfrm>
            <a:off x="6392009" y="1304925"/>
            <a:ext cx="5275383" cy="4578424"/>
          </a:xfrm>
        </p:spPr>
        <p:txBody>
          <a:bodyPr/>
          <a:lstStyle/>
          <a:p>
            <a:endParaRPr lang="en-GB"/>
          </a:p>
        </p:txBody>
      </p:sp>
      <p:sp>
        <p:nvSpPr>
          <p:cNvPr id="2" name="Text Placeholder 7">
            <a:extLst>
              <a:ext uri="{FF2B5EF4-FFF2-40B4-BE49-F238E27FC236}">
                <a16:creationId xmlns:a16="http://schemas.microsoft.com/office/drawing/2014/main" id="{9C5BD7FB-2198-D8FE-3E87-2A1B9143C43B}"/>
              </a:ext>
            </a:extLst>
          </p:cNvPr>
          <p:cNvSpPr>
            <a:spLocks noGrp="1"/>
          </p:cNvSpPr>
          <p:nvPr>
            <p:ph type="body" sz="quarter" idx="14" hasCustomPrompt="1"/>
          </p:nvPr>
        </p:nvSpPr>
        <p:spPr>
          <a:xfrm>
            <a:off x="434571" y="484110"/>
            <a:ext cx="11322855" cy="484611"/>
          </a:xfrm>
          <a:prstGeom prst="rect">
            <a:avLst/>
          </a:prstGeom>
        </p:spPr>
        <p:txBody>
          <a:bodyPr vert="horz" lIns="91440" tIns="45720" rIns="91440" bIns="45720" rtlCol="0">
            <a:noAutofit/>
          </a:bodyPr>
          <a:lstStyle>
            <a:lvl1pPr marL="0" indent="0">
              <a:lnSpc>
                <a:spcPct val="100000"/>
              </a:lnSpc>
              <a:buNone/>
              <a:defRPr lang="en-GB" sz="3200" dirty="0">
                <a:latin typeface="+mj-lt"/>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30452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14" name="Chart Placeholder 4">
            <a:extLst>
              <a:ext uri="{FF2B5EF4-FFF2-40B4-BE49-F238E27FC236}">
                <a16:creationId xmlns:a16="http://schemas.microsoft.com/office/drawing/2014/main" id="{88200D1A-2363-4840-8CE2-EEEA8FC8A71D}"/>
              </a:ext>
            </a:extLst>
          </p:cNvPr>
          <p:cNvSpPr>
            <a:spLocks noGrp="1"/>
          </p:cNvSpPr>
          <p:nvPr>
            <p:ph type="chart" sz="quarter" idx="16"/>
          </p:nvPr>
        </p:nvSpPr>
        <p:spPr>
          <a:xfrm>
            <a:off x="205319" y="1304925"/>
            <a:ext cx="5744143" cy="4578424"/>
          </a:xfrm>
        </p:spPr>
        <p:txBody>
          <a:bodyPr/>
          <a:lstStyle/>
          <a:p>
            <a:endParaRPr lang="en-GB"/>
          </a:p>
        </p:txBody>
      </p:sp>
      <p:sp>
        <p:nvSpPr>
          <p:cNvPr id="12" name="Chart Placeholder 4">
            <a:extLst>
              <a:ext uri="{FF2B5EF4-FFF2-40B4-BE49-F238E27FC236}">
                <a16:creationId xmlns:a16="http://schemas.microsoft.com/office/drawing/2014/main" id="{CE15FE55-F8BA-4477-B4EC-236D52095C65}"/>
              </a:ext>
            </a:extLst>
          </p:cNvPr>
          <p:cNvSpPr>
            <a:spLocks noGrp="1"/>
          </p:cNvSpPr>
          <p:nvPr>
            <p:ph type="chart" sz="quarter" idx="17"/>
          </p:nvPr>
        </p:nvSpPr>
        <p:spPr>
          <a:xfrm>
            <a:off x="6392009" y="1304925"/>
            <a:ext cx="5275383" cy="4578424"/>
          </a:xfrm>
        </p:spPr>
        <p:txBody>
          <a:bodyPr/>
          <a:lstStyle/>
          <a:p>
            <a:endParaRPr lang="en-GB"/>
          </a:p>
        </p:txBody>
      </p:sp>
      <p:sp>
        <p:nvSpPr>
          <p:cNvPr id="2" name="Text Placeholder 7">
            <a:extLst>
              <a:ext uri="{FF2B5EF4-FFF2-40B4-BE49-F238E27FC236}">
                <a16:creationId xmlns:a16="http://schemas.microsoft.com/office/drawing/2014/main" id="{EB5FC6A3-AF31-1483-F9E2-CA2EE2F7F8ED}"/>
              </a:ext>
            </a:extLst>
          </p:cNvPr>
          <p:cNvSpPr>
            <a:spLocks noGrp="1"/>
          </p:cNvSpPr>
          <p:nvPr>
            <p:ph type="body" sz="quarter" idx="14" hasCustomPrompt="1"/>
          </p:nvPr>
        </p:nvSpPr>
        <p:spPr>
          <a:xfrm>
            <a:off x="434571" y="484110"/>
            <a:ext cx="11322855" cy="484611"/>
          </a:xfrm>
          <a:prstGeom prst="rect">
            <a:avLst/>
          </a:prstGeom>
        </p:spPr>
        <p:txBody>
          <a:bodyPr vert="horz" lIns="91440" tIns="45720" rIns="91440" bIns="45720" rtlCol="0">
            <a:noAutofit/>
          </a:bodyPr>
          <a:lstStyle>
            <a:lvl1pPr marL="0" indent="0">
              <a:lnSpc>
                <a:spcPct val="100000"/>
              </a:lnSpc>
              <a:buNone/>
              <a:defRPr lang="en-GB" sz="3200" dirty="0">
                <a:latin typeface="+mj-lt"/>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4214039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EDCED268-950C-628E-BA0C-8A8D5F2350FD}"/>
              </a:ext>
            </a:extLst>
          </p:cNvPr>
          <p:cNvSpPr>
            <a:spLocks noGrp="1"/>
          </p:cNvSpPr>
          <p:nvPr>
            <p:ph type="body" sz="quarter" idx="14" hasCustomPrompt="1"/>
          </p:nvPr>
        </p:nvSpPr>
        <p:spPr>
          <a:xfrm>
            <a:off x="434571" y="484110"/>
            <a:ext cx="11322855" cy="484611"/>
          </a:xfrm>
          <a:prstGeom prst="rect">
            <a:avLst/>
          </a:prstGeom>
        </p:spPr>
        <p:txBody>
          <a:bodyPr vert="horz" lIns="91440" tIns="45720" rIns="91440" bIns="45720" rtlCol="0">
            <a:noAutofit/>
          </a:bodyPr>
          <a:lstStyle>
            <a:lvl1pPr marL="0" indent="0">
              <a:lnSpc>
                <a:spcPct val="100000"/>
              </a:lnSpc>
              <a:buNone/>
              <a:defRPr lang="en-GB" sz="3200" dirty="0">
                <a:latin typeface="+mj-lt"/>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906080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2342B203-05E2-84AB-5D8F-4FE398E66393}"/>
              </a:ext>
            </a:extLst>
          </p:cNvPr>
          <p:cNvSpPr>
            <a:spLocks noGrp="1"/>
          </p:cNvSpPr>
          <p:nvPr>
            <p:ph type="body" sz="quarter" idx="14" hasCustomPrompt="1"/>
          </p:nvPr>
        </p:nvSpPr>
        <p:spPr>
          <a:xfrm>
            <a:off x="434572" y="484110"/>
            <a:ext cx="3385996" cy="4205587"/>
          </a:xfrm>
          <a:prstGeom prst="rect">
            <a:avLst/>
          </a:prstGeom>
        </p:spPr>
        <p:txBody>
          <a:bodyPr vert="horz" lIns="91440" tIns="45720" rIns="91440" bIns="45720" rtlCol="0">
            <a:noAutofit/>
          </a:bodyPr>
          <a:lstStyle>
            <a:lvl1pPr marL="0" indent="0">
              <a:lnSpc>
                <a:spcPct val="100000"/>
              </a:lnSpc>
              <a:buNone/>
              <a:defRPr lang="en-GB" sz="3200" dirty="0">
                <a:latin typeface="+mj-lt"/>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300753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143F90EC-B667-4918-B48B-E954A91AF816}"/>
              </a:ext>
            </a:extLst>
          </p:cNvPr>
          <p:cNvSpPr>
            <a:spLocks noGrp="1"/>
          </p:cNvSpPr>
          <p:nvPr>
            <p:ph type="body" sz="quarter" idx="16"/>
          </p:nvPr>
        </p:nvSpPr>
        <p:spPr>
          <a:xfrm>
            <a:off x="3429516" y="6276733"/>
            <a:ext cx="5799543" cy="310137"/>
          </a:xfrm>
        </p:spPr>
        <p:txBody>
          <a:bodyPr>
            <a:noAutofit/>
          </a:bodyPr>
          <a:lstStyle>
            <a:lvl1pPr marL="0" indent="0">
              <a:buFont typeface="Arial" panose="020B0604020202020204" pitchFamily="34" charset="0"/>
              <a:buNone/>
              <a:defRPr sz="1100">
                <a:solidFill>
                  <a:schemeClr val="bg1"/>
                </a:solidFill>
              </a:defRPr>
            </a:lvl1pPr>
            <a:lvl2pPr marL="457200" indent="0">
              <a:buNone/>
              <a:defRPr sz="1100">
                <a:solidFill>
                  <a:schemeClr val="bg1"/>
                </a:solidFill>
              </a:defRPr>
            </a:lvl2pPr>
            <a:lvl3pPr>
              <a:defRPr sz="1100">
                <a:solidFill>
                  <a:schemeClr val="bg1"/>
                </a:solidFill>
              </a:defRPr>
            </a:lvl3pPr>
            <a:lvl4pPr>
              <a:defRPr sz="1100">
                <a:solidFill>
                  <a:schemeClr val="bg1"/>
                </a:solidFill>
              </a:defRPr>
            </a:lvl4pPr>
            <a:lvl5pPr>
              <a:defRPr sz="1100">
                <a:solidFill>
                  <a:schemeClr val="bg1"/>
                </a:solidFill>
              </a:defRPr>
            </a:lvl5pPr>
          </a:lstStyle>
          <a:p>
            <a:pPr lvl="0"/>
            <a:r>
              <a:rPr lang="en-US" dirty="0"/>
              <a:t>Click to edit Master text styles</a:t>
            </a:r>
          </a:p>
        </p:txBody>
      </p:sp>
      <p:sp>
        <p:nvSpPr>
          <p:cNvPr id="2" name="Text Placeholder 7">
            <a:extLst>
              <a:ext uri="{FF2B5EF4-FFF2-40B4-BE49-F238E27FC236}">
                <a16:creationId xmlns:a16="http://schemas.microsoft.com/office/drawing/2014/main" id="{EDCED268-950C-628E-BA0C-8A8D5F2350FD}"/>
              </a:ext>
            </a:extLst>
          </p:cNvPr>
          <p:cNvSpPr>
            <a:spLocks noGrp="1"/>
          </p:cNvSpPr>
          <p:nvPr>
            <p:ph type="body" sz="quarter" idx="14" hasCustomPrompt="1"/>
          </p:nvPr>
        </p:nvSpPr>
        <p:spPr>
          <a:xfrm>
            <a:off x="434571" y="484110"/>
            <a:ext cx="5504502" cy="1163621"/>
          </a:xfrm>
          <a:prstGeom prst="rect">
            <a:avLst/>
          </a:prstGeom>
        </p:spPr>
        <p:txBody>
          <a:bodyPr vert="horz" lIns="91440" tIns="45720" rIns="91440" bIns="45720" rtlCol="0">
            <a:noAutofit/>
          </a:bodyPr>
          <a:lstStyle>
            <a:lvl1pPr marL="0" indent="0">
              <a:lnSpc>
                <a:spcPct val="100000"/>
              </a:lnSpc>
              <a:buNone/>
              <a:defRPr lang="en-GB" sz="3200" dirty="0">
                <a:latin typeface="+mj-lt"/>
                <a:cs typeface="Angsana New" panose="02020603050405020304" pitchFamily="18" charset="-34"/>
              </a:defRPr>
            </a:lvl1pPr>
          </a:lstStyle>
          <a:p>
            <a:pPr marL="228600" lvl="0" indent="-228600">
              <a:lnSpc>
                <a:spcPct val="70000"/>
              </a:lnSpc>
            </a:pPr>
            <a:r>
              <a:rPr lang="en-US" dirty="0"/>
              <a:t>Title</a:t>
            </a:r>
            <a:endParaRPr lang="en-GB" dirty="0"/>
          </a:p>
        </p:txBody>
      </p:sp>
      <p:sp>
        <p:nvSpPr>
          <p:cNvPr id="3" name="Text Placeholder 7">
            <a:extLst>
              <a:ext uri="{FF2B5EF4-FFF2-40B4-BE49-F238E27FC236}">
                <a16:creationId xmlns:a16="http://schemas.microsoft.com/office/drawing/2014/main" id="{70D599AD-F9E2-D75A-6E0F-B3C37938EBC4}"/>
              </a:ext>
            </a:extLst>
          </p:cNvPr>
          <p:cNvSpPr>
            <a:spLocks noGrp="1"/>
          </p:cNvSpPr>
          <p:nvPr>
            <p:ph type="body" sz="quarter" idx="17" hasCustomPrompt="1"/>
          </p:nvPr>
        </p:nvSpPr>
        <p:spPr>
          <a:xfrm>
            <a:off x="6329287" y="484109"/>
            <a:ext cx="5504502" cy="1163621"/>
          </a:xfrm>
          <a:prstGeom prst="rect">
            <a:avLst/>
          </a:prstGeom>
        </p:spPr>
        <p:txBody>
          <a:bodyPr vert="horz" lIns="91440" tIns="45720" rIns="91440" bIns="45720" rtlCol="0">
            <a:noAutofit/>
          </a:bodyPr>
          <a:lstStyle>
            <a:lvl1pPr marL="0" indent="0">
              <a:lnSpc>
                <a:spcPct val="100000"/>
              </a:lnSpc>
              <a:buNone/>
              <a:defRPr lang="en-GB" sz="3200" dirty="0">
                <a:latin typeface="+mj-lt"/>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301979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ext Placeholder 7">
            <a:extLst>
              <a:ext uri="{FF2B5EF4-FFF2-40B4-BE49-F238E27FC236}">
                <a16:creationId xmlns:a16="http://schemas.microsoft.com/office/drawing/2014/main" id="{4DA63BCE-C19F-D216-DF6B-DFFE21DEA822}"/>
              </a:ext>
            </a:extLst>
          </p:cNvPr>
          <p:cNvSpPr>
            <a:spLocks noGrp="1"/>
          </p:cNvSpPr>
          <p:nvPr>
            <p:ph type="body" sz="quarter" idx="14" hasCustomPrompt="1"/>
          </p:nvPr>
        </p:nvSpPr>
        <p:spPr>
          <a:xfrm>
            <a:off x="434571" y="484110"/>
            <a:ext cx="11322855" cy="484611"/>
          </a:xfrm>
          <a:prstGeom prst="rect">
            <a:avLst/>
          </a:prstGeom>
        </p:spPr>
        <p:txBody>
          <a:bodyPr vert="horz" lIns="91440" tIns="45720" rIns="91440" bIns="45720" rtlCol="0">
            <a:noAutofit/>
          </a:bodyPr>
          <a:lstStyle>
            <a:lvl1pPr marL="0" indent="0">
              <a:lnSpc>
                <a:spcPct val="100000"/>
              </a:lnSpc>
              <a:buNone/>
              <a:defRPr lang="en-GB" sz="3200" dirty="0">
                <a:latin typeface="+mj-lt"/>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114563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hart activity">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AB947F34-8F97-4D53-885D-116581186924}"/>
              </a:ext>
            </a:extLst>
          </p:cNvPr>
          <p:cNvSpPr>
            <a:spLocks noGrp="1"/>
          </p:cNvSpPr>
          <p:nvPr>
            <p:ph type="chart" sz="quarter" idx="10"/>
          </p:nvPr>
        </p:nvSpPr>
        <p:spPr>
          <a:xfrm>
            <a:off x="315884" y="1400174"/>
            <a:ext cx="11694087" cy="4257675"/>
          </a:xfrm>
        </p:spPr>
        <p:txBody>
          <a:bodyPr/>
          <a:lstStyle/>
          <a:p>
            <a:endParaRPr lang="en-GB" dirty="0"/>
          </a:p>
        </p:txBody>
      </p:sp>
      <p:sp>
        <p:nvSpPr>
          <p:cNvPr id="2" name="Text Placeholder 7">
            <a:extLst>
              <a:ext uri="{FF2B5EF4-FFF2-40B4-BE49-F238E27FC236}">
                <a16:creationId xmlns:a16="http://schemas.microsoft.com/office/drawing/2014/main" id="{8CBA7484-EDC2-34E9-5039-69FCBE6EFE88}"/>
              </a:ext>
            </a:extLst>
          </p:cNvPr>
          <p:cNvSpPr>
            <a:spLocks noGrp="1"/>
          </p:cNvSpPr>
          <p:nvPr>
            <p:ph type="body" sz="quarter" idx="14" hasCustomPrompt="1"/>
          </p:nvPr>
        </p:nvSpPr>
        <p:spPr>
          <a:xfrm>
            <a:off x="434571" y="484110"/>
            <a:ext cx="11322855" cy="484611"/>
          </a:xfrm>
          <a:prstGeom prst="rect">
            <a:avLst/>
          </a:prstGeom>
        </p:spPr>
        <p:txBody>
          <a:bodyPr vert="horz" lIns="91440" tIns="45720" rIns="91440" bIns="45720" rtlCol="0">
            <a:noAutofit/>
          </a:bodyPr>
          <a:lstStyle>
            <a:lvl1pPr marL="0" indent="0">
              <a:lnSpc>
                <a:spcPct val="100000"/>
              </a:lnSpc>
              <a:buNone/>
              <a:defRPr lang="en-GB" sz="3200" dirty="0">
                <a:latin typeface="+mj-lt"/>
                <a:cs typeface="Angsana New" panose="02020603050405020304" pitchFamily="18" charset="-34"/>
              </a:defRPr>
            </a:lvl1pPr>
          </a:lstStyle>
          <a:p>
            <a:pPr marL="228600" lvl="0" indent="-228600">
              <a:lnSpc>
                <a:spcPct val="70000"/>
              </a:lnSpc>
            </a:pPr>
            <a:r>
              <a:rPr lang="en-US" dirty="0"/>
              <a:t>Title</a:t>
            </a:r>
            <a:endParaRPr lang="en-GB" dirty="0"/>
          </a:p>
        </p:txBody>
      </p:sp>
    </p:spTree>
    <p:extLst>
      <p:ext uri="{BB962C8B-B14F-4D97-AF65-F5344CB8AC3E}">
        <p14:creationId xmlns:p14="http://schemas.microsoft.com/office/powerpoint/2010/main" val="387034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6BEBC2-0A38-8945-AF32-F1041167369C}"/>
              </a:ext>
            </a:extLst>
          </p:cNvPr>
          <p:cNvSpPr/>
          <p:nvPr userDrawn="1"/>
        </p:nvSpPr>
        <p:spPr>
          <a:xfrm>
            <a:off x="1" y="-1"/>
            <a:ext cx="12192000" cy="6858001"/>
          </a:xfrm>
          <a:prstGeom prst="rect">
            <a:avLst/>
          </a:prstGeom>
          <a:solidFill>
            <a:schemeClr val="tx1">
              <a:alpha val="104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5F2E0AB4-F90B-44CD-8926-98D3CF701365}"/>
              </a:ext>
            </a:extLst>
          </p:cNvPr>
          <p:cNvGrpSpPr/>
          <p:nvPr userDrawn="1"/>
        </p:nvGrpSpPr>
        <p:grpSpPr>
          <a:xfrm>
            <a:off x="0" y="-414671"/>
            <a:ext cx="5743183" cy="7679070"/>
            <a:chOff x="0" y="-414671"/>
            <a:chExt cx="5743183" cy="7679070"/>
          </a:xfrm>
          <a:solidFill>
            <a:schemeClr val="bg1"/>
          </a:solidFill>
        </p:grpSpPr>
        <p:sp>
          <p:nvSpPr>
            <p:cNvPr id="10" name="Partial Circle 9">
              <a:extLst>
                <a:ext uri="{FF2B5EF4-FFF2-40B4-BE49-F238E27FC236}">
                  <a16:creationId xmlns:a16="http://schemas.microsoft.com/office/drawing/2014/main" id="{5336B301-C1E9-4B9F-AF54-F8E83A736A8B}"/>
                </a:ext>
              </a:extLst>
            </p:cNvPr>
            <p:cNvSpPr/>
            <p:nvPr/>
          </p:nvSpPr>
          <p:spPr>
            <a:xfrm rot="10800000">
              <a:off x="543108" y="-414671"/>
              <a:ext cx="5200075" cy="7679070"/>
            </a:xfrm>
            <a:prstGeom prst="pie">
              <a:avLst>
                <a:gd name="adj1" fmla="val 6522859"/>
                <a:gd name="adj2" fmla="val 1507515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1" name="Rectangle 10">
              <a:extLst>
                <a:ext uri="{FF2B5EF4-FFF2-40B4-BE49-F238E27FC236}">
                  <a16:creationId xmlns:a16="http://schemas.microsoft.com/office/drawing/2014/main" id="{20C23CE2-5FA1-4B97-8CA6-3EDF7C5896FE}"/>
                </a:ext>
              </a:extLst>
            </p:cNvPr>
            <p:cNvSpPr/>
            <p:nvPr/>
          </p:nvSpPr>
          <p:spPr>
            <a:xfrm>
              <a:off x="0" y="0"/>
              <a:ext cx="4308764"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a:extLst>
              <a:ext uri="{FF2B5EF4-FFF2-40B4-BE49-F238E27FC236}">
                <a16:creationId xmlns:a16="http://schemas.microsoft.com/office/drawing/2014/main" id="{E2CED4BD-EFCF-834D-BEC2-BEEAC2415826}"/>
              </a:ext>
            </a:extLst>
          </p:cNvPr>
          <p:cNvSpPr>
            <a:spLocks noGrp="1"/>
          </p:cNvSpPr>
          <p:nvPr>
            <p:ph type="title"/>
          </p:nvPr>
        </p:nvSpPr>
        <p:spPr>
          <a:xfrm>
            <a:off x="5814390" y="365125"/>
            <a:ext cx="5539410" cy="1325563"/>
          </a:xfrm>
          <a:prstGeom prst="rect">
            <a:avLst/>
          </a:prstGeom>
        </p:spPr>
        <p:txBody>
          <a:bodyPr/>
          <a:lstStyle>
            <a:lvl1pPr>
              <a:defRPr sz="5600">
                <a:solidFill>
                  <a:schemeClr val="tx1"/>
                </a:solidFill>
              </a:defRPr>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1A37E6AE-D850-C74A-A25A-58C0807B54DE}"/>
              </a:ext>
            </a:extLst>
          </p:cNvPr>
          <p:cNvSpPr>
            <a:spLocks noGrp="1"/>
          </p:cNvSpPr>
          <p:nvPr>
            <p:ph idx="10"/>
          </p:nvPr>
        </p:nvSpPr>
        <p:spPr>
          <a:xfrm>
            <a:off x="5814390" y="2062042"/>
            <a:ext cx="5539410" cy="4351338"/>
          </a:xfrm>
          <a:prstGeom prst="rect">
            <a:avLst/>
          </a:prstGeom>
        </p:spPr>
        <p:txBody>
          <a:bodyPr vert="horz" lIns="91440" tIns="45720" rIns="91440" bIns="4572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Graphic 5">
            <a:extLst>
              <a:ext uri="{FF2B5EF4-FFF2-40B4-BE49-F238E27FC236}">
                <a16:creationId xmlns:a16="http://schemas.microsoft.com/office/drawing/2014/main" id="{17666D35-2B28-4FFA-B5AB-67C0E712668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52497" b="53112"/>
          <a:stretch/>
        </p:blipFill>
        <p:spPr>
          <a:xfrm>
            <a:off x="0" y="2822327"/>
            <a:ext cx="4349575" cy="4035670"/>
          </a:xfrm>
          <a:prstGeom prst="rect">
            <a:avLst/>
          </a:prstGeom>
        </p:spPr>
      </p:pic>
    </p:spTree>
    <p:extLst>
      <p:ext uri="{BB962C8B-B14F-4D97-AF65-F5344CB8AC3E}">
        <p14:creationId xmlns:p14="http://schemas.microsoft.com/office/powerpoint/2010/main" val="2833371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413DB79-C008-4C3D-925C-94DC041FA0B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156526"/>
            <a:ext cx="4354717" cy="4701394"/>
          </a:xfrm>
          <a:prstGeom prst="rect">
            <a:avLst/>
          </a:prstGeom>
        </p:spPr>
      </p:pic>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77761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413DB79-C008-4C3D-925C-94DC041FA0B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156526"/>
            <a:ext cx="4354717" cy="4701394"/>
          </a:xfrm>
          <a:prstGeom prst="rect">
            <a:avLst/>
          </a:prstGeom>
        </p:spPr>
      </p:pic>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434572" y="484110"/>
            <a:ext cx="3385996" cy="4205587"/>
          </a:xfrm>
          <a:prstGeom prst="rect">
            <a:avLst/>
          </a:prstGeom>
        </p:spPr>
        <p:txBody>
          <a:bodyPr vert="horz" lIns="91440" tIns="45720" rIns="91440" bIns="45720" rtlCol="0">
            <a:noAutofit/>
          </a:bodyPr>
          <a:lstStyle>
            <a:lvl1pPr marL="0" indent="0">
              <a:lnSpc>
                <a:spcPct val="100000"/>
              </a:lnSpc>
              <a:buNone/>
              <a:defRPr lang="en-GB" sz="3200" dirty="0">
                <a:latin typeface="+mj-lt"/>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4137436" y="484110"/>
            <a:ext cx="7619991" cy="5535235"/>
          </a:xfrm>
          <a:prstGeom prst="rect">
            <a:avLst/>
          </a:prstGeom>
        </p:spPr>
        <p:txBody>
          <a:bodyPr>
            <a:normAutofit/>
          </a:bodyPr>
          <a:lstStyle>
            <a:lvl1pPr marL="0" indent="0">
              <a:lnSpc>
                <a:spcPct val="100000"/>
              </a:lnSpc>
              <a:spcBef>
                <a:spcPts val="1000"/>
              </a:spcBef>
              <a:buClr>
                <a:schemeClr val="accent1"/>
              </a:buClr>
              <a:buFont typeface="Wingdings" panose="05000000000000000000" pitchFamily="2" charset="2"/>
              <a:buNone/>
              <a:defRPr sz="1800">
                <a:solidFill>
                  <a:schemeClr val="tx1"/>
                </a:solidFill>
                <a:latin typeface="+mj-lt"/>
                <a:cs typeface="Angsana New" panose="02020603050405020304" pitchFamily="18" charset="-34"/>
              </a:defRPr>
            </a:lvl1pPr>
            <a:lvl2pPr marL="685800" indent="-228600">
              <a:lnSpc>
                <a:spcPct val="100000"/>
              </a:lnSpc>
              <a:spcBef>
                <a:spcPts val="1000"/>
              </a:spcBef>
              <a:buClr>
                <a:schemeClr val="accent1"/>
              </a:buClr>
              <a:buFont typeface="Wingdings" panose="05000000000000000000" pitchFamily="2" charset="2"/>
              <a:buChar char="§"/>
              <a:defRPr sz="1800">
                <a:solidFill>
                  <a:schemeClr val="tx1"/>
                </a:solidFill>
                <a:latin typeface="+mj-lt"/>
                <a:cs typeface="Angsana New" panose="02020603050405020304" pitchFamily="18" charset="-34"/>
              </a:defRPr>
            </a:lvl2pPr>
            <a:lvl3pPr marL="1143000" indent="-228600">
              <a:lnSpc>
                <a:spcPct val="100000"/>
              </a:lnSpc>
              <a:spcBef>
                <a:spcPts val="1000"/>
              </a:spcBef>
              <a:buClr>
                <a:schemeClr val="accent1"/>
              </a:buClr>
              <a:buFont typeface="Wingdings" panose="05000000000000000000" pitchFamily="2" charset="2"/>
              <a:buChar char="§"/>
              <a:defRPr sz="1800">
                <a:solidFill>
                  <a:schemeClr val="tx1"/>
                </a:solidFill>
                <a:latin typeface="+mj-lt"/>
                <a:cs typeface="Angsana New" panose="02020603050405020304" pitchFamily="18" charset="-34"/>
              </a:defRPr>
            </a:lvl3pPr>
            <a:lvl4pPr marL="1600200" indent="-228600">
              <a:lnSpc>
                <a:spcPct val="100000"/>
              </a:lnSpc>
              <a:spcBef>
                <a:spcPts val="1000"/>
              </a:spcBef>
              <a:buClr>
                <a:schemeClr val="accent1"/>
              </a:buClr>
              <a:buFont typeface="Wingdings" panose="05000000000000000000" pitchFamily="2" charset="2"/>
              <a:buChar char="§"/>
              <a:defRPr sz="1800">
                <a:solidFill>
                  <a:schemeClr val="tx1"/>
                </a:solidFill>
                <a:latin typeface="+mj-lt"/>
                <a:cs typeface="Angsana New" panose="02020603050405020304" pitchFamily="18" charset="-34"/>
              </a:defRPr>
            </a:lvl4pPr>
            <a:lvl5pPr marL="2057400" indent="-228600">
              <a:lnSpc>
                <a:spcPct val="100000"/>
              </a:lnSpc>
              <a:spcBef>
                <a:spcPts val="1000"/>
              </a:spcBef>
              <a:buClr>
                <a:schemeClr val="accent1"/>
              </a:buClr>
              <a:buFont typeface="Wingdings" panose="05000000000000000000" pitchFamily="2" charset="2"/>
              <a:buChar char="§"/>
              <a:defRPr sz="1800">
                <a:solidFill>
                  <a:schemeClr val="tx1"/>
                </a:solidFill>
                <a:latin typeface="+mj-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 name="Group 1">
            <a:extLst>
              <a:ext uri="{FF2B5EF4-FFF2-40B4-BE49-F238E27FC236}">
                <a16:creationId xmlns:a16="http://schemas.microsoft.com/office/drawing/2014/main" id="{F58982F6-DF68-29BD-64AE-E342247B9EBC}"/>
              </a:ext>
            </a:extLst>
          </p:cNvPr>
          <p:cNvGrpSpPr/>
          <p:nvPr userDrawn="1"/>
        </p:nvGrpSpPr>
        <p:grpSpPr>
          <a:xfrm>
            <a:off x="0" y="6594761"/>
            <a:ext cx="12192000" cy="263239"/>
            <a:chOff x="0" y="6594761"/>
            <a:chExt cx="12192000" cy="263239"/>
          </a:xfrm>
        </p:grpSpPr>
        <p:sp>
          <p:nvSpPr>
            <p:cNvPr id="6" name="Rectangle 5">
              <a:extLst>
                <a:ext uri="{FF2B5EF4-FFF2-40B4-BE49-F238E27FC236}">
                  <a16:creationId xmlns:a16="http://schemas.microsoft.com/office/drawing/2014/main" id="{58042860-6E08-392C-919D-FFE307026AC6}"/>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A4247F1-36E2-8D12-1064-A07B978DC33F}"/>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37165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413DB79-C008-4C3D-925C-94DC041FA0B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235" t="20222" r="59766" b="52285"/>
          <a:stretch/>
        </p:blipFill>
        <p:spPr>
          <a:xfrm>
            <a:off x="0" y="2156526"/>
            <a:ext cx="4354717" cy="4701394"/>
          </a:xfrm>
          <a:prstGeom prst="rect">
            <a:avLst/>
          </a:prstGeom>
        </p:spPr>
      </p:pic>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434571" y="484110"/>
            <a:ext cx="11322855" cy="484611"/>
          </a:xfrm>
          <a:prstGeom prst="rect">
            <a:avLst/>
          </a:prstGeom>
        </p:spPr>
        <p:txBody>
          <a:bodyPr vert="horz" lIns="91440" tIns="45720" rIns="91440" bIns="45720" rtlCol="0">
            <a:noAutofit/>
          </a:bodyPr>
          <a:lstStyle>
            <a:lvl1pPr marL="0" indent="0">
              <a:lnSpc>
                <a:spcPct val="100000"/>
              </a:lnSpc>
              <a:buNone/>
              <a:defRPr lang="en-GB" sz="3200" dirty="0">
                <a:latin typeface="+mj-lt"/>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434572" y="1141187"/>
            <a:ext cx="11322856" cy="5232703"/>
          </a:xfrm>
          <a:prstGeom prst="rect">
            <a:avLst/>
          </a:prstGeom>
        </p:spPr>
        <p:txBody>
          <a:bodyPr>
            <a:normAutofit/>
          </a:bodyPr>
          <a:lstStyle>
            <a:lvl1pPr marL="0" indent="0">
              <a:lnSpc>
                <a:spcPct val="100000"/>
              </a:lnSpc>
              <a:spcBef>
                <a:spcPts val="1000"/>
              </a:spcBef>
              <a:buClr>
                <a:schemeClr val="accent1"/>
              </a:buClr>
              <a:buFont typeface="Wingdings" panose="05000000000000000000" pitchFamily="2" charset="2"/>
              <a:buNone/>
              <a:defRPr sz="1800">
                <a:solidFill>
                  <a:schemeClr val="tx1"/>
                </a:solidFill>
                <a:latin typeface="+mj-lt"/>
                <a:cs typeface="Angsana New" panose="02020603050405020304" pitchFamily="18" charset="-34"/>
              </a:defRPr>
            </a:lvl1pPr>
            <a:lvl2pPr marL="685800" indent="-228600">
              <a:lnSpc>
                <a:spcPct val="100000"/>
              </a:lnSpc>
              <a:spcBef>
                <a:spcPts val="1000"/>
              </a:spcBef>
              <a:buClr>
                <a:schemeClr val="accent1"/>
              </a:buClr>
              <a:buFont typeface="Wingdings" panose="05000000000000000000" pitchFamily="2" charset="2"/>
              <a:buChar char="§"/>
              <a:defRPr sz="1800">
                <a:solidFill>
                  <a:schemeClr val="tx1"/>
                </a:solidFill>
                <a:latin typeface="+mj-lt"/>
                <a:cs typeface="Angsana New" panose="02020603050405020304" pitchFamily="18" charset="-34"/>
              </a:defRPr>
            </a:lvl2pPr>
            <a:lvl3pPr marL="1143000" indent="-228600">
              <a:lnSpc>
                <a:spcPct val="100000"/>
              </a:lnSpc>
              <a:spcBef>
                <a:spcPts val="1000"/>
              </a:spcBef>
              <a:buClr>
                <a:schemeClr val="accent1"/>
              </a:buClr>
              <a:buFont typeface="Wingdings" panose="05000000000000000000" pitchFamily="2" charset="2"/>
              <a:buChar char="§"/>
              <a:defRPr sz="1800">
                <a:solidFill>
                  <a:schemeClr val="tx1"/>
                </a:solidFill>
                <a:latin typeface="+mj-lt"/>
                <a:cs typeface="Angsana New" panose="02020603050405020304" pitchFamily="18" charset="-34"/>
              </a:defRPr>
            </a:lvl3pPr>
            <a:lvl4pPr marL="1600200" indent="-228600">
              <a:lnSpc>
                <a:spcPct val="100000"/>
              </a:lnSpc>
              <a:spcBef>
                <a:spcPts val="1000"/>
              </a:spcBef>
              <a:buClr>
                <a:schemeClr val="accent1"/>
              </a:buClr>
              <a:buFont typeface="Wingdings" panose="05000000000000000000" pitchFamily="2" charset="2"/>
              <a:buChar char="§"/>
              <a:defRPr sz="1800">
                <a:solidFill>
                  <a:schemeClr val="tx1"/>
                </a:solidFill>
                <a:latin typeface="+mj-lt"/>
                <a:cs typeface="Angsana New" panose="02020603050405020304" pitchFamily="18" charset="-34"/>
              </a:defRPr>
            </a:lvl4pPr>
            <a:lvl5pPr marL="2057400" indent="-228600">
              <a:lnSpc>
                <a:spcPct val="100000"/>
              </a:lnSpc>
              <a:spcBef>
                <a:spcPts val="1000"/>
              </a:spcBef>
              <a:buClr>
                <a:schemeClr val="accent1"/>
              </a:buClr>
              <a:buFont typeface="Wingdings" panose="05000000000000000000" pitchFamily="2" charset="2"/>
              <a:buChar char="§"/>
              <a:defRPr sz="1800">
                <a:solidFill>
                  <a:schemeClr val="tx1"/>
                </a:solidFill>
                <a:latin typeface="+mj-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 name="Group 1">
            <a:extLst>
              <a:ext uri="{FF2B5EF4-FFF2-40B4-BE49-F238E27FC236}">
                <a16:creationId xmlns:a16="http://schemas.microsoft.com/office/drawing/2014/main" id="{F58982F6-DF68-29BD-64AE-E342247B9EBC}"/>
              </a:ext>
            </a:extLst>
          </p:cNvPr>
          <p:cNvGrpSpPr/>
          <p:nvPr userDrawn="1"/>
        </p:nvGrpSpPr>
        <p:grpSpPr>
          <a:xfrm>
            <a:off x="0" y="6594761"/>
            <a:ext cx="12192000" cy="263239"/>
            <a:chOff x="0" y="6594761"/>
            <a:chExt cx="12192000" cy="263239"/>
          </a:xfrm>
        </p:grpSpPr>
        <p:sp>
          <p:nvSpPr>
            <p:cNvPr id="6" name="Rectangle 5">
              <a:extLst>
                <a:ext uri="{FF2B5EF4-FFF2-40B4-BE49-F238E27FC236}">
                  <a16:creationId xmlns:a16="http://schemas.microsoft.com/office/drawing/2014/main" id="{58042860-6E08-392C-919D-FFE307026AC6}"/>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3A4247F1-36E2-8D12-1064-A07B978DC33F}"/>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1335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6439A89-1AD9-429A-BDE8-2343EE08944F}"/>
              </a:ext>
            </a:extLst>
          </p:cNvPr>
          <p:cNvSpPr>
            <a:spLocks noGrp="1"/>
          </p:cNvSpPr>
          <p:nvPr>
            <p:ph type="body" sz="quarter" idx="14" hasCustomPrompt="1"/>
          </p:nvPr>
        </p:nvSpPr>
        <p:spPr>
          <a:xfrm>
            <a:off x="131762" y="125994"/>
            <a:ext cx="11928476" cy="725488"/>
          </a:xfrm>
          <a:prstGeom prst="rect">
            <a:avLst/>
          </a:prstGeom>
        </p:spPr>
        <p:txBody>
          <a:bodyPr vert="horz" lIns="91440" tIns="45720" rIns="91440" bIns="45720" rtlCol="0">
            <a:noAutofit/>
          </a:bodyPr>
          <a:lstStyle>
            <a:lvl1pPr marL="0" indent="0">
              <a:buNone/>
              <a:defRPr lang="en-GB" sz="5400" dirty="0">
                <a:latin typeface="Angsana New" panose="02020603050405020304" pitchFamily="18" charset="-34"/>
                <a:cs typeface="Angsana New" panose="02020603050405020304" pitchFamily="18" charset="-34"/>
              </a:defRPr>
            </a:lvl1pPr>
          </a:lstStyle>
          <a:p>
            <a:pPr marL="228600" lvl="0" indent="-228600">
              <a:lnSpc>
                <a:spcPct val="70000"/>
              </a:lnSpc>
            </a:pPr>
            <a:r>
              <a:rPr lang="en-US" dirty="0"/>
              <a:t>Title</a:t>
            </a:r>
            <a:endParaRPr lang="en-GB" dirty="0"/>
          </a:p>
        </p:txBody>
      </p:sp>
      <p:sp>
        <p:nvSpPr>
          <p:cNvPr id="5" name="Text Placeholder 3">
            <a:extLst>
              <a:ext uri="{FF2B5EF4-FFF2-40B4-BE49-F238E27FC236}">
                <a16:creationId xmlns:a16="http://schemas.microsoft.com/office/drawing/2014/main" id="{B77960A2-E640-49BF-BF07-0935380DF63F}"/>
              </a:ext>
            </a:extLst>
          </p:cNvPr>
          <p:cNvSpPr>
            <a:spLocks noGrp="1"/>
          </p:cNvSpPr>
          <p:nvPr>
            <p:ph type="body" sz="quarter" idx="13"/>
          </p:nvPr>
        </p:nvSpPr>
        <p:spPr>
          <a:xfrm>
            <a:off x="320510" y="1055687"/>
            <a:ext cx="11623251" cy="5535235"/>
          </a:xfrm>
          <a:prstGeom prst="rect">
            <a:avLst/>
          </a:prstGeom>
        </p:spPr>
        <p:txBody>
          <a:bodyPr>
            <a:normAutofit/>
          </a:bodyPr>
          <a:lstStyle>
            <a:lvl1pPr marL="2286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1pPr>
            <a:lvl2pPr marL="6858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2pPr>
            <a:lvl3pPr marL="11430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3pPr>
            <a:lvl4pPr marL="16002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4pPr>
            <a:lvl5pPr marL="2057400" indent="-228600">
              <a:lnSpc>
                <a:spcPct val="90000"/>
              </a:lnSpc>
              <a:buClr>
                <a:schemeClr val="accent1"/>
              </a:buClr>
              <a:buFont typeface="Wingdings" panose="05000000000000000000" pitchFamily="2" charset="2"/>
              <a:buChar char="§"/>
              <a:defRPr sz="2400">
                <a:solidFill>
                  <a:schemeClr val="tx1"/>
                </a:solidFill>
                <a:latin typeface="+mn-lt"/>
                <a:cs typeface="Angsana New" panose="02020603050405020304" pitchFamily="18"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ext Placeholder 3">
            <a:extLst>
              <a:ext uri="{FF2B5EF4-FFF2-40B4-BE49-F238E27FC236}">
                <a16:creationId xmlns:a16="http://schemas.microsoft.com/office/drawing/2014/main" id="{20392892-B5A6-0382-A256-CFA16281CE24}"/>
              </a:ext>
            </a:extLst>
          </p:cNvPr>
          <p:cNvSpPr txBox="1">
            <a:spLocks/>
          </p:cNvSpPr>
          <p:nvPr userDrawn="1"/>
        </p:nvSpPr>
        <p:spPr>
          <a:xfrm>
            <a:off x="3987800" y="6294438"/>
            <a:ext cx="5198730" cy="3619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Rectangle 6">
            <a:extLst>
              <a:ext uri="{FF2B5EF4-FFF2-40B4-BE49-F238E27FC236}">
                <a16:creationId xmlns:a16="http://schemas.microsoft.com/office/drawing/2014/main" id="{F80BD4DC-12B4-8237-B2D6-1EDD6A05658B}"/>
              </a:ext>
            </a:extLst>
          </p:cNvPr>
          <p:cNvSpPr/>
          <p:nvPr userDrawn="1"/>
        </p:nvSpPr>
        <p:spPr>
          <a:xfrm>
            <a:off x="0" y="6681457"/>
            <a:ext cx="12192000" cy="17654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8181C33-B79D-1E0E-6F03-B84AC29B270B}"/>
              </a:ext>
            </a:extLst>
          </p:cNvPr>
          <p:cNvSpPr/>
          <p:nvPr userDrawn="1"/>
        </p:nvSpPr>
        <p:spPr>
          <a:xfrm>
            <a:off x="0" y="6586163"/>
            <a:ext cx="12192000" cy="70225"/>
          </a:xfrm>
          <a:prstGeom prst="rect">
            <a:avLst/>
          </a:prstGeom>
          <a:solidFill>
            <a:srgbClr val="48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28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theme" Target="../theme/theme2.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drawing&#10;&#10;Description automatically generated">
            <a:extLst>
              <a:ext uri="{FF2B5EF4-FFF2-40B4-BE49-F238E27FC236}">
                <a16:creationId xmlns:a16="http://schemas.microsoft.com/office/drawing/2014/main" id="{569149F2-CD3A-BF93-4D57-C9EA209CEF76}"/>
              </a:ext>
            </a:extLst>
          </p:cNvPr>
          <p:cNvPicPr>
            <a:picLocks noChangeAspect="1"/>
          </p:cNvPicPr>
          <p:nvPr userDrawn="1"/>
        </p:nvPicPr>
        <p:blipFill>
          <a:blip r:embed="rId6"/>
          <a:stretch>
            <a:fillRect/>
          </a:stretch>
        </p:blipFill>
        <p:spPr>
          <a:xfrm>
            <a:off x="11126400" y="5817381"/>
            <a:ext cx="1065600" cy="991378"/>
          </a:xfrm>
          <a:prstGeom prst="rect">
            <a:avLst/>
          </a:prstGeom>
        </p:spPr>
      </p:pic>
      <p:sp>
        <p:nvSpPr>
          <p:cNvPr id="8" name="Rectangle 7">
            <a:extLst>
              <a:ext uri="{FF2B5EF4-FFF2-40B4-BE49-F238E27FC236}">
                <a16:creationId xmlns:a16="http://schemas.microsoft.com/office/drawing/2014/main" id="{7B9CF6AD-F3C6-6E78-8E5B-9F5B2BAFE0FF}"/>
              </a:ext>
            </a:extLst>
          </p:cNvPr>
          <p:cNvSpPr/>
          <p:nvPr userDrawn="1"/>
        </p:nvSpPr>
        <p:spPr>
          <a:xfrm>
            <a:off x="0" y="6681457"/>
            <a:ext cx="12192000" cy="17654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F6B1505-C019-702E-70C2-4DC860F887EA}"/>
              </a:ext>
            </a:extLst>
          </p:cNvPr>
          <p:cNvSpPr/>
          <p:nvPr userDrawn="1"/>
        </p:nvSpPr>
        <p:spPr>
          <a:xfrm>
            <a:off x="0" y="6586163"/>
            <a:ext cx="11703269" cy="45719"/>
          </a:xfrm>
          <a:prstGeom prst="rect">
            <a:avLst/>
          </a:prstGeom>
          <a:solidFill>
            <a:srgbClr val="48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Text Placeholder 17">
            <a:extLst>
              <a:ext uri="{FF2B5EF4-FFF2-40B4-BE49-F238E27FC236}">
                <a16:creationId xmlns:a16="http://schemas.microsoft.com/office/drawing/2014/main" id="{B41FBC9B-B020-9E54-EC9A-DF2FE44DF99D}"/>
              </a:ext>
            </a:extLst>
          </p:cNvPr>
          <p:cNvSpPr txBox="1">
            <a:spLocks/>
          </p:cNvSpPr>
          <p:nvPr userDrawn="1"/>
        </p:nvSpPr>
        <p:spPr>
          <a:xfrm>
            <a:off x="5439386" y="6298885"/>
            <a:ext cx="5799543" cy="310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Source:  Active Lives Children and Young People Survey 2022-23, headlines  </a:t>
            </a:r>
          </a:p>
        </p:txBody>
      </p:sp>
      <p:sp>
        <p:nvSpPr>
          <p:cNvPr id="13" name="Text Placeholder 17">
            <a:extLst>
              <a:ext uri="{FF2B5EF4-FFF2-40B4-BE49-F238E27FC236}">
                <a16:creationId xmlns:a16="http://schemas.microsoft.com/office/drawing/2014/main" id="{2CDB6FDD-E6A0-7547-0379-4FD3459F2500}"/>
              </a:ext>
            </a:extLst>
          </p:cNvPr>
          <p:cNvSpPr txBox="1">
            <a:spLocks/>
          </p:cNvSpPr>
          <p:nvPr userDrawn="1"/>
        </p:nvSpPr>
        <p:spPr>
          <a:xfrm>
            <a:off x="182757" y="6309172"/>
            <a:ext cx="5799543" cy="310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chemeClr val="tx1"/>
                </a:solidFill>
              </a:rPr>
              <a:t>Data is for:  The Humber</a:t>
            </a:r>
          </a:p>
        </p:txBody>
      </p:sp>
    </p:spTree>
    <p:extLst>
      <p:ext uri="{BB962C8B-B14F-4D97-AF65-F5344CB8AC3E}">
        <p14:creationId xmlns:p14="http://schemas.microsoft.com/office/powerpoint/2010/main" val="251242623"/>
      </p:ext>
    </p:extLst>
  </p:cSld>
  <p:clrMap bg1="lt1" tx1="dk1" bg2="lt2" tx2="dk2" accent1="accent1" accent2="accent2" accent3="accent3" accent4="accent4" accent5="accent5" accent6="accent6" hlink="hlink" folHlink="folHlink"/>
  <p:sldLayoutIdLst>
    <p:sldLayoutId id="2147483659" r:id="rId1"/>
    <p:sldLayoutId id="2147483663" r:id="rId2"/>
    <p:sldLayoutId id="2147483665" r:id="rId3"/>
    <p:sldLayoutId id="2147483666" r:id="rId4"/>
  </p:sldLayoutIdLst>
  <p:txStyles>
    <p:titleStyle>
      <a:lvl1pPr algn="l" defTabSz="914400" rtl="0" eaLnBrk="1" latinLnBrk="0" hangingPunct="1">
        <a:lnSpc>
          <a:spcPct val="90000"/>
        </a:lnSpc>
        <a:spcBef>
          <a:spcPct val="0"/>
        </a:spcBef>
        <a:buNone/>
        <a:defRPr sz="4400" kern="1200">
          <a:solidFill>
            <a:srgbClr val="4840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32533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86" r:id="rId3"/>
    <p:sldLayoutId id="2147483687" r:id="rId4"/>
    <p:sldLayoutId id="2147483678" r:id="rId5"/>
    <p:sldLayoutId id="2147483671" r:id="rId6"/>
    <p:sldLayoutId id="2147483690" r:id="rId7"/>
    <p:sldLayoutId id="2147483672" r:id="rId8"/>
    <p:sldLayoutId id="2147483673" r:id="rId9"/>
    <p:sldLayoutId id="2147483674" r:id="rId10"/>
    <p:sldLayoutId id="2147483675" r:id="rId11"/>
    <p:sldLayoutId id="2147483676" r:id="rId12"/>
    <p:sldLayoutId id="2147483677" r:id="rId13"/>
    <p:sldLayoutId id="2147483685" r:id="rId14"/>
  </p:sldLayoutIdLst>
  <p:txStyles>
    <p:titleStyle>
      <a:lvl1pPr algn="l" defTabSz="914400" rtl="0" eaLnBrk="1" latinLnBrk="0" hangingPunct="1">
        <a:lnSpc>
          <a:spcPct val="90000"/>
        </a:lnSpc>
        <a:spcBef>
          <a:spcPct val="0"/>
        </a:spcBef>
        <a:buNone/>
        <a:defRPr sz="6000" b="1" i="0" kern="1200">
          <a:solidFill>
            <a:schemeClr val="tx1"/>
          </a:solidFill>
          <a:latin typeface="Angsana New" panose="02020603050405020304" pitchFamily="18" charset="-34"/>
          <a:ea typeface="+mj-ea"/>
          <a:cs typeface="Angsana New" panose="02020603050405020304" pitchFamily="18"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2603A809-EB7D-49ED-A74C-6C527B68FAB7}"/>
              </a:ext>
            </a:extLst>
          </p:cNvPr>
          <p:cNvSpPr txBox="1">
            <a:spLocks/>
          </p:cNvSpPr>
          <p:nvPr userDrawn="1"/>
        </p:nvSpPr>
        <p:spPr>
          <a:xfrm>
            <a:off x="3987800" y="6294438"/>
            <a:ext cx="5198730" cy="3619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Text Placeholder 3">
            <a:extLst>
              <a:ext uri="{FF2B5EF4-FFF2-40B4-BE49-F238E27FC236}">
                <a16:creationId xmlns:a16="http://schemas.microsoft.com/office/drawing/2014/main" id="{221F8B48-4806-DEBC-195B-EEC3A0BA7367}"/>
              </a:ext>
            </a:extLst>
          </p:cNvPr>
          <p:cNvSpPr txBox="1">
            <a:spLocks/>
          </p:cNvSpPr>
          <p:nvPr userDrawn="1"/>
        </p:nvSpPr>
        <p:spPr>
          <a:xfrm>
            <a:off x="3987800" y="6294438"/>
            <a:ext cx="5198730" cy="36195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 name="Picture 4" descr="A picture containing drawing&#10;&#10;Description automatically generated">
            <a:extLst>
              <a:ext uri="{FF2B5EF4-FFF2-40B4-BE49-F238E27FC236}">
                <a16:creationId xmlns:a16="http://schemas.microsoft.com/office/drawing/2014/main" id="{6165869C-5891-EBED-75BA-6405E0CCB2E0}"/>
              </a:ext>
            </a:extLst>
          </p:cNvPr>
          <p:cNvPicPr>
            <a:picLocks noChangeAspect="1"/>
          </p:cNvPicPr>
          <p:nvPr userDrawn="1"/>
        </p:nvPicPr>
        <p:blipFill>
          <a:blip r:embed="rId6"/>
          <a:stretch>
            <a:fillRect/>
          </a:stretch>
        </p:blipFill>
        <p:spPr>
          <a:xfrm>
            <a:off x="11126400" y="5817381"/>
            <a:ext cx="1065600" cy="991378"/>
          </a:xfrm>
          <a:prstGeom prst="rect">
            <a:avLst/>
          </a:prstGeom>
        </p:spPr>
      </p:pic>
      <p:sp>
        <p:nvSpPr>
          <p:cNvPr id="6" name="Rectangle 5">
            <a:extLst>
              <a:ext uri="{FF2B5EF4-FFF2-40B4-BE49-F238E27FC236}">
                <a16:creationId xmlns:a16="http://schemas.microsoft.com/office/drawing/2014/main" id="{58F9BC03-898D-1E92-FFB6-CBB72FFE988E}"/>
              </a:ext>
            </a:extLst>
          </p:cNvPr>
          <p:cNvSpPr/>
          <p:nvPr userDrawn="1"/>
        </p:nvSpPr>
        <p:spPr>
          <a:xfrm>
            <a:off x="0" y="6681457"/>
            <a:ext cx="12192000" cy="176543"/>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8CAF3E6C-9A93-9649-1F88-133CF425B37A}"/>
              </a:ext>
            </a:extLst>
          </p:cNvPr>
          <p:cNvSpPr/>
          <p:nvPr userDrawn="1"/>
        </p:nvSpPr>
        <p:spPr>
          <a:xfrm>
            <a:off x="0" y="6586163"/>
            <a:ext cx="11703269" cy="45719"/>
          </a:xfrm>
          <a:prstGeom prst="rect">
            <a:avLst/>
          </a:prstGeom>
          <a:solidFill>
            <a:srgbClr val="484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 name="Text Placeholder 17">
            <a:extLst>
              <a:ext uri="{FF2B5EF4-FFF2-40B4-BE49-F238E27FC236}">
                <a16:creationId xmlns:a16="http://schemas.microsoft.com/office/drawing/2014/main" id="{0A8F2923-2378-C622-4873-B8A4EF5DB9DC}"/>
              </a:ext>
            </a:extLst>
          </p:cNvPr>
          <p:cNvSpPr txBox="1">
            <a:spLocks/>
          </p:cNvSpPr>
          <p:nvPr userDrawn="1"/>
        </p:nvSpPr>
        <p:spPr>
          <a:xfrm>
            <a:off x="4870764" y="6298885"/>
            <a:ext cx="6368165" cy="310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Source:  Sport England, Active Lives Children and Young People Survey – Academic year 2022-23 Report</a:t>
            </a:r>
          </a:p>
        </p:txBody>
      </p:sp>
      <p:sp>
        <p:nvSpPr>
          <p:cNvPr id="12" name="Text Placeholder 17">
            <a:extLst>
              <a:ext uri="{FF2B5EF4-FFF2-40B4-BE49-F238E27FC236}">
                <a16:creationId xmlns:a16="http://schemas.microsoft.com/office/drawing/2014/main" id="{CC898B7B-5E3F-CBE8-C131-ED94209CC9AB}"/>
              </a:ext>
            </a:extLst>
          </p:cNvPr>
          <p:cNvSpPr txBox="1">
            <a:spLocks/>
          </p:cNvSpPr>
          <p:nvPr userDrawn="1"/>
        </p:nvSpPr>
        <p:spPr>
          <a:xfrm>
            <a:off x="182757" y="6309172"/>
            <a:ext cx="5799543" cy="310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chemeClr val="tx1"/>
                </a:solidFill>
              </a:rPr>
              <a:t>Data is for:  </a:t>
            </a:r>
            <a:r>
              <a:rPr lang="en-US" sz="1400" dirty="0">
                <a:solidFill>
                  <a:schemeClr val="accent1"/>
                </a:solidFill>
              </a:rPr>
              <a:t>England</a:t>
            </a:r>
          </a:p>
        </p:txBody>
      </p:sp>
    </p:spTree>
    <p:extLst>
      <p:ext uri="{BB962C8B-B14F-4D97-AF65-F5344CB8AC3E}">
        <p14:creationId xmlns:p14="http://schemas.microsoft.com/office/powerpoint/2010/main" val="1585625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9" r:id="rId3"/>
    <p:sldLayoutId id="2147483688" r:id="rId4"/>
  </p:sldLayoutIdLst>
  <p:txStyles>
    <p:titleStyle>
      <a:lvl1pPr algn="l" defTabSz="914400" rtl="0" eaLnBrk="1" latinLnBrk="0" hangingPunct="1">
        <a:lnSpc>
          <a:spcPct val="90000"/>
        </a:lnSpc>
        <a:spcBef>
          <a:spcPct val="0"/>
        </a:spcBef>
        <a:buNone/>
        <a:defRPr sz="4400" kern="1200">
          <a:solidFill>
            <a:srgbClr val="48404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3" Type="http://schemas.openxmlformats.org/officeDocument/2006/relationships/image" Target="../media/image9.png"/><Relationship Id="rId7" Type="http://schemas.openxmlformats.org/officeDocument/2006/relationships/image" Target="../media/image6.png"/><Relationship Id="rId12" Type="http://schemas.openxmlformats.org/officeDocument/2006/relationships/image" Target="../media/image17.png"/><Relationship Id="rId17" Type="http://schemas.openxmlformats.org/officeDocument/2006/relationships/image" Target="../media/image22.svg"/><Relationship Id="rId2" Type="http://schemas.openxmlformats.org/officeDocument/2006/relationships/notesSlide" Target="../notesSlides/notesSlide1.xml"/><Relationship Id="rId16"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12.svg"/><Relationship Id="rId11" Type="http://schemas.openxmlformats.org/officeDocument/2006/relationships/image" Target="../media/image16.svg"/><Relationship Id="rId5" Type="http://schemas.openxmlformats.org/officeDocument/2006/relationships/image" Target="../media/image11.pn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10.svg"/><Relationship Id="rId9" Type="http://schemas.openxmlformats.org/officeDocument/2006/relationships/image" Target="../media/image14.sv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8.png"/><Relationship Id="rId1" Type="http://schemas.openxmlformats.org/officeDocument/2006/relationships/slideLayout" Target="../slideLayouts/slideLayout21.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hyperlink" Target="https://www.sportengland.org/news/childrens-activity-levels-down-many-embrace-new-opportunitie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4.xml.rels><?xml version="1.0" encoding="UTF-8" standalone="yes"?>
<Relationships xmlns="http://schemas.openxmlformats.org/package/2006/relationships"><Relationship Id="rId2" Type="http://schemas.openxmlformats.org/officeDocument/2006/relationships/hyperlink" Target="https://www.sportengland.org/news-and-inspiration/childrens-activity-levels-hold-firm-significant-challenges-remain"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C66963D-84A4-60EE-B8AD-8432F8C4E5D7}"/>
              </a:ext>
            </a:extLst>
          </p:cNvPr>
          <p:cNvGrpSpPr/>
          <p:nvPr/>
        </p:nvGrpSpPr>
        <p:grpSpPr>
          <a:xfrm>
            <a:off x="15590" y="1099226"/>
            <a:ext cx="6822956" cy="2921623"/>
            <a:chOff x="15589" y="845522"/>
            <a:chExt cx="7426067" cy="3175327"/>
          </a:xfrm>
        </p:grpSpPr>
        <p:pic>
          <p:nvPicPr>
            <p:cNvPr id="8" name="Graphic 7">
              <a:extLst>
                <a:ext uri="{FF2B5EF4-FFF2-40B4-BE49-F238E27FC236}">
                  <a16:creationId xmlns:a16="http://schemas.microsoft.com/office/drawing/2014/main" id="{EF4F4103-33CB-0EF1-C6E5-96DA245E9A5D}"/>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3595" t="1" r="10242" b="41066"/>
            <a:stretch/>
          </p:blipFill>
          <p:spPr>
            <a:xfrm>
              <a:off x="15589" y="845522"/>
              <a:ext cx="7426067" cy="3140870"/>
            </a:xfrm>
            <a:prstGeom prst="rect">
              <a:avLst/>
            </a:prstGeom>
          </p:spPr>
        </p:pic>
        <p:sp>
          <p:nvSpPr>
            <p:cNvPr id="15" name="Rectangle 14">
              <a:extLst>
                <a:ext uri="{FF2B5EF4-FFF2-40B4-BE49-F238E27FC236}">
                  <a16:creationId xmlns:a16="http://schemas.microsoft.com/office/drawing/2014/main" id="{FDAAB80A-0201-17BA-8EE0-2976170790A6}"/>
                </a:ext>
              </a:extLst>
            </p:cNvPr>
            <p:cNvSpPr/>
            <p:nvPr/>
          </p:nvSpPr>
          <p:spPr>
            <a:xfrm>
              <a:off x="5276694" y="1621675"/>
              <a:ext cx="403707" cy="2389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D42F45EB-8938-8AD8-6608-6D5E19B35EB2}"/>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35579" r="49172"/>
            <a:stretch/>
          </p:blipFill>
          <p:spPr>
            <a:xfrm>
              <a:off x="5341689" y="2280570"/>
              <a:ext cx="462665" cy="1740279"/>
            </a:xfrm>
            <a:prstGeom prst="rect">
              <a:avLst/>
            </a:prstGeom>
          </p:spPr>
        </p:pic>
      </p:grpSp>
      <p:sp>
        <p:nvSpPr>
          <p:cNvPr id="16" name="Rectangle 15">
            <a:extLst>
              <a:ext uri="{FF2B5EF4-FFF2-40B4-BE49-F238E27FC236}">
                <a16:creationId xmlns:a16="http://schemas.microsoft.com/office/drawing/2014/main" id="{F09E0F17-9A43-536F-E190-D317C2C609AD}"/>
              </a:ext>
            </a:extLst>
          </p:cNvPr>
          <p:cNvSpPr/>
          <p:nvPr/>
        </p:nvSpPr>
        <p:spPr>
          <a:xfrm>
            <a:off x="6634264" y="450384"/>
            <a:ext cx="5557735" cy="12124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E121998D-7562-F86B-744F-BA1253E1B35A}"/>
              </a:ext>
            </a:extLst>
          </p:cNvPr>
          <p:cNvSpPr/>
          <p:nvPr/>
        </p:nvSpPr>
        <p:spPr>
          <a:xfrm>
            <a:off x="6076553" y="404665"/>
            <a:ext cx="5830894" cy="125816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spcBef>
                <a:spcPts val="0"/>
              </a:spcBef>
              <a:spcAft>
                <a:spcPts val="0"/>
              </a:spcAft>
              <a:buClrTx/>
              <a:buSzTx/>
              <a:buFontTx/>
              <a:buNone/>
              <a:tabLst/>
              <a:defRPr/>
            </a:pPr>
            <a:r>
              <a:rPr kumimoji="0" lang="en-GB" sz="3600" i="0" u="none" strike="noStrike" kern="1200" cap="none" spc="0" normalizeH="0" baseline="0" noProof="0" dirty="0">
                <a:ln>
                  <a:noFill/>
                </a:ln>
                <a:solidFill>
                  <a:srgbClr val="FFFFFF"/>
                </a:solidFill>
                <a:effectLst/>
                <a:uLnTx/>
                <a:uFillTx/>
                <a:latin typeface="+mj-lt"/>
                <a:ea typeface="+mn-ea"/>
                <a:cs typeface="Angsana New" panose="02020603050405020304" pitchFamily="18" charset="-34"/>
              </a:rPr>
              <a:t>Children &amp; Young People Physical Activity Behaviour</a:t>
            </a:r>
          </a:p>
        </p:txBody>
      </p:sp>
      <p:sp>
        <p:nvSpPr>
          <p:cNvPr id="18" name="TextBox 17">
            <a:extLst>
              <a:ext uri="{FF2B5EF4-FFF2-40B4-BE49-F238E27FC236}">
                <a16:creationId xmlns:a16="http://schemas.microsoft.com/office/drawing/2014/main" id="{016A27CE-4C46-D38D-38A6-26B9C5721FA8}"/>
              </a:ext>
            </a:extLst>
          </p:cNvPr>
          <p:cNvSpPr txBox="1"/>
          <p:nvPr/>
        </p:nvSpPr>
        <p:spPr>
          <a:xfrm>
            <a:off x="7902742" y="1979313"/>
            <a:ext cx="3870252" cy="1569660"/>
          </a:xfrm>
          <a:prstGeom prst="rect">
            <a:avLst/>
          </a:prstGeom>
          <a:noFill/>
        </p:spPr>
        <p:txBody>
          <a:bodyPr wrap="square" rtlCol="0">
            <a:spAutoFit/>
          </a:bodyPr>
          <a:lstStyle/>
          <a:p>
            <a:pPr marL="0" marR="0" lvl="0" indent="0" algn="r" defTabSz="457200" rtl="0" eaLnBrk="1" fontAlgn="auto" latinLnBrk="0" hangingPunct="1">
              <a:spcBef>
                <a:spcPts val="0"/>
              </a:spcBef>
              <a:spcAft>
                <a:spcPts val="0"/>
              </a:spcAft>
              <a:buClrTx/>
              <a:buSzTx/>
              <a:buFontTx/>
              <a:buNone/>
              <a:tabLst/>
              <a:defRPr/>
            </a:pPr>
            <a:r>
              <a:rPr kumimoji="0" lang="en-GB" sz="3200" b="0" i="0" u="none" strike="noStrike" kern="1200" cap="none" spc="0" normalizeH="0" baseline="0" noProof="0" dirty="0">
                <a:ln>
                  <a:noFill/>
                </a:ln>
                <a:solidFill>
                  <a:srgbClr val="BD1622"/>
                </a:solidFill>
                <a:effectLst/>
                <a:uLnTx/>
                <a:uFillTx/>
                <a:latin typeface="+mj-lt"/>
                <a:ea typeface="+mn-ea"/>
                <a:cs typeface="Angsana New" panose="02020603050405020304" pitchFamily="18" charset="-34"/>
              </a:rPr>
              <a:t>Active Lives </a:t>
            </a:r>
          </a:p>
          <a:p>
            <a:pPr marL="0" marR="0" lvl="0" indent="0" algn="r" defTabSz="457200" rtl="0" eaLnBrk="1" fontAlgn="auto" latinLnBrk="0" hangingPunct="1">
              <a:spcBef>
                <a:spcPts val="0"/>
              </a:spcBef>
              <a:spcAft>
                <a:spcPts val="0"/>
              </a:spcAft>
              <a:buClrTx/>
              <a:buSzTx/>
              <a:buFontTx/>
              <a:buNone/>
              <a:tabLst/>
              <a:defRPr/>
            </a:pPr>
            <a:r>
              <a:rPr kumimoji="0" lang="en-GB" sz="3200" b="0" i="0" u="none" strike="noStrike" kern="1200" cap="none" spc="0" normalizeH="0" baseline="0" noProof="0" dirty="0">
                <a:ln>
                  <a:noFill/>
                </a:ln>
                <a:solidFill>
                  <a:srgbClr val="BD1622"/>
                </a:solidFill>
                <a:effectLst/>
                <a:uLnTx/>
                <a:uFillTx/>
                <a:latin typeface="+mj-lt"/>
                <a:ea typeface="+mn-ea"/>
                <a:cs typeface="Angsana New" panose="02020603050405020304" pitchFamily="18" charset="-34"/>
              </a:rPr>
              <a:t>Children’s Survey </a:t>
            </a:r>
          </a:p>
          <a:p>
            <a:pPr marL="0" marR="0" lvl="0" indent="0" algn="r" defTabSz="457200" rtl="0" eaLnBrk="1" fontAlgn="auto" latinLnBrk="0" hangingPunct="1">
              <a:spcBef>
                <a:spcPts val="0"/>
              </a:spcBef>
              <a:spcAft>
                <a:spcPts val="0"/>
              </a:spcAft>
              <a:buClrTx/>
              <a:buSzTx/>
              <a:buFontTx/>
              <a:buNone/>
              <a:tabLst/>
              <a:defRPr/>
            </a:pPr>
            <a:r>
              <a:rPr kumimoji="0" lang="en-GB" sz="3200" b="1" i="0" u="none" strike="noStrike" kern="1200" cap="none" spc="0" normalizeH="0" baseline="0" noProof="0" dirty="0">
                <a:ln>
                  <a:noFill/>
                </a:ln>
                <a:solidFill>
                  <a:srgbClr val="BD1622"/>
                </a:solidFill>
                <a:effectLst/>
                <a:uLnTx/>
                <a:uFillTx/>
                <a:ea typeface="+mn-ea"/>
                <a:cs typeface="Angsana New" panose="02020603050405020304" pitchFamily="18" charset="-34"/>
              </a:rPr>
              <a:t>2022-23 Headlines</a:t>
            </a:r>
          </a:p>
        </p:txBody>
      </p:sp>
      <p:pic>
        <p:nvPicPr>
          <p:cNvPr id="20" name="Picture 19" descr="Logo&#10;&#10;Description automatically generated">
            <a:extLst>
              <a:ext uri="{FF2B5EF4-FFF2-40B4-BE49-F238E27FC236}">
                <a16:creationId xmlns:a16="http://schemas.microsoft.com/office/drawing/2014/main" id="{AF8AE37A-D543-F2BE-AF0A-4190E751B6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9167" y="5544327"/>
            <a:ext cx="1857243" cy="1313673"/>
          </a:xfrm>
          <a:prstGeom prst="rect">
            <a:avLst/>
          </a:prstGeom>
        </p:spPr>
      </p:pic>
      <p:grpSp>
        <p:nvGrpSpPr>
          <p:cNvPr id="21" name="Group 20">
            <a:extLst>
              <a:ext uri="{FF2B5EF4-FFF2-40B4-BE49-F238E27FC236}">
                <a16:creationId xmlns:a16="http://schemas.microsoft.com/office/drawing/2014/main" id="{E976CDB3-83D6-F524-CBFA-C435541EA123}"/>
              </a:ext>
            </a:extLst>
          </p:cNvPr>
          <p:cNvGrpSpPr/>
          <p:nvPr/>
        </p:nvGrpSpPr>
        <p:grpSpPr>
          <a:xfrm>
            <a:off x="0" y="6594761"/>
            <a:ext cx="12192000" cy="263239"/>
            <a:chOff x="0" y="6594761"/>
            <a:chExt cx="12192000" cy="263239"/>
          </a:xfrm>
        </p:grpSpPr>
        <p:sp>
          <p:nvSpPr>
            <p:cNvPr id="22" name="Rectangle 21">
              <a:extLst>
                <a:ext uri="{FF2B5EF4-FFF2-40B4-BE49-F238E27FC236}">
                  <a16:creationId xmlns:a16="http://schemas.microsoft.com/office/drawing/2014/main" id="{AC4C5E64-E534-E5CB-76E3-C229F07421DC}"/>
                </a:ext>
              </a:extLst>
            </p:cNvPr>
            <p:cNvSpPr/>
            <p:nvPr/>
          </p:nvSpPr>
          <p:spPr>
            <a:xfrm>
              <a:off x="0" y="6681457"/>
              <a:ext cx="12192000" cy="17654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3CC430C8-2CC6-7579-C0C2-0BB337E0F738}"/>
                </a:ext>
              </a:extLst>
            </p:cNvPr>
            <p:cNvSpPr/>
            <p:nvPr/>
          </p:nvSpPr>
          <p:spPr>
            <a:xfrm>
              <a:off x="0" y="6594761"/>
              <a:ext cx="121920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grpSp>
        <p:nvGrpSpPr>
          <p:cNvPr id="27" name="Group 26">
            <a:extLst>
              <a:ext uri="{FF2B5EF4-FFF2-40B4-BE49-F238E27FC236}">
                <a16:creationId xmlns:a16="http://schemas.microsoft.com/office/drawing/2014/main" id="{B0BED80E-6879-81A2-FB1D-26AE985D33F8}"/>
              </a:ext>
            </a:extLst>
          </p:cNvPr>
          <p:cNvGrpSpPr/>
          <p:nvPr/>
        </p:nvGrpSpPr>
        <p:grpSpPr>
          <a:xfrm>
            <a:off x="329167" y="3285459"/>
            <a:ext cx="6822956" cy="2665580"/>
            <a:chOff x="284553" y="3060810"/>
            <a:chExt cx="8404638" cy="3076565"/>
          </a:xfrm>
        </p:grpSpPr>
        <p:pic>
          <p:nvPicPr>
            <p:cNvPr id="11" name="Graphic 10">
              <a:extLst>
                <a:ext uri="{FF2B5EF4-FFF2-40B4-BE49-F238E27FC236}">
                  <a16:creationId xmlns:a16="http://schemas.microsoft.com/office/drawing/2014/main" id="{212A557C-9A17-96E8-9F0A-D540A597E2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91644" y="3060810"/>
              <a:ext cx="1847516" cy="2587289"/>
            </a:xfrm>
            <a:prstGeom prst="rect">
              <a:avLst/>
            </a:prstGeom>
          </p:spPr>
        </p:pic>
        <p:pic>
          <p:nvPicPr>
            <p:cNvPr id="12" name="Graphic 11">
              <a:extLst>
                <a:ext uri="{FF2B5EF4-FFF2-40B4-BE49-F238E27FC236}">
                  <a16:creationId xmlns:a16="http://schemas.microsoft.com/office/drawing/2014/main" id="{0B4E40F1-FC42-9D2C-F062-7F3BD7C9FDB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17689" y="3596098"/>
              <a:ext cx="2171502" cy="2231578"/>
            </a:xfrm>
            <a:prstGeom prst="rect">
              <a:avLst/>
            </a:prstGeom>
          </p:spPr>
        </p:pic>
        <p:pic>
          <p:nvPicPr>
            <p:cNvPr id="14" name="Graphic 13">
              <a:extLst>
                <a:ext uri="{FF2B5EF4-FFF2-40B4-BE49-F238E27FC236}">
                  <a16:creationId xmlns:a16="http://schemas.microsoft.com/office/drawing/2014/main" id="{7975062E-4F19-209C-A57C-04DD4A74E807}"/>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83456" y="4012882"/>
              <a:ext cx="1207581" cy="2124493"/>
            </a:xfrm>
            <a:prstGeom prst="rect">
              <a:avLst/>
            </a:prstGeom>
          </p:spPr>
        </p:pic>
        <p:pic>
          <p:nvPicPr>
            <p:cNvPr id="13" name="Graphic 12">
              <a:extLst>
                <a:ext uri="{FF2B5EF4-FFF2-40B4-BE49-F238E27FC236}">
                  <a16:creationId xmlns:a16="http://schemas.microsoft.com/office/drawing/2014/main" id="{5DD73272-00D6-C698-933D-2CCE469D01D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flipH="1">
              <a:off x="4615336" y="3411298"/>
              <a:ext cx="1461217" cy="2601179"/>
            </a:xfrm>
            <a:prstGeom prst="rect">
              <a:avLst/>
            </a:prstGeom>
          </p:spPr>
        </p:pic>
        <p:pic>
          <p:nvPicPr>
            <p:cNvPr id="10" name="Graphic 9">
              <a:extLst>
                <a:ext uri="{FF2B5EF4-FFF2-40B4-BE49-F238E27FC236}">
                  <a16:creationId xmlns:a16="http://schemas.microsoft.com/office/drawing/2014/main" id="{5A33FEF0-7BC7-1D6A-8056-1D07F0937D3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84553" y="3411298"/>
              <a:ext cx="1244716" cy="2601180"/>
            </a:xfrm>
            <a:prstGeom prst="rect">
              <a:avLst/>
            </a:prstGeom>
          </p:spPr>
        </p:pic>
      </p:grpSp>
      <p:pic>
        <p:nvPicPr>
          <p:cNvPr id="2" name="Picture 1" descr="A picture containing text, clipart, plate, tableware&#10;&#10;Description automatically generated">
            <a:extLst>
              <a:ext uri="{FF2B5EF4-FFF2-40B4-BE49-F238E27FC236}">
                <a16:creationId xmlns:a16="http://schemas.microsoft.com/office/drawing/2014/main" id="{8D3E9AEE-EF81-69FE-EDB1-71F09D970EF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312813" y="5642629"/>
            <a:ext cx="2608702" cy="768748"/>
          </a:xfrm>
          <a:prstGeom prst="rect">
            <a:avLst/>
          </a:prstGeom>
        </p:spPr>
      </p:pic>
    </p:spTree>
    <p:extLst>
      <p:ext uri="{BB962C8B-B14F-4D97-AF65-F5344CB8AC3E}">
        <p14:creationId xmlns:p14="http://schemas.microsoft.com/office/powerpoint/2010/main" val="3124255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1D10B5-1077-5849-3417-9E2DB37FDE67}"/>
              </a:ext>
            </a:extLst>
          </p:cNvPr>
          <p:cNvSpPr/>
          <p:nvPr/>
        </p:nvSpPr>
        <p:spPr>
          <a:xfrm>
            <a:off x="0" y="0"/>
            <a:ext cx="5768502" cy="659535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F7E2F1C1-B869-4402-84C2-73FFD4048645}"/>
              </a:ext>
            </a:extLst>
          </p:cNvPr>
          <p:cNvSpPr>
            <a:spLocks noGrp="1"/>
          </p:cNvSpPr>
          <p:nvPr>
            <p:ph type="body" sz="quarter" idx="14"/>
          </p:nvPr>
        </p:nvSpPr>
        <p:spPr>
          <a:xfrm>
            <a:off x="347426" y="489970"/>
            <a:ext cx="2959978" cy="484187"/>
          </a:xfrm>
        </p:spPr>
        <p:txBody>
          <a:bodyPr/>
          <a:lstStyle/>
          <a:p>
            <a:r>
              <a:rPr lang="en-GB" dirty="0">
                <a:solidFill>
                  <a:schemeClr val="bg1"/>
                </a:solidFill>
              </a:rPr>
              <a:t>Local authority physical activity levels</a:t>
            </a:r>
          </a:p>
        </p:txBody>
      </p:sp>
      <p:graphicFrame>
        <p:nvGraphicFramePr>
          <p:cNvPr id="9" name="Table 8">
            <a:extLst>
              <a:ext uri="{FF2B5EF4-FFF2-40B4-BE49-F238E27FC236}">
                <a16:creationId xmlns:a16="http://schemas.microsoft.com/office/drawing/2014/main" id="{DC65434D-C335-4E74-A0F5-32BB4CD64652}"/>
              </a:ext>
            </a:extLst>
          </p:cNvPr>
          <p:cNvGraphicFramePr>
            <a:graphicFrameLocks noGrp="1"/>
          </p:cNvGraphicFramePr>
          <p:nvPr>
            <p:extLst>
              <p:ext uri="{D42A27DB-BD31-4B8C-83A1-F6EECF244321}">
                <p14:modId xmlns:p14="http://schemas.microsoft.com/office/powerpoint/2010/main" val="3831674635"/>
              </p:ext>
            </p:extLst>
          </p:nvPr>
        </p:nvGraphicFramePr>
        <p:xfrm>
          <a:off x="2834326" y="888580"/>
          <a:ext cx="7476994" cy="2233716"/>
        </p:xfrm>
        <a:graphic>
          <a:graphicData uri="http://schemas.openxmlformats.org/drawingml/2006/table">
            <a:tbl>
              <a:tblPr>
                <a:tableStyleId>{5C22544A-7EE6-4342-B048-85BDC9FD1C3A}</a:tableStyleId>
              </a:tblPr>
              <a:tblGrid>
                <a:gridCol w="3003418">
                  <a:extLst>
                    <a:ext uri="{9D8B030D-6E8A-4147-A177-3AD203B41FA5}">
                      <a16:colId xmlns:a16="http://schemas.microsoft.com/office/drawing/2014/main" val="3744835517"/>
                    </a:ext>
                  </a:extLst>
                </a:gridCol>
                <a:gridCol w="745596">
                  <a:extLst>
                    <a:ext uri="{9D8B030D-6E8A-4147-A177-3AD203B41FA5}">
                      <a16:colId xmlns:a16="http://schemas.microsoft.com/office/drawing/2014/main" val="754514301"/>
                    </a:ext>
                  </a:extLst>
                </a:gridCol>
                <a:gridCol w="745596">
                  <a:extLst>
                    <a:ext uri="{9D8B030D-6E8A-4147-A177-3AD203B41FA5}">
                      <a16:colId xmlns:a16="http://schemas.microsoft.com/office/drawing/2014/main" val="712738396"/>
                    </a:ext>
                  </a:extLst>
                </a:gridCol>
                <a:gridCol w="745596">
                  <a:extLst>
                    <a:ext uri="{9D8B030D-6E8A-4147-A177-3AD203B41FA5}">
                      <a16:colId xmlns:a16="http://schemas.microsoft.com/office/drawing/2014/main" val="2808726333"/>
                    </a:ext>
                  </a:extLst>
                </a:gridCol>
                <a:gridCol w="745596">
                  <a:extLst>
                    <a:ext uri="{9D8B030D-6E8A-4147-A177-3AD203B41FA5}">
                      <a16:colId xmlns:a16="http://schemas.microsoft.com/office/drawing/2014/main" val="835600182"/>
                    </a:ext>
                  </a:extLst>
                </a:gridCol>
                <a:gridCol w="745596">
                  <a:extLst>
                    <a:ext uri="{9D8B030D-6E8A-4147-A177-3AD203B41FA5}">
                      <a16:colId xmlns:a16="http://schemas.microsoft.com/office/drawing/2014/main" val="2474154405"/>
                    </a:ext>
                  </a:extLst>
                </a:gridCol>
                <a:gridCol w="745596">
                  <a:extLst>
                    <a:ext uri="{9D8B030D-6E8A-4147-A177-3AD203B41FA5}">
                      <a16:colId xmlns:a16="http://schemas.microsoft.com/office/drawing/2014/main" val="3324053957"/>
                    </a:ext>
                  </a:extLst>
                </a:gridCol>
              </a:tblGrid>
              <a:tr h="238131">
                <a:tc>
                  <a:txBody>
                    <a:bodyPr/>
                    <a:lstStyle/>
                    <a:p>
                      <a:pPr algn="l" fontAlgn="b"/>
                      <a:endParaRPr lang="en-GB" sz="1800" b="0" i="0" u="none" strike="noStrike" dirty="0">
                        <a:solidFill>
                          <a:schemeClr val="bg1"/>
                        </a:solidFill>
                        <a:effectLst/>
                        <a:latin typeface="+mj-lt"/>
                      </a:endParaRPr>
                    </a:p>
                  </a:txBody>
                  <a:tcPr marL="9525" marR="108000" marT="9525" marB="0"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b"/>
                      <a:r>
                        <a:rPr lang="en-GB" sz="1800" b="0" u="none" strike="noStrike" dirty="0">
                          <a:solidFill>
                            <a:schemeClr val="accent5"/>
                          </a:solidFill>
                          <a:effectLst/>
                          <a:latin typeface="+mj-lt"/>
                        </a:rPr>
                        <a:t>Active</a:t>
                      </a:r>
                      <a:endParaRPr lang="en-GB" sz="1800" b="0" i="0" u="none" strike="noStrike" dirty="0">
                        <a:solidFill>
                          <a:schemeClr val="accent5"/>
                        </a:solidFill>
                        <a:effectLst/>
                        <a:latin typeface="+mj-lt"/>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57776455"/>
                  </a:ext>
                </a:extLst>
              </a:tr>
              <a:tr h="238131">
                <a:tc>
                  <a:txBody>
                    <a:bodyPr/>
                    <a:lstStyle/>
                    <a:p>
                      <a:pPr marL="0" algn="r" defTabSz="914400" rtl="0" eaLnBrk="1" fontAlgn="b" latinLnBrk="0" hangingPunct="1"/>
                      <a:endParaRPr lang="en-GB" sz="1800" u="none" strike="noStrike" kern="1200" dirty="0">
                        <a:solidFill>
                          <a:schemeClr val="bg1"/>
                        </a:solidFill>
                        <a:effectLst/>
                        <a:latin typeface="+mj-lt"/>
                        <a:ea typeface="+mn-ea"/>
                        <a:cs typeface="+mn-cs"/>
                      </a:endParaRPr>
                    </a:p>
                  </a:txBody>
                  <a:tcPr marL="4233" marR="144000" marT="4233" marB="0" anchor="b">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5"/>
                          </a:solidFill>
                          <a:effectLst/>
                          <a:latin typeface="+mn-lt"/>
                          <a:ea typeface="+mn-ea"/>
                          <a:cs typeface="+mn-cs"/>
                        </a:rPr>
                        <a:t>17-18</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5"/>
                          </a:solidFill>
                          <a:effectLst/>
                          <a:latin typeface="+mn-lt"/>
                          <a:ea typeface="+mn-ea"/>
                          <a:cs typeface="+mn-cs"/>
                        </a:rPr>
                        <a:t>18-19</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5"/>
                          </a:solidFill>
                          <a:effectLst/>
                          <a:latin typeface="+mn-lt"/>
                          <a:ea typeface="+mn-ea"/>
                          <a:cs typeface="+mn-cs"/>
                        </a:rPr>
                        <a:t>19-20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5"/>
                          </a:solidFill>
                          <a:effectLst/>
                          <a:latin typeface="+mn-lt"/>
                          <a:ea typeface="+mn-ea"/>
                          <a:cs typeface="+mn-cs"/>
                        </a:rPr>
                        <a:t>20-21</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5"/>
                          </a:solidFill>
                          <a:effectLst/>
                          <a:latin typeface="+mn-lt"/>
                          <a:ea typeface="+mn-ea"/>
                          <a:cs typeface="+mn-cs"/>
                        </a:rPr>
                        <a:t>21-22</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5"/>
                          </a:solidFill>
                          <a:effectLst/>
                          <a:latin typeface="+mn-lt"/>
                          <a:ea typeface="+mn-ea"/>
                          <a:cs typeface="+mn-cs"/>
                        </a:rPr>
                        <a:t>22-23</a:t>
                      </a:r>
                    </a:p>
                  </a:txBody>
                  <a:tcPr marL="4233" marR="4233" marT="4233"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9767380"/>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England</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43.3%</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46.8%</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44.9%</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44.6%</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47.2%</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47.0%</a:t>
                      </a: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260828"/>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Active Humber</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42.1%</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48.4%</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46.1%</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45.1%</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48.7%</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48.1%</a:t>
                      </a: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8635565"/>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Hull</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49.6%</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60.2%</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0.0%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0.0%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0.0%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45.3%</a:t>
                      </a: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1181145"/>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East Riding of Yorkshire</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38.3%</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60.3%</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48.3%</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0.0%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49.3%</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52.2%</a:t>
                      </a: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985431"/>
                  </a:ext>
                </a:extLst>
              </a:tr>
              <a:tr h="217722">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North East Lincolnshire</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39.0%</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46.5%</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49.5%</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0.0%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55.4%</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51.4%</a:t>
                      </a: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640190"/>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North Lincolnshire</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40.2%</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38.0%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41.6%</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41.2%</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47.4%</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47.9%</a:t>
                      </a:r>
                    </a:p>
                  </a:txBody>
                  <a:tcPr marL="9525" marR="9525" marT="9525" marB="0"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62595"/>
                  </a:ext>
                </a:extLst>
              </a:tr>
            </a:tbl>
          </a:graphicData>
        </a:graphic>
      </p:graphicFrame>
      <p:graphicFrame>
        <p:nvGraphicFramePr>
          <p:cNvPr id="2" name="Table 1">
            <a:extLst>
              <a:ext uri="{FF2B5EF4-FFF2-40B4-BE49-F238E27FC236}">
                <a16:creationId xmlns:a16="http://schemas.microsoft.com/office/drawing/2014/main" id="{9F408642-DC73-7DFA-30A3-4FDE9879EC86}"/>
              </a:ext>
            </a:extLst>
          </p:cNvPr>
          <p:cNvGraphicFramePr>
            <a:graphicFrameLocks noGrp="1"/>
          </p:cNvGraphicFramePr>
          <p:nvPr>
            <p:extLst>
              <p:ext uri="{D42A27DB-BD31-4B8C-83A1-F6EECF244321}">
                <p14:modId xmlns:p14="http://schemas.microsoft.com/office/powerpoint/2010/main" val="1394189348"/>
              </p:ext>
            </p:extLst>
          </p:nvPr>
        </p:nvGraphicFramePr>
        <p:xfrm>
          <a:off x="2834326" y="3429000"/>
          <a:ext cx="7476995" cy="2233716"/>
        </p:xfrm>
        <a:graphic>
          <a:graphicData uri="http://schemas.openxmlformats.org/drawingml/2006/table">
            <a:tbl>
              <a:tblPr>
                <a:tableStyleId>{5C22544A-7EE6-4342-B048-85BDC9FD1C3A}</a:tableStyleId>
              </a:tblPr>
              <a:tblGrid>
                <a:gridCol w="2884397">
                  <a:extLst>
                    <a:ext uri="{9D8B030D-6E8A-4147-A177-3AD203B41FA5}">
                      <a16:colId xmlns:a16="http://schemas.microsoft.com/office/drawing/2014/main" val="3744835517"/>
                    </a:ext>
                  </a:extLst>
                </a:gridCol>
                <a:gridCol w="765433">
                  <a:extLst>
                    <a:ext uri="{9D8B030D-6E8A-4147-A177-3AD203B41FA5}">
                      <a16:colId xmlns:a16="http://schemas.microsoft.com/office/drawing/2014/main" val="3705801966"/>
                    </a:ext>
                  </a:extLst>
                </a:gridCol>
                <a:gridCol w="765433">
                  <a:extLst>
                    <a:ext uri="{9D8B030D-6E8A-4147-A177-3AD203B41FA5}">
                      <a16:colId xmlns:a16="http://schemas.microsoft.com/office/drawing/2014/main" val="1102586621"/>
                    </a:ext>
                  </a:extLst>
                </a:gridCol>
                <a:gridCol w="765433">
                  <a:extLst>
                    <a:ext uri="{9D8B030D-6E8A-4147-A177-3AD203B41FA5}">
                      <a16:colId xmlns:a16="http://schemas.microsoft.com/office/drawing/2014/main" val="309046929"/>
                    </a:ext>
                  </a:extLst>
                </a:gridCol>
                <a:gridCol w="765433">
                  <a:extLst>
                    <a:ext uri="{9D8B030D-6E8A-4147-A177-3AD203B41FA5}">
                      <a16:colId xmlns:a16="http://schemas.microsoft.com/office/drawing/2014/main" val="4102779236"/>
                    </a:ext>
                  </a:extLst>
                </a:gridCol>
                <a:gridCol w="765433">
                  <a:extLst>
                    <a:ext uri="{9D8B030D-6E8A-4147-A177-3AD203B41FA5}">
                      <a16:colId xmlns:a16="http://schemas.microsoft.com/office/drawing/2014/main" val="1459985679"/>
                    </a:ext>
                  </a:extLst>
                </a:gridCol>
                <a:gridCol w="765433">
                  <a:extLst>
                    <a:ext uri="{9D8B030D-6E8A-4147-A177-3AD203B41FA5}">
                      <a16:colId xmlns:a16="http://schemas.microsoft.com/office/drawing/2014/main" val="634734560"/>
                    </a:ext>
                  </a:extLst>
                </a:gridCol>
              </a:tblGrid>
              <a:tr h="238131">
                <a:tc>
                  <a:txBody>
                    <a:bodyPr/>
                    <a:lstStyle/>
                    <a:p>
                      <a:pPr algn="l" fontAlgn="b"/>
                      <a:endParaRPr lang="en-GB" sz="1800" b="0" i="0" u="none" strike="noStrike" dirty="0">
                        <a:solidFill>
                          <a:srgbClr val="000000"/>
                        </a:solidFill>
                        <a:effectLst/>
                        <a:latin typeface="+mj-lt"/>
                      </a:endParaRPr>
                    </a:p>
                  </a:txBody>
                  <a:tcPr marL="9525" marR="108000" marT="9525" marB="0" anchor="ctr">
                    <a:lnL w="12700" cmpd="sng">
                      <a:noFill/>
                    </a:lnL>
                    <a:lnR w="28575" cap="flat" cmpd="sng" algn="ctr">
                      <a:no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algn="ctr" fontAlgn="b"/>
                      <a:r>
                        <a:rPr lang="en-GB" sz="1800" b="0" u="none" strike="noStrike" dirty="0">
                          <a:solidFill>
                            <a:schemeClr val="accent1"/>
                          </a:solidFill>
                          <a:effectLst/>
                          <a:latin typeface="+mj-lt"/>
                        </a:rPr>
                        <a:t>Less Active</a:t>
                      </a:r>
                      <a:endParaRPr lang="en-GB" sz="1800" b="0" i="0" u="none" strike="noStrike" dirty="0">
                        <a:solidFill>
                          <a:schemeClr val="accent1"/>
                        </a:solidFill>
                        <a:effectLst/>
                        <a:latin typeface="+mj-lt"/>
                      </a:endParaRPr>
                    </a:p>
                  </a:txBody>
                  <a:tcPr marL="9525" marR="9525" marT="9525" marB="0" anchor="ctr">
                    <a:lnL w="28575"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7776455"/>
                  </a:ext>
                </a:extLst>
              </a:tr>
              <a:tr h="238131">
                <a:tc>
                  <a:txBody>
                    <a:bodyPr/>
                    <a:lstStyle/>
                    <a:p>
                      <a:pPr marL="0" algn="r" defTabSz="914400" rtl="0" eaLnBrk="1" fontAlgn="b" latinLnBrk="0" hangingPunct="1"/>
                      <a:endParaRPr lang="en-GB" sz="1800" u="none" strike="noStrike" kern="1200" dirty="0">
                        <a:solidFill>
                          <a:schemeClr val="dk1"/>
                        </a:solidFill>
                        <a:effectLst/>
                        <a:latin typeface="+mj-lt"/>
                        <a:ea typeface="+mn-ea"/>
                        <a:cs typeface="+mn-cs"/>
                      </a:endParaRP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1"/>
                          </a:solidFill>
                          <a:effectLst/>
                          <a:latin typeface="+mn-lt"/>
                          <a:ea typeface="+mn-ea"/>
                          <a:cs typeface="+mn-cs"/>
                        </a:rPr>
                        <a:t>17-18</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1"/>
                          </a:solidFill>
                          <a:effectLst/>
                          <a:latin typeface="+mn-lt"/>
                          <a:ea typeface="+mn-ea"/>
                          <a:cs typeface="+mn-cs"/>
                        </a:rPr>
                        <a:t>18-19</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1"/>
                          </a:solidFill>
                          <a:effectLst/>
                          <a:latin typeface="+mn-lt"/>
                          <a:ea typeface="+mn-ea"/>
                          <a:cs typeface="+mn-cs"/>
                        </a:rPr>
                        <a:t>19-20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1"/>
                          </a:solidFill>
                          <a:effectLst/>
                          <a:latin typeface="+mn-lt"/>
                          <a:ea typeface="+mn-ea"/>
                          <a:cs typeface="+mn-cs"/>
                        </a:rPr>
                        <a:t>20-21</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1"/>
                          </a:solidFill>
                          <a:effectLst/>
                          <a:latin typeface="+mn-lt"/>
                          <a:ea typeface="+mn-ea"/>
                          <a:cs typeface="+mn-cs"/>
                        </a:rPr>
                        <a:t>21-22</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accent1"/>
                          </a:solidFill>
                          <a:effectLst/>
                          <a:latin typeface="+mn-lt"/>
                          <a:ea typeface="+mn-ea"/>
                          <a:cs typeface="+mn-cs"/>
                        </a:rPr>
                        <a:t>22-23</a:t>
                      </a:r>
                    </a:p>
                  </a:txBody>
                  <a:tcPr marL="4233" marR="4233" marT="4233" marB="0" anchor="b">
                    <a:lnL w="127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5624041"/>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England</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32.9%</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29.0%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31.3%</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32.4%</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30.1%</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i="0" u="none" strike="noStrike" kern="1200" dirty="0">
                          <a:solidFill>
                            <a:schemeClr val="tx1"/>
                          </a:solidFill>
                          <a:effectLst/>
                          <a:latin typeface="+mn-lt"/>
                          <a:ea typeface="+mn-ea"/>
                          <a:cs typeface="+mn-cs"/>
                        </a:rPr>
                        <a:t>30.2%</a:t>
                      </a:r>
                    </a:p>
                  </a:txBody>
                  <a:tcPr marL="9525" marR="9525" marT="9525" marB="0" anchor="b">
                    <a:lnL w="127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4260828"/>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Active Humber</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33.3%</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25.5%</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31.5%</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31.3%</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32.9%</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29.7%</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8635565"/>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Hull</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30.2%</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20.0%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0.0%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0.0%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0.0%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31.0%</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1181145"/>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East Riding of Yorkshire</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29.0%</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16.8%</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30.5%</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0.0%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33.2%</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24.3%</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4985431"/>
                  </a:ext>
                </a:extLst>
              </a:tr>
              <a:tr h="217722">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North East Lincolnshire</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37.3%</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26.8%</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a:solidFill>
                            <a:schemeClr val="tx1"/>
                          </a:solidFill>
                          <a:effectLst/>
                          <a:latin typeface="+mj-lt"/>
                          <a:ea typeface="+mn-ea"/>
                          <a:cs typeface="+mn-cs"/>
                        </a:rPr>
                        <a:t>25.9%</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0.0%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24.0%</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29.6%</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4640190"/>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North Lincolnshire</a:t>
                      </a:r>
                    </a:p>
                  </a:txBody>
                  <a:tcPr marL="4233" marR="144000" marT="4233" marB="0" anchor="b">
                    <a:lnL w="12700" cmpd="sng">
                      <a:noFill/>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36.8%</a:t>
                      </a:r>
                    </a:p>
                  </a:txBody>
                  <a:tcPr marL="4233" marR="4233" marT="4233" marB="0"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31.5%</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37.3%</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35.4%</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35.3%</a:t>
                      </a:r>
                    </a:p>
                  </a:txBody>
                  <a:tcPr marL="4233" marR="4233" marT="4233"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i="0" u="none" strike="noStrike" kern="1200" dirty="0">
                          <a:solidFill>
                            <a:schemeClr val="tx1"/>
                          </a:solidFill>
                          <a:effectLst/>
                          <a:latin typeface="+mj-lt"/>
                          <a:ea typeface="+mn-ea"/>
                          <a:cs typeface="+mn-cs"/>
                        </a:rPr>
                        <a:t>30.0%</a:t>
                      </a:r>
                    </a:p>
                  </a:txBody>
                  <a:tcPr marL="9525" marR="9525" marT="9525" marB="0" anchor="b">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62595"/>
                  </a:ext>
                </a:extLst>
              </a:tr>
            </a:tbl>
          </a:graphicData>
        </a:graphic>
      </p:graphicFrame>
      <p:sp>
        <p:nvSpPr>
          <p:cNvPr id="5" name="Text Placeholder 17">
            <a:extLst>
              <a:ext uri="{FF2B5EF4-FFF2-40B4-BE49-F238E27FC236}">
                <a16:creationId xmlns:a16="http://schemas.microsoft.com/office/drawing/2014/main" id="{0B23F303-6224-16FD-82E5-D456E226E6A1}"/>
              </a:ext>
            </a:extLst>
          </p:cNvPr>
          <p:cNvSpPr txBox="1">
            <a:spLocks/>
          </p:cNvSpPr>
          <p:nvPr/>
        </p:nvSpPr>
        <p:spPr>
          <a:xfrm>
            <a:off x="182757" y="6309172"/>
            <a:ext cx="5799543" cy="310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Data is for:  The Humber</a:t>
            </a:r>
          </a:p>
        </p:txBody>
      </p:sp>
    </p:spTree>
    <p:extLst>
      <p:ext uri="{BB962C8B-B14F-4D97-AF65-F5344CB8AC3E}">
        <p14:creationId xmlns:p14="http://schemas.microsoft.com/office/powerpoint/2010/main" val="655457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1D10B5-1077-5849-3417-9E2DB37FDE67}"/>
              </a:ext>
            </a:extLst>
          </p:cNvPr>
          <p:cNvSpPr/>
          <p:nvPr/>
        </p:nvSpPr>
        <p:spPr>
          <a:xfrm>
            <a:off x="0" y="0"/>
            <a:ext cx="4250987" cy="659535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F7E2F1C1-B869-4402-84C2-73FFD4048645}"/>
              </a:ext>
            </a:extLst>
          </p:cNvPr>
          <p:cNvSpPr>
            <a:spLocks noGrp="1"/>
          </p:cNvSpPr>
          <p:nvPr>
            <p:ph type="body" sz="quarter" idx="14"/>
          </p:nvPr>
        </p:nvSpPr>
        <p:spPr>
          <a:xfrm>
            <a:off x="347426" y="489970"/>
            <a:ext cx="4117570" cy="484187"/>
          </a:xfrm>
        </p:spPr>
        <p:txBody>
          <a:bodyPr/>
          <a:lstStyle/>
          <a:p>
            <a:r>
              <a:rPr lang="en-GB" dirty="0">
                <a:solidFill>
                  <a:schemeClr val="bg1"/>
                </a:solidFill>
              </a:rPr>
              <a:t>Change in physical activity levels</a:t>
            </a:r>
          </a:p>
        </p:txBody>
      </p:sp>
      <p:graphicFrame>
        <p:nvGraphicFramePr>
          <p:cNvPr id="9" name="Table 8">
            <a:extLst>
              <a:ext uri="{FF2B5EF4-FFF2-40B4-BE49-F238E27FC236}">
                <a16:creationId xmlns:a16="http://schemas.microsoft.com/office/drawing/2014/main" id="{DC65434D-C335-4E74-A0F5-32BB4CD64652}"/>
              </a:ext>
            </a:extLst>
          </p:cNvPr>
          <p:cNvGraphicFramePr>
            <a:graphicFrameLocks noGrp="1"/>
          </p:cNvGraphicFramePr>
          <p:nvPr>
            <p:extLst>
              <p:ext uri="{D42A27DB-BD31-4B8C-83A1-F6EECF244321}">
                <p14:modId xmlns:p14="http://schemas.microsoft.com/office/powerpoint/2010/main" val="1270600984"/>
              </p:ext>
            </p:extLst>
          </p:nvPr>
        </p:nvGraphicFramePr>
        <p:xfrm>
          <a:off x="946617" y="1439784"/>
          <a:ext cx="10207558" cy="1955163"/>
        </p:xfrm>
        <a:graphic>
          <a:graphicData uri="http://schemas.openxmlformats.org/drawingml/2006/table">
            <a:tbl>
              <a:tblPr>
                <a:tableStyleId>{5C22544A-7EE6-4342-B048-85BDC9FD1C3A}</a:tableStyleId>
              </a:tblPr>
              <a:tblGrid>
                <a:gridCol w="3318033">
                  <a:extLst>
                    <a:ext uri="{9D8B030D-6E8A-4147-A177-3AD203B41FA5}">
                      <a16:colId xmlns:a16="http://schemas.microsoft.com/office/drawing/2014/main" val="3744835517"/>
                    </a:ext>
                  </a:extLst>
                </a:gridCol>
                <a:gridCol w="930048">
                  <a:extLst>
                    <a:ext uri="{9D8B030D-6E8A-4147-A177-3AD203B41FA5}">
                      <a16:colId xmlns:a16="http://schemas.microsoft.com/office/drawing/2014/main" val="754514301"/>
                    </a:ext>
                  </a:extLst>
                </a:gridCol>
                <a:gridCol w="2128385">
                  <a:extLst>
                    <a:ext uri="{9D8B030D-6E8A-4147-A177-3AD203B41FA5}">
                      <a16:colId xmlns:a16="http://schemas.microsoft.com/office/drawing/2014/main" val="712738396"/>
                    </a:ext>
                  </a:extLst>
                </a:gridCol>
                <a:gridCol w="364866">
                  <a:extLst>
                    <a:ext uri="{9D8B030D-6E8A-4147-A177-3AD203B41FA5}">
                      <a16:colId xmlns:a16="http://schemas.microsoft.com/office/drawing/2014/main" val="2808726333"/>
                    </a:ext>
                  </a:extLst>
                </a:gridCol>
                <a:gridCol w="761935">
                  <a:extLst>
                    <a:ext uri="{9D8B030D-6E8A-4147-A177-3AD203B41FA5}">
                      <a16:colId xmlns:a16="http://schemas.microsoft.com/office/drawing/2014/main" val="835600182"/>
                    </a:ext>
                  </a:extLst>
                </a:gridCol>
                <a:gridCol w="2704291">
                  <a:extLst>
                    <a:ext uri="{9D8B030D-6E8A-4147-A177-3AD203B41FA5}">
                      <a16:colId xmlns:a16="http://schemas.microsoft.com/office/drawing/2014/main" val="2474154405"/>
                    </a:ext>
                  </a:extLst>
                </a:gridCol>
              </a:tblGrid>
              <a:tr h="238131">
                <a:tc>
                  <a:txBody>
                    <a:bodyPr/>
                    <a:lstStyle/>
                    <a:p>
                      <a:pPr algn="l" fontAlgn="b"/>
                      <a:endParaRPr lang="en-GB" sz="1800" b="0" i="0" u="none" strike="noStrike" dirty="0">
                        <a:solidFill>
                          <a:schemeClr val="bg1"/>
                        </a:solidFill>
                        <a:effectLst/>
                        <a:latin typeface="+mj-lt"/>
                      </a:endParaRPr>
                    </a:p>
                  </a:txBody>
                  <a:tcPr marL="9525"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GB" sz="1800" b="0" u="none" strike="noStrike" dirty="0">
                          <a:solidFill>
                            <a:schemeClr val="accent5"/>
                          </a:solidFill>
                          <a:effectLst/>
                          <a:latin typeface="+mj-lt"/>
                        </a:rPr>
                        <a:t>Active</a:t>
                      </a:r>
                      <a:endParaRPr lang="en-GB" sz="1800" b="0" i="0" u="none" strike="noStrike" dirty="0">
                        <a:solidFill>
                          <a:schemeClr val="accent5"/>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800" b="0" i="0" u="none" strike="noStrike" dirty="0">
                        <a:solidFill>
                          <a:schemeClr val="accent5"/>
                        </a:solidFill>
                        <a:effectLst/>
                        <a:latin typeface="+mj-lt"/>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0" i="0" u="none" strike="noStrike" dirty="0">
                        <a:solidFill>
                          <a:schemeClr val="accent5"/>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800" b="0" u="none" strike="noStrike" kern="1200" dirty="0">
                          <a:solidFill>
                            <a:schemeClr val="accent1"/>
                          </a:solidFill>
                          <a:effectLst/>
                          <a:latin typeface="+mj-lt"/>
                          <a:ea typeface="+mn-ea"/>
                          <a:cs typeface="+mn-cs"/>
                        </a:rPr>
                        <a:t>Less Active</a:t>
                      </a:r>
                      <a:endParaRPr lang="en-GB" sz="1800" b="0" i="0" u="none" strike="noStrike" dirty="0">
                        <a:solidFill>
                          <a:schemeClr val="accent5"/>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800" b="0" i="0" u="none" strike="noStrike" dirty="0">
                        <a:solidFill>
                          <a:schemeClr val="accent5"/>
                        </a:solidFill>
                        <a:effectLst/>
                        <a:latin typeface="+mj-lt"/>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776455"/>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England</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400" b="0" i="0" u="none" strike="noStrike" dirty="0">
                          <a:solidFill>
                            <a:schemeClr val="bg1"/>
                          </a:solidFill>
                          <a:effectLst/>
                          <a:latin typeface="Arial" panose="020B0604020202020204" pitchFamily="34" charset="0"/>
                        </a:rPr>
                        <a:t>3.8%</a:t>
                      </a: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Significant improvement</a:t>
                      </a: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Significant improvement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4260828"/>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Active Humber</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6.0%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Significant improvement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48635565"/>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Hull</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0.9%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51181145"/>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East Riding of Yorkshire</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14.0%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Significant improvement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-4.8%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44985431"/>
                  </a:ext>
                </a:extLst>
              </a:tr>
              <a:tr h="217722">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North East Lincolnshire</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12.5%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Significant improvement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Significant improvement</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264640190"/>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North Lincolnshire</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7.7%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-6.8%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2262595"/>
                  </a:ext>
                </a:extLst>
              </a:tr>
            </a:tbl>
          </a:graphicData>
        </a:graphic>
      </p:graphicFrame>
      <p:sp>
        <p:nvSpPr>
          <p:cNvPr id="5" name="Text Placeholder 17">
            <a:extLst>
              <a:ext uri="{FF2B5EF4-FFF2-40B4-BE49-F238E27FC236}">
                <a16:creationId xmlns:a16="http://schemas.microsoft.com/office/drawing/2014/main" id="{0B23F303-6224-16FD-82E5-D456E226E6A1}"/>
              </a:ext>
            </a:extLst>
          </p:cNvPr>
          <p:cNvSpPr txBox="1">
            <a:spLocks/>
          </p:cNvSpPr>
          <p:nvPr/>
        </p:nvSpPr>
        <p:spPr>
          <a:xfrm>
            <a:off x="182757" y="6309172"/>
            <a:ext cx="5799543" cy="310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t>Data is for:  The Humber</a:t>
            </a:r>
          </a:p>
        </p:txBody>
      </p:sp>
      <p:graphicFrame>
        <p:nvGraphicFramePr>
          <p:cNvPr id="7" name="Table 6">
            <a:extLst>
              <a:ext uri="{FF2B5EF4-FFF2-40B4-BE49-F238E27FC236}">
                <a16:creationId xmlns:a16="http://schemas.microsoft.com/office/drawing/2014/main" id="{BCF31573-BCFB-39FA-B531-85DA9E271510}"/>
              </a:ext>
            </a:extLst>
          </p:cNvPr>
          <p:cNvGraphicFramePr>
            <a:graphicFrameLocks noGrp="1"/>
          </p:cNvGraphicFramePr>
          <p:nvPr>
            <p:extLst>
              <p:ext uri="{D42A27DB-BD31-4B8C-83A1-F6EECF244321}">
                <p14:modId xmlns:p14="http://schemas.microsoft.com/office/powerpoint/2010/main" val="110956849"/>
              </p:ext>
            </p:extLst>
          </p:nvPr>
        </p:nvGraphicFramePr>
        <p:xfrm>
          <a:off x="946617" y="3930585"/>
          <a:ext cx="10207558" cy="1955163"/>
        </p:xfrm>
        <a:graphic>
          <a:graphicData uri="http://schemas.openxmlformats.org/drawingml/2006/table">
            <a:tbl>
              <a:tblPr>
                <a:tableStyleId>{5C22544A-7EE6-4342-B048-85BDC9FD1C3A}</a:tableStyleId>
              </a:tblPr>
              <a:tblGrid>
                <a:gridCol w="3318033">
                  <a:extLst>
                    <a:ext uri="{9D8B030D-6E8A-4147-A177-3AD203B41FA5}">
                      <a16:colId xmlns:a16="http://schemas.microsoft.com/office/drawing/2014/main" val="3744835517"/>
                    </a:ext>
                  </a:extLst>
                </a:gridCol>
                <a:gridCol w="930048">
                  <a:extLst>
                    <a:ext uri="{9D8B030D-6E8A-4147-A177-3AD203B41FA5}">
                      <a16:colId xmlns:a16="http://schemas.microsoft.com/office/drawing/2014/main" val="754514301"/>
                    </a:ext>
                  </a:extLst>
                </a:gridCol>
                <a:gridCol w="2128385">
                  <a:extLst>
                    <a:ext uri="{9D8B030D-6E8A-4147-A177-3AD203B41FA5}">
                      <a16:colId xmlns:a16="http://schemas.microsoft.com/office/drawing/2014/main" val="712738396"/>
                    </a:ext>
                  </a:extLst>
                </a:gridCol>
                <a:gridCol w="364866">
                  <a:extLst>
                    <a:ext uri="{9D8B030D-6E8A-4147-A177-3AD203B41FA5}">
                      <a16:colId xmlns:a16="http://schemas.microsoft.com/office/drawing/2014/main" val="2808726333"/>
                    </a:ext>
                  </a:extLst>
                </a:gridCol>
                <a:gridCol w="761935">
                  <a:extLst>
                    <a:ext uri="{9D8B030D-6E8A-4147-A177-3AD203B41FA5}">
                      <a16:colId xmlns:a16="http://schemas.microsoft.com/office/drawing/2014/main" val="835600182"/>
                    </a:ext>
                  </a:extLst>
                </a:gridCol>
                <a:gridCol w="2704291">
                  <a:extLst>
                    <a:ext uri="{9D8B030D-6E8A-4147-A177-3AD203B41FA5}">
                      <a16:colId xmlns:a16="http://schemas.microsoft.com/office/drawing/2014/main" val="2474154405"/>
                    </a:ext>
                  </a:extLst>
                </a:gridCol>
              </a:tblGrid>
              <a:tr h="238131">
                <a:tc>
                  <a:txBody>
                    <a:bodyPr/>
                    <a:lstStyle/>
                    <a:p>
                      <a:pPr algn="l" fontAlgn="b"/>
                      <a:endParaRPr lang="en-GB" sz="1800" b="0" i="0" u="none" strike="noStrike" dirty="0">
                        <a:solidFill>
                          <a:schemeClr val="bg1"/>
                        </a:solidFill>
                        <a:effectLst/>
                        <a:latin typeface="+mj-lt"/>
                      </a:endParaRPr>
                    </a:p>
                  </a:txBody>
                  <a:tcPr marL="9525" marR="108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endParaRPr lang="en-GB" sz="1800" b="0" i="0" u="none" strike="noStrike" dirty="0">
                        <a:solidFill>
                          <a:schemeClr val="accent5"/>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800" b="0" i="0" u="none" strike="noStrike" dirty="0">
                        <a:solidFill>
                          <a:schemeClr val="accent5"/>
                        </a:solidFill>
                        <a:effectLst/>
                        <a:latin typeface="+mj-lt"/>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GB" sz="1800" b="0" i="0" u="none" strike="noStrike" dirty="0">
                        <a:solidFill>
                          <a:schemeClr val="accent5"/>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GB" sz="1800" b="0" i="0" u="none" strike="noStrike" dirty="0">
                        <a:solidFill>
                          <a:schemeClr val="accent5"/>
                        </a:solidFill>
                        <a:effectLst/>
                        <a:latin typeface="+mj-lt"/>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GB" sz="1800" b="0" i="0" u="none" strike="noStrike" dirty="0">
                        <a:solidFill>
                          <a:schemeClr val="accent5"/>
                        </a:solidFill>
                        <a:effectLst/>
                        <a:latin typeface="+mj-lt"/>
                      </a:endParaRPr>
                    </a:p>
                  </a:txBody>
                  <a:tcPr marL="9525" marR="9525" marT="9525"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776455"/>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England</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-0.2%</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0.1%</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4260828"/>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Active Humber</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-0.6%</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-3.3%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48635565"/>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Hull</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-2.4%</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-0.3%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51181145"/>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East Riding of Yorkshire</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2.9%</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-9.0%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Significant improvement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44985431"/>
                  </a:ext>
                </a:extLst>
              </a:tr>
              <a:tr h="217722">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North East Lincolnshire</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-4.0%</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5.5%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264640190"/>
                  </a:ext>
                </a:extLst>
              </a:tr>
              <a:tr h="238131">
                <a:tc>
                  <a:txBody>
                    <a:bodyPr/>
                    <a:lstStyle/>
                    <a:p>
                      <a:pPr marL="0" algn="r" defTabSz="914400" rtl="0" eaLnBrk="1" fontAlgn="b" latinLnBrk="0" hangingPunct="1"/>
                      <a:r>
                        <a:rPr lang="en-GB" sz="1800" u="none" strike="noStrike" kern="1200" dirty="0">
                          <a:solidFill>
                            <a:schemeClr val="bg1"/>
                          </a:solidFill>
                          <a:effectLst/>
                          <a:latin typeface="+mj-lt"/>
                          <a:ea typeface="+mn-ea"/>
                          <a:cs typeface="+mn-cs"/>
                        </a:rPr>
                        <a:t>North Lincolnshire</a:t>
                      </a:r>
                    </a:p>
                  </a:txBody>
                  <a:tcPr marL="4233" marR="144000"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0.5%</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No change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ctr" defTabSz="914400" rtl="0" eaLnBrk="1" fontAlgn="b" latinLnBrk="0" hangingPunct="1"/>
                      <a:endParaRPr lang="en-GB" sz="1600" b="0" i="0" u="none" strike="noStrike" kern="1200" dirty="0">
                        <a:solidFill>
                          <a:schemeClr val="tx1"/>
                        </a:solidFill>
                        <a:effectLst/>
                        <a:latin typeface="+mj-lt"/>
                        <a:ea typeface="+mn-ea"/>
                        <a:cs typeface="+mn-cs"/>
                      </a:endParaRPr>
                    </a:p>
                  </a:txBody>
                  <a:tcPr marL="4233" marR="4233" marT="423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-5.3%</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algn="ctr" defTabSz="914400" rtl="0" eaLnBrk="1" fontAlgn="b" latinLnBrk="0" hangingPunct="1"/>
                      <a:r>
                        <a:rPr lang="en-GB" sz="1400" b="0" i="0" u="none" strike="noStrike" kern="1200" dirty="0">
                          <a:solidFill>
                            <a:schemeClr val="bg1"/>
                          </a:solidFill>
                          <a:effectLst/>
                          <a:latin typeface="Arial" panose="020B0604020202020204" pitchFamily="34" charset="0"/>
                          <a:ea typeface="+mn-ea"/>
                          <a:cs typeface="+mn-cs"/>
                        </a:rPr>
                        <a:t>Significant improvement</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82262595"/>
                  </a:ext>
                </a:extLst>
              </a:tr>
            </a:tbl>
          </a:graphicData>
        </a:graphic>
      </p:graphicFrame>
      <p:sp>
        <p:nvSpPr>
          <p:cNvPr id="8" name="TextBox 7">
            <a:extLst>
              <a:ext uri="{FF2B5EF4-FFF2-40B4-BE49-F238E27FC236}">
                <a16:creationId xmlns:a16="http://schemas.microsoft.com/office/drawing/2014/main" id="{C9964E85-64DE-E21A-7676-8A664FC20BC7}"/>
              </a:ext>
            </a:extLst>
          </p:cNvPr>
          <p:cNvSpPr txBox="1"/>
          <p:nvPr/>
        </p:nvSpPr>
        <p:spPr>
          <a:xfrm>
            <a:off x="5541592" y="3813246"/>
            <a:ext cx="4545991" cy="321627"/>
          </a:xfrm>
          <a:prstGeom prst="rect">
            <a:avLst/>
          </a:prstGeom>
          <a:noFill/>
        </p:spPr>
        <p:txBody>
          <a:bodyPr wrap="square">
            <a:spAutoFit/>
          </a:bodyPr>
          <a:lstStyle/>
          <a:p>
            <a:pPr>
              <a:lnSpc>
                <a:spcPct val="70000"/>
              </a:lnSpc>
              <a:spcBef>
                <a:spcPts val="1000"/>
              </a:spcBef>
            </a:pPr>
            <a:r>
              <a:rPr lang="en-GB" sz="2000" dirty="0">
                <a:latin typeface="+mj-lt"/>
                <a:cs typeface="Angsana New" panose="02020603050405020304" pitchFamily="18" charset="-34"/>
              </a:rPr>
              <a:t>And in the last 12 months (21-22 to 22-23)</a:t>
            </a:r>
          </a:p>
        </p:txBody>
      </p:sp>
      <p:sp>
        <p:nvSpPr>
          <p:cNvPr id="2" name="TextBox 1">
            <a:extLst>
              <a:ext uri="{FF2B5EF4-FFF2-40B4-BE49-F238E27FC236}">
                <a16:creationId xmlns:a16="http://schemas.microsoft.com/office/drawing/2014/main" id="{86AD3ABB-781A-99DF-E754-4A8670658491}"/>
              </a:ext>
            </a:extLst>
          </p:cNvPr>
          <p:cNvSpPr txBox="1"/>
          <p:nvPr/>
        </p:nvSpPr>
        <p:spPr>
          <a:xfrm>
            <a:off x="5632315" y="1155521"/>
            <a:ext cx="3988339" cy="321627"/>
          </a:xfrm>
          <a:prstGeom prst="rect">
            <a:avLst/>
          </a:prstGeom>
          <a:noFill/>
        </p:spPr>
        <p:txBody>
          <a:bodyPr wrap="square">
            <a:spAutoFit/>
          </a:bodyPr>
          <a:lstStyle/>
          <a:p>
            <a:pPr>
              <a:lnSpc>
                <a:spcPct val="70000"/>
              </a:lnSpc>
              <a:spcBef>
                <a:spcPts val="1000"/>
              </a:spcBef>
            </a:pPr>
            <a:r>
              <a:rPr lang="en-GB" sz="2000" dirty="0">
                <a:latin typeface="+mj-lt"/>
                <a:cs typeface="Angsana New" panose="02020603050405020304" pitchFamily="18" charset="-34"/>
              </a:rPr>
              <a:t>Between 17-18 and 22-23 (baseline)</a:t>
            </a:r>
          </a:p>
        </p:txBody>
      </p:sp>
    </p:spTree>
    <p:extLst>
      <p:ext uri="{BB962C8B-B14F-4D97-AF65-F5344CB8AC3E}">
        <p14:creationId xmlns:p14="http://schemas.microsoft.com/office/powerpoint/2010/main" val="2070392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BE23F55-F197-7B8B-B02F-E1ED529A74D3}"/>
              </a:ext>
            </a:extLst>
          </p:cNvPr>
          <p:cNvSpPr>
            <a:spLocks noGrp="1"/>
          </p:cNvSpPr>
          <p:nvPr>
            <p:ph type="body" sz="quarter" idx="14"/>
          </p:nvPr>
        </p:nvSpPr>
        <p:spPr>
          <a:xfrm>
            <a:off x="434572" y="484110"/>
            <a:ext cx="3385996" cy="4205587"/>
          </a:xfrm>
        </p:spPr>
        <p:txBody>
          <a:bodyPr/>
          <a:lstStyle/>
          <a:p>
            <a:r>
              <a:rPr lang="en-GB" dirty="0"/>
              <a:t>In summary, over half of children and young people still do not meet the CMO guidelines and </a:t>
            </a:r>
            <a:r>
              <a:rPr lang="en-GB" dirty="0">
                <a:solidFill>
                  <a:schemeClr val="accent1"/>
                </a:solidFill>
              </a:rPr>
              <a:t>almost a third are classed as less active</a:t>
            </a:r>
          </a:p>
          <a:p>
            <a:endParaRPr lang="en-GB" dirty="0"/>
          </a:p>
        </p:txBody>
      </p:sp>
      <p:sp>
        <p:nvSpPr>
          <p:cNvPr id="7" name="Text Placeholder 6">
            <a:extLst>
              <a:ext uri="{FF2B5EF4-FFF2-40B4-BE49-F238E27FC236}">
                <a16:creationId xmlns:a16="http://schemas.microsoft.com/office/drawing/2014/main" id="{EE04275D-21FA-EC9C-9EE8-7069354FDD29}"/>
              </a:ext>
            </a:extLst>
          </p:cNvPr>
          <p:cNvSpPr>
            <a:spLocks noGrp="1"/>
          </p:cNvSpPr>
          <p:nvPr>
            <p:ph type="body" sz="quarter" idx="13"/>
          </p:nvPr>
        </p:nvSpPr>
        <p:spPr>
          <a:xfrm>
            <a:off x="4925375" y="484110"/>
            <a:ext cx="6582445" cy="5535235"/>
          </a:xfrm>
        </p:spPr>
        <p:txBody>
          <a:bodyPr/>
          <a:lstStyle/>
          <a:p>
            <a:pPr>
              <a:lnSpc>
                <a:spcPct val="110000"/>
              </a:lnSpc>
            </a:pPr>
            <a:r>
              <a:rPr lang="en-GB" dirty="0">
                <a:solidFill>
                  <a:schemeClr val="accent5"/>
                </a:solidFill>
              </a:rPr>
              <a:t>Active</a:t>
            </a:r>
          </a:p>
          <a:p>
            <a:pPr marL="285750" indent="-285750">
              <a:lnSpc>
                <a:spcPct val="110000"/>
              </a:lnSpc>
              <a:buClr>
                <a:schemeClr val="accent5"/>
              </a:buClr>
              <a:buFont typeface="Wingdings" panose="05000000000000000000" pitchFamily="2" charset="2"/>
              <a:buChar char="§"/>
            </a:pPr>
            <a:r>
              <a:rPr lang="en-GB" dirty="0">
                <a:solidFill>
                  <a:srgbClr val="252525"/>
                </a:solidFill>
              </a:rPr>
              <a:t>The latest 2022-23 data shows 48.1% of children and young people in Active Humber are classed as active. The active rate is now lower (worse) than the last 12 months.</a:t>
            </a:r>
          </a:p>
          <a:p>
            <a:pPr marL="285750" indent="-285750">
              <a:lnSpc>
                <a:spcPct val="110000"/>
              </a:lnSpc>
              <a:buClr>
                <a:schemeClr val="accent5"/>
              </a:buClr>
              <a:buFont typeface="Wingdings" panose="05000000000000000000" pitchFamily="2" charset="2"/>
              <a:buChar char="§"/>
            </a:pPr>
            <a:r>
              <a:rPr lang="en-GB" dirty="0">
                <a:solidFill>
                  <a:srgbClr val="252525"/>
                </a:solidFill>
              </a:rPr>
              <a:t>The active rate for Active Humber is now 1.1pp better than England (47.0%)</a:t>
            </a:r>
          </a:p>
          <a:p>
            <a:pPr marL="0" indent="0">
              <a:lnSpc>
                <a:spcPct val="110000"/>
              </a:lnSpc>
              <a:buFont typeface="Arial" panose="020B0604020202020204" pitchFamily="34" charset="0"/>
              <a:buNone/>
            </a:pPr>
            <a:r>
              <a:rPr lang="en-GB" sz="1800" dirty="0">
                <a:solidFill>
                  <a:schemeClr val="accent1"/>
                </a:solidFill>
              </a:rPr>
              <a:t>Less active</a:t>
            </a:r>
          </a:p>
          <a:p>
            <a:pPr marL="285750" indent="-285750">
              <a:lnSpc>
                <a:spcPct val="110000"/>
              </a:lnSpc>
              <a:buFont typeface="Wingdings" panose="05000000000000000000" pitchFamily="2" charset="2"/>
              <a:buChar char="§"/>
            </a:pPr>
            <a:r>
              <a:rPr lang="en-GB" sz="1800" dirty="0">
                <a:solidFill>
                  <a:srgbClr val="252525"/>
                </a:solidFill>
              </a:rPr>
              <a:t>The latest 2022-23 data shows 29.7% of children and young people in Active Humber are classed as less active. This rate is lower (better) than the last 12 months.</a:t>
            </a:r>
          </a:p>
          <a:p>
            <a:pPr marL="285750" indent="-285750">
              <a:lnSpc>
                <a:spcPct val="110000"/>
              </a:lnSpc>
              <a:buFont typeface="Wingdings" panose="05000000000000000000" pitchFamily="2" charset="2"/>
              <a:buChar char="§"/>
            </a:pPr>
            <a:r>
              <a:rPr lang="en-GB" sz="1800" dirty="0">
                <a:solidFill>
                  <a:srgbClr val="252525"/>
                </a:solidFill>
              </a:rPr>
              <a:t>Active Humber figures are now 0.5pp better than national (30.2%)</a:t>
            </a:r>
          </a:p>
          <a:p>
            <a:pPr marL="285750" indent="-285750">
              <a:lnSpc>
                <a:spcPct val="110000"/>
              </a:lnSpc>
              <a:buFont typeface="Wingdings" panose="05000000000000000000" pitchFamily="2" charset="2"/>
              <a:buChar char="§"/>
            </a:pPr>
            <a:endParaRPr lang="en-GB" sz="1800" dirty="0">
              <a:solidFill>
                <a:srgbClr val="252525"/>
              </a:solidFill>
            </a:endParaRPr>
          </a:p>
        </p:txBody>
      </p:sp>
      <p:sp>
        <p:nvSpPr>
          <p:cNvPr id="8" name="Text Placeholder 17">
            <a:extLst>
              <a:ext uri="{FF2B5EF4-FFF2-40B4-BE49-F238E27FC236}">
                <a16:creationId xmlns:a16="http://schemas.microsoft.com/office/drawing/2014/main" id="{3DC87F91-8BDC-3231-A1DF-4FE286C96694}"/>
              </a:ext>
            </a:extLst>
          </p:cNvPr>
          <p:cNvSpPr txBox="1">
            <a:spLocks/>
          </p:cNvSpPr>
          <p:nvPr/>
        </p:nvSpPr>
        <p:spPr>
          <a:xfrm>
            <a:off x="5439386" y="6298885"/>
            <a:ext cx="5799543" cy="310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Source:  Active Lives Children and Young People Survey 2022-23, headlines  </a:t>
            </a:r>
          </a:p>
        </p:txBody>
      </p:sp>
      <p:sp>
        <p:nvSpPr>
          <p:cNvPr id="9" name="Text Placeholder 17">
            <a:extLst>
              <a:ext uri="{FF2B5EF4-FFF2-40B4-BE49-F238E27FC236}">
                <a16:creationId xmlns:a16="http://schemas.microsoft.com/office/drawing/2014/main" id="{92A9CE98-3E17-E717-F6F9-2CE4F9EA49CD}"/>
              </a:ext>
            </a:extLst>
          </p:cNvPr>
          <p:cNvSpPr txBox="1">
            <a:spLocks/>
          </p:cNvSpPr>
          <p:nvPr/>
        </p:nvSpPr>
        <p:spPr>
          <a:xfrm>
            <a:off x="182757" y="6309172"/>
            <a:ext cx="5799543" cy="310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solidFill>
                  <a:schemeClr val="tx1"/>
                </a:solidFill>
              </a:rPr>
              <a:t>Data is for:  The Humber</a:t>
            </a:r>
          </a:p>
        </p:txBody>
      </p:sp>
    </p:spTree>
    <p:extLst>
      <p:ext uri="{BB962C8B-B14F-4D97-AF65-F5344CB8AC3E}">
        <p14:creationId xmlns:p14="http://schemas.microsoft.com/office/powerpoint/2010/main" val="2509782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FCC40CE-5070-E724-8935-D7DFF409C6A4}"/>
              </a:ext>
            </a:extLst>
          </p:cNvPr>
          <p:cNvSpPr>
            <a:spLocks noChangeAspect="1"/>
          </p:cNvSpPr>
          <p:nvPr/>
        </p:nvSpPr>
        <p:spPr>
          <a:xfrm>
            <a:off x="6143216" y="577435"/>
            <a:ext cx="2520000" cy="2520827"/>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28D92783-4B39-4874-2200-1DC9DA224D87}"/>
              </a:ext>
            </a:extLst>
          </p:cNvPr>
          <p:cNvSpPr>
            <a:spLocks noChangeAspect="1"/>
          </p:cNvSpPr>
          <p:nvPr/>
        </p:nvSpPr>
        <p:spPr>
          <a:xfrm>
            <a:off x="8922620" y="1731977"/>
            <a:ext cx="487166" cy="48732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FF4243F4-A1C5-4ECF-9CDD-C85162308AA5}"/>
              </a:ext>
            </a:extLst>
          </p:cNvPr>
          <p:cNvSpPr>
            <a:spLocks noChangeAspect="1"/>
          </p:cNvSpPr>
          <p:nvPr/>
        </p:nvSpPr>
        <p:spPr>
          <a:xfrm>
            <a:off x="9749416" y="2183125"/>
            <a:ext cx="170972" cy="17102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69F7C154-01BC-2BE9-4C89-81860B64A68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69531" y="1733256"/>
            <a:ext cx="1951636" cy="3469575"/>
          </a:xfrm>
          <a:prstGeom prst="rect">
            <a:avLst/>
          </a:prstGeom>
        </p:spPr>
      </p:pic>
      <p:sp>
        <p:nvSpPr>
          <p:cNvPr id="5" name="Text Placeholder 4">
            <a:extLst>
              <a:ext uri="{FF2B5EF4-FFF2-40B4-BE49-F238E27FC236}">
                <a16:creationId xmlns:a16="http://schemas.microsoft.com/office/drawing/2014/main" id="{54E54A66-4AC5-0D84-E238-EC07E957BD53}"/>
              </a:ext>
            </a:extLst>
          </p:cNvPr>
          <p:cNvSpPr>
            <a:spLocks noGrp="1"/>
          </p:cNvSpPr>
          <p:nvPr>
            <p:ph type="body" sz="quarter" idx="14"/>
          </p:nvPr>
        </p:nvSpPr>
        <p:spPr>
          <a:xfrm>
            <a:off x="6661832" y="1247366"/>
            <a:ext cx="1622829" cy="484611"/>
          </a:xfrm>
        </p:spPr>
        <p:txBody>
          <a:bodyPr/>
          <a:lstStyle/>
          <a:p>
            <a:r>
              <a:rPr lang="en-GB" dirty="0">
                <a:solidFill>
                  <a:schemeClr val="tx2"/>
                </a:solidFill>
              </a:rPr>
              <a:t>National findings</a:t>
            </a:r>
          </a:p>
        </p:txBody>
      </p:sp>
    </p:spTree>
    <p:extLst>
      <p:ext uri="{BB962C8B-B14F-4D97-AF65-F5344CB8AC3E}">
        <p14:creationId xmlns:p14="http://schemas.microsoft.com/office/powerpoint/2010/main" val="1423795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8007F6-1EDC-40F7-BEF9-F387F2CC8B7F}"/>
              </a:ext>
            </a:extLst>
          </p:cNvPr>
          <p:cNvSpPr>
            <a:spLocks noGrp="1"/>
          </p:cNvSpPr>
          <p:nvPr>
            <p:ph type="body" sz="quarter" idx="14"/>
          </p:nvPr>
        </p:nvSpPr>
        <p:spPr>
          <a:xfrm>
            <a:off x="434975" y="484188"/>
            <a:ext cx="7113689" cy="484187"/>
          </a:xfrm>
        </p:spPr>
        <p:txBody>
          <a:bodyPr/>
          <a:lstStyle/>
          <a:p>
            <a:r>
              <a:rPr lang="en-GB" dirty="0"/>
              <a:t>Overall, activity levels have remained stable over the last 12 months</a:t>
            </a:r>
          </a:p>
          <a:p>
            <a:endParaRPr lang="en-GB" dirty="0"/>
          </a:p>
        </p:txBody>
      </p:sp>
      <p:pic>
        <p:nvPicPr>
          <p:cNvPr id="9" name="Picture 8">
            <a:extLst>
              <a:ext uri="{FF2B5EF4-FFF2-40B4-BE49-F238E27FC236}">
                <a16:creationId xmlns:a16="http://schemas.microsoft.com/office/drawing/2014/main" id="{15CC1463-6C06-6A2B-4F5D-6B43FFBE9B43}"/>
              </a:ext>
            </a:extLst>
          </p:cNvPr>
          <p:cNvPicPr>
            <a:picLocks noChangeAspect="1"/>
          </p:cNvPicPr>
          <p:nvPr/>
        </p:nvPicPr>
        <p:blipFill rotWithShape="1">
          <a:blip r:embed="rId3"/>
          <a:srcRect t="10816"/>
          <a:stretch/>
        </p:blipFill>
        <p:spPr>
          <a:xfrm>
            <a:off x="1675890" y="1789893"/>
            <a:ext cx="8820573" cy="3531137"/>
          </a:xfrm>
          <a:prstGeom prst="rect">
            <a:avLst/>
          </a:prstGeom>
        </p:spPr>
      </p:pic>
      <p:pic>
        <p:nvPicPr>
          <p:cNvPr id="11" name="Picture 10">
            <a:extLst>
              <a:ext uri="{FF2B5EF4-FFF2-40B4-BE49-F238E27FC236}">
                <a16:creationId xmlns:a16="http://schemas.microsoft.com/office/drawing/2014/main" id="{EB072CCD-92D3-F3B8-E8C7-443BBEAC33B8}"/>
              </a:ext>
            </a:extLst>
          </p:cNvPr>
          <p:cNvPicPr>
            <a:picLocks noChangeAspect="1"/>
          </p:cNvPicPr>
          <p:nvPr/>
        </p:nvPicPr>
        <p:blipFill rotWithShape="1">
          <a:blip r:embed="rId4"/>
          <a:srcRect t="1496" r="10770" b="1"/>
          <a:stretch/>
        </p:blipFill>
        <p:spPr>
          <a:xfrm>
            <a:off x="1675890" y="5418888"/>
            <a:ext cx="8512823" cy="457863"/>
          </a:xfrm>
          <a:prstGeom prst="rect">
            <a:avLst/>
          </a:prstGeom>
        </p:spPr>
      </p:pic>
      <p:pic>
        <p:nvPicPr>
          <p:cNvPr id="12" name="Picture 11">
            <a:extLst>
              <a:ext uri="{FF2B5EF4-FFF2-40B4-BE49-F238E27FC236}">
                <a16:creationId xmlns:a16="http://schemas.microsoft.com/office/drawing/2014/main" id="{DA0556E0-2BBD-07FC-AF49-691A73A1EB94}"/>
              </a:ext>
            </a:extLst>
          </p:cNvPr>
          <p:cNvPicPr>
            <a:picLocks noChangeAspect="1"/>
          </p:cNvPicPr>
          <p:nvPr/>
        </p:nvPicPr>
        <p:blipFill rotWithShape="1">
          <a:blip r:embed="rId5"/>
          <a:srcRect r="29715" b="92218"/>
          <a:stretch/>
        </p:blipFill>
        <p:spPr>
          <a:xfrm>
            <a:off x="3943711" y="5876751"/>
            <a:ext cx="3977180" cy="298017"/>
          </a:xfrm>
          <a:prstGeom prst="rect">
            <a:avLst/>
          </a:prstGeom>
        </p:spPr>
      </p:pic>
    </p:spTree>
    <p:extLst>
      <p:ext uri="{BB962C8B-B14F-4D97-AF65-F5344CB8AC3E}">
        <p14:creationId xmlns:p14="http://schemas.microsoft.com/office/powerpoint/2010/main" val="169885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21F463F-5653-161C-0E85-43B83483544B}"/>
              </a:ext>
            </a:extLst>
          </p:cNvPr>
          <p:cNvSpPr>
            <a:spLocks noGrp="1"/>
          </p:cNvSpPr>
          <p:nvPr>
            <p:ph type="body" sz="quarter" idx="14"/>
          </p:nvPr>
        </p:nvSpPr>
        <p:spPr/>
        <p:txBody>
          <a:bodyPr/>
          <a:lstStyle/>
          <a:p>
            <a:r>
              <a:rPr lang="en-GB" sz="3200" dirty="0"/>
              <a:t>Activity levels have increased by less among </a:t>
            </a:r>
            <a:r>
              <a:rPr lang="en-GB" sz="3200" b="1" dirty="0">
                <a:latin typeface="+mn-lt"/>
              </a:rPr>
              <a:t>primary age </a:t>
            </a:r>
            <a:r>
              <a:rPr lang="en-GB" sz="3200" dirty="0"/>
              <a:t>children</a:t>
            </a:r>
          </a:p>
          <a:p>
            <a:endParaRPr lang="en-GB" dirty="0"/>
          </a:p>
        </p:txBody>
      </p:sp>
      <p:sp>
        <p:nvSpPr>
          <p:cNvPr id="6" name="Text Placeholder 5">
            <a:extLst>
              <a:ext uri="{FF2B5EF4-FFF2-40B4-BE49-F238E27FC236}">
                <a16:creationId xmlns:a16="http://schemas.microsoft.com/office/drawing/2014/main" id="{EC54E506-77E9-3EA7-4008-8CCB4A78F33A}"/>
              </a:ext>
            </a:extLst>
          </p:cNvPr>
          <p:cNvSpPr>
            <a:spLocks noGrp="1"/>
          </p:cNvSpPr>
          <p:nvPr>
            <p:ph type="body" sz="quarter" idx="17"/>
          </p:nvPr>
        </p:nvSpPr>
        <p:spPr>
          <a:xfrm>
            <a:off x="6329287" y="484109"/>
            <a:ext cx="5149351" cy="1163621"/>
          </a:xfrm>
        </p:spPr>
        <p:txBody>
          <a:bodyPr/>
          <a:lstStyle/>
          <a:p>
            <a:r>
              <a:rPr lang="en-GB" dirty="0"/>
              <a:t>There’s an upward trend in activity levels among </a:t>
            </a:r>
            <a:r>
              <a:rPr lang="en-GB" b="1" dirty="0">
                <a:latin typeface="+mn-lt"/>
              </a:rPr>
              <a:t>teenagers</a:t>
            </a:r>
          </a:p>
        </p:txBody>
      </p:sp>
      <p:pic>
        <p:nvPicPr>
          <p:cNvPr id="12" name="Picture 11">
            <a:extLst>
              <a:ext uri="{FF2B5EF4-FFF2-40B4-BE49-F238E27FC236}">
                <a16:creationId xmlns:a16="http://schemas.microsoft.com/office/drawing/2014/main" id="{E63C01E6-9936-75CB-5A7A-A54C3F90F4A3}"/>
              </a:ext>
            </a:extLst>
          </p:cNvPr>
          <p:cNvPicPr>
            <a:picLocks noChangeAspect="1"/>
          </p:cNvPicPr>
          <p:nvPr/>
        </p:nvPicPr>
        <p:blipFill rotWithShape="1">
          <a:blip r:embed="rId2"/>
          <a:srcRect l="8068"/>
          <a:stretch/>
        </p:blipFill>
        <p:spPr>
          <a:xfrm>
            <a:off x="437745" y="2717579"/>
            <a:ext cx="5415064" cy="2087880"/>
          </a:xfrm>
          <a:prstGeom prst="rect">
            <a:avLst/>
          </a:prstGeom>
        </p:spPr>
      </p:pic>
      <p:pic>
        <p:nvPicPr>
          <p:cNvPr id="13" name="Picture 12">
            <a:extLst>
              <a:ext uri="{FF2B5EF4-FFF2-40B4-BE49-F238E27FC236}">
                <a16:creationId xmlns:a16="http://schemas.microsoft.com/office/drawing/2014/main" id="{C13D95A9-180E-6EA1-9819-C38D8D01BF26}"/>
              </a:ext>
            </a:extLst>
          </p:cNvPr>
          <p:cNvPicPr>
            <a:picLocks noChangeAspect="1"/>
          </p:cNvPicPr>
          <p:nvPr/>
        </p:nvPicPr>
        <p:blipFill>
          <a:blip r:embed="rId3"/>
          <a:stretch>
            <a:fillRect/>
          </a:stretch>
        </p:blipFill>
        <p:spPr>
          <a:xfrm>
            <a:off x="1242628" y="5038927"/>
            <a:ext cx="3909060" cy="457200"/>
          </a:xfrm>
          <a:prstGeom prst="rect">
            <a:avLst/>
          </a:prstGeom>
        </p:spPr>
      </p:pic>
      <p:pic>
        <p:nvPicPr>
          <p:cNvPr id="17" name="Picture 16">
            <a:extLst>
              <a:ext uri="{FF2B5EF4-FFF2-40B4-BE49-F238E27FC236}">
                <a16:creationId xmlns:a16="http://schemas.microsoft.com/office/drawing/2014/main" id="{6B91859C-C7A2-41A1-71E6-DE8074FF05C2}"/>
              </a:ext>
            </a:extLst>
          </p:cNvPr>
          <p:cNvPicPr>
            <a:picLocks noChangeAspect="1"/>
          </p:cNvPicPr>
          <p:nvPr/>
        </p:nvPicPr>
        <p:blipFill>
          <a:blip r:embed="rId4"/>
          <a:stretch>
            <a:fillRect/>
          </a:stretch>
        </p:blipFill>
        <p:spPr>
          <a:xfrm>
            <a:off x="7199591" y="5038927"/>
            <a:ext cx="3832860" cy="388620"/>
          </a:xfrm>
          <a:prstGeom prst="rect">
            <a:avLst/>
          </a:prstGeom>
        </p:spPr>
      </p:pic>
      <p:pic>
        <p:nvPicPr>
          <p:cNvPr id="18" name="Picture 17">
            <a:extLst>
              <a:ext uri="{FF2B5EF4-FFF2-40B4-BE49-F238E27FC236}">
                <a16:creationId xmlns:a16="http://schemas.microsoft.com/office/drawing/2014/main" id="{8644016E-83FB-525E-E79A-2ACE642D9D95}"/>
              </a:ext>
            </a:extLst>
          </p:cNvPr>
          <p:cNvPicPr>
            <a:picLocks noChangeAspect="1"/>
          </p:cNvPicPr>
          <p:nvPr/>
        </p:nvPicPr>
        <p:blipFill rotWithShape="1">
          <a:blip r:embed="rId5"/>
          <a:srcRect r="92645" b="27267"/>
          <a:stretch/>
        </p:blipFill>
        <p:spPr>
          <a:xfrm>
            <a:off x="5910992" y="2752439"/>
            <a:ext cx="428201" cy="1712557"/>
          </a:xfrm>
          <a:prstGeom prst="rect">
            <a:avLst/>
          </a:prstGeom>
        </p:spPr>
      </p:pic>
      <p:pic>
        <p:nvPicPr>
          <p:cNvPr id="19" name="Picture 18">
            <a:extLst>
              <a:ext uri="{FF2B5EF4-FFF2-40B4-BE49-F238E27FC236}">
                <a16:creationId xmlns:a16="http://schemas.microsoft.com/office/drawing/2014/main" id="{AD65495E-0518-DA71-588B-20256D9802BB}"/>
              </a:ext>
            </a:extLst>
          </p:cNvPr>
          <p:cNvPicPr>
            <a:picLocks noChangeAspect="1"/>
          </p:cNvPicPr>
          <p:nvPr/>
        </p:nvPicPr>
        <p:blipFill rotWithShape="1">
          <a:blip r:embed="rId2"/>
          <a:srcRect l="9480" t="83693"/>
          <a:stretch/>
        </p:blipFill>
        <p:spPr>
          <a:xfrm>
            <a:off x="6456902" y="4464996"/>
            <a:ext cx="5331878" cy="340463"/>
          </a:xfrm>
          <a:prstGeom prst="rect">
            <a:avLst/>
          </a:prstGeom>
        </p:spPr>
      </p:pic>
      <p:pic>
        <p:nvPicPr>
          <p:cNvPr id="20" name="Picture 19">
            <a:extLst>
              <a:ext uri="{FF2B5EF4-FFF2-40B4-BE49-F238E27FC236}">
                <a16:creationId xmlns:a16="http://schemas.microsoft.com/office/drawing/2014/main" id="{5F809A51-07D4-D2E7-5E2A-E66C79194C11}"/>
              </a:ext>
            </a:extLst>
          </p:cNvPr>
          <p:cNvPicPr>
            <a:picLocks noChangeAspect="1"/>
          </p:cNvPicPr>
          <p:nvPr/>
        </p:nvPicPr>
        <p:blipFill rotWithShape="1">
          <a:blip r:embed="rId5"/>
          <a:srcRect l="9973" b="27267"/>
          <a:stretch/>
        </p:blipFill>
        <p:spPr>
          <a:xfrm>
            <a:off x="6498074" y="2749196"/>
            <a:ext cx="5241081" cy="1712557"/>
          </a:xfrm>
          <a:prstGeom prst="rect">
            <a:avLst/>
          </a:prstGeom>
        </p:spPr>
      </p:pic>
      <p:pic>
        <p:nvPicPr>
          <p:cNvPr id="21" name="Picture 20">
            <a:extLst>
              <a:ext uri="{FF2B5EF4-FFF2-40B4-BE49-F238E27FC236}">
                <a16:creationId xmlns:a16="http://schemas.microsoft.com/office/drawing/2014/main" id="{EA8D39AF-0D12-31B6-9316-B3A253624855}"/>
              </a:ext>
            </a:extLst>
          </p:cNvPr>
          <p:cNvPicPr>
            <a:picLocks noChangeAspect="1"/>
          </p:cNvPicPr>
          <p:nvPr/>
        </p:nvPicPr>
        <p:blipFill rotWithShape="1">
          <a:blip r:embed="rId6"/>
          <a:srcRect r="29715" b="92218"/>
          <a:stretch/>
        </p:blipFill>
        <p:spPr>
          <a:xfrm>
            <a:off x="4213509" y="5757916"/>
            <a:ext cx="3977180" cy="298017"/>
          </a:xfrm>
          <a:prstGeom prst="rect">
            <a:avLst/>
          </a:prstGeom>
        </p:spPr>
      </p:pic>
    </p:spTree>
    <p:extLst>
      <p:ext uri="{BB962C8B-B14F-4D97-AF65-F5344CB8AC3E}">
        <p14:creationId xmlns:p14="http://schemas.microsoft.com/office/powerpoint/2010/main" val="1460029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8007F6-1EDC-40F7-BEF9-F387F2CC8B7F}"/>
              </a:ext>
            </a:extLst>
          </p:cNvPr>
          <p:cNvSpPr>
            <a:spLocks noGrp="1"/>
          </p:cNvSpPr>
          <p:nvPr>
            <p:ph type="body" sz="quarter" idx="14"/>
          </p:nvPr>
        </p:nvSpPr>
        <p:spPr>
          <a:xfrm>
            <a:off x="434975" y="484188"/>
            <a:ext cx="3280991" cy="484187"/>
          </a:xfrm>
        </p:spPr>
        <p:txBody>
          <a:bodyPr/>
          <a:lstStyle/>
          <a:p>
            <a:r>
              <a:rPr lang="en-GB" dirty="0"/>
              <a:t>Both boys and girls have seen activity levels increase over the last five years</a:t>
            </a:r>
          </a:p>
          <a:p>
            <a:endParaRPr lang="en-GB" dirty="0"/>
          </a:p>
        </p:txBody>
      </p:sp>
      <p:pic>
        <p:nvPicPr>
          <p:cNvPr id="4" name="Picture 3">
            <a:extLst>
              <a:ext uri="{FF2B5EF4-FFF2-40B4-BE49-F238E27FC236}">
                <a16:creationId xmlns:a16="http://schemas.microsoft.com/office/drawing/2014/main" id="{7A58CC6D-4A99-23E4-55B5-D873157D7E3B}"/>
              </a:ext>
            </a:extLst>
          </p:cNvPr>
          <p:cNvPicPr>
            <a:picLocks noChangeAspect="1"/>
          </p:cNvPicPr>
          <p:nvPr/>
        </p:nvPicPr>
        <p:blipFill rotWithShape="1">
          <a:blip r:embed="rId3"/>
          <a:srcRect t="13635"/>
          <a:stretch/>
        </p:blipFill>
        <p:spPr>
          <a:xfrm>
            <a:off x="4145607" y="2060156"/>
            <a:ext cx="6629400" cy="2737688"/>
          </a:xfrm>
          <a:prstGeom prst="rect">
            <a:avLst/>
          </a:prstGeom>
        </p:spPr>
      </p:pic>
      <p:pic>
        <p:nvPicPr>
          <p:cNvPr id="6" name="Picture 5">
            <a:extLst>
              <a:ext uri="{FF2B5EF4-FFF2-40B4-BE49-F238E27FC236}">
                <a16:creationId xmlns:a16="http://schemas.microsoft.com/office/drawing/2014/main" id="{3F73C452-C365-095C-DA77-CE885431ADC3}"/>
              </a:ext>
            </a:extLst>
          </p:cNvPr>
          <p:cNvPicPr>
            <a:picLocks noChangeAspect="1"/>
          </p:cNvPicPr>
          <p:nvPr/>
        </p:nvPicPr>
        <p:blipFill rotWithShape="1">
          <a:blip r:embed="rId3"/>
          <a:srcRect l="33957" r="16740" b="85342"/>
          <a:stretch/>
        </p:blipFill>
        <p:spPr>
          <a:xfrm>
            <a:off x="6070063" y="4938584"/>
            <a:ext cx="3268493" cy="464658"/>
          </a:xfrm>
          <a:prstGeom prst="rect">
            <a:avLst/>
          </a:prstGeom>
        </p:spPr>
      </p:pic>
      <p:pic>
        <p:nvPicPr>
          <p:cNvPr id="7" name="Picture 6">
            <a:extLst>
              <a:ext uri="{FF2B5EF4-FFF2-40B4-BE49-F238E27FC236}">
                <a16:creationId xmlns:a16="http://schemas.microsoft.com/office/drawing/2014/main" id="{DFB2FA1E-A3BD-F1D6-0926-AC768C6CD090}"/>
              </a:ext>
            </a:extLst>
          </p:cNvPr>
          <p:cNvPicPr>
            <a:picLocks noChangeAspect="1"/>
          </p:cNvPicPr>
          <p:nvPr/>
        </p:nvPicPr>
        <p:blipFill rotWithShape="1">
          <a:blip r:embed="rId4"/>
          <a:srcRect r="29715" b="92218"/>
          <a:stretch/>
        </p:blipFill>
        <p:spPr>
          <a:xfrm>
            <a:off x="5715719" y="5626127"/>
            <a:ext cx="3977180" cy="298017"/>
          </a:xfrm>
          <a:prstGeom prst="rect">
            <a:avLst/>
          </a:prstGeom>
        </p:spPr>
      </p:pic>
    </p:spTree>
    <p:extLst>
      <p:ext uri="{BB962C8B-B14F-4D97-AF65-F5344CB8AC3E}">
        <p14:creationId xmlns:p14="http://schemas.microsoft.com/office/powerpoint/2010/main" val="57731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30971FB-0303-A310-CEEC-DEF247CA7875}"/>
              </a:ext>
            </a:extLst>
          </p:cNvPr>
          <p:cNvSpPr>
            <a:spLocks noGrp="1"/>
          </p:cNvSpPr>
          <p:nvPr>
            <p:ph type="body" sz="quarter" idx="14"/>
          </p:nvPr>
        </p:nvSpPr>
        <p:spPr/>
        <p:txBody>
          <a:bodyPr/>
          <a:lstStyle/>
          <a:p>
            <a:r>
              <a:rPr lang="en-GB" dirty="0"/>
              <a:t>Activity levels have increased by more for children and young people with a disability or long- term health condition than for those without</a:t>
            </a:r>
          </a:p>
          <a:p>
            <a:endParaRPr lang="en-GB" dirty="0"/>
          </a:p>
        </p:txBody>
      </p:sp>
      <p:pic>
        <p:nvPicPr>
          <p:cNvPr id="10" name="Picture 9">
            <a:extLst>
              <a:ext uri="{FF2B5EF4-FFF2-40B4-BE49-F238E27FC236}">
                <a16:creationId xmlns:a16="http://schemas.microsoft.com/office/drawing/2014/main" id="{6A3507AF-3A44-1DDE-C8FF-490FA26BD177}"/>
              </a:ext>
            </a:extLst>
          </p:cNvPr>
          <p:cNvPicPr>
            <a:picLocks noChangeAspect="1"/>
          </p:cNvPicPr>
          <p:nvPr/>
        </p:nvPicPr>
        <p:blipFill rotWithShape="1">
          <a:blip r:embed="rId2"/>
          <a:srcRect r="29715" b="92218"/>
          <a:stretch/>
        </p:blipFill>
        <p:spPr>
          <a:xfrm>
            <a:off x="6557875" y="5635855"/>
            <a:ext cx="3977180" cy="298017"/>
          </a:xfrm>
          <a:prstGeom prst="rect">
            <a:avLst/>
          </a:prstGeom>
        </p:spPr>
      </p:pic>
      <p:pic>
        <p:nvPicPr>
          <p:cNvPr id="12" name="Picture 11">
            <a:extLst>
              <a:ext uri="{FF2B5EF4-FFF2-40B4-BE49-F238E27FC236}">
                <a16:creationId xmlns:a16="http://schemas.microsoft.com/office/drawing/2014/main" id="{B62AEA41-B460-CF12-E64E-FD8E20FE63BC}"/>
              </a:ext>
            </a:extLst>
          </p:cNvPr>
          <p:cNvPicPr>
            <a:picLocks noChangeAspect="1"/>
          </p:cNvPicPr>
          <p:nvPr/>
        </p:nvPicPr>
        <p:blipFill>
          <a:blip r:embed="rId3"/>
          <a:stretch>
            <a:fillRect/>
          </a:stretch>
        </p:blipFill>
        <p:spPr>
          <a:xfrm>
            <a:off x="4972914" y="1996440"/>
            <a:ext cx="6797040" cy="2865120"/>
          </a:xfrm>
          <a:prstGeom prst="rect">
            <a:avLst/>
          </a:prstGeom>
        </p:spPr>
      </p:pic>
      <p:pic>
        <p:nvPicPr>
          <p:cNvPr id="13" name="Picture 12">
            <a:extLst>
              <a:ext uri="{FF2B5EF4-FFF2-40B4-BE49-F238E27FC236}">
                <a16:creationId xmlns:a16="http://schemas.microsoft.com/office/drawing/2014/main" id="{472AAE10-DC19-927B-7D3D-9EC74237C031}"/>
              </a:ext>
            </a:extLst>
          </p:cNvPr>
          <p:cNvPicPr>
            <a:picLocks noChangeAspect="1"/>
          </p:cNvPicPr>
          <p:nvPr/>
        </p:nvPicPr>
        <p:blipFill>
          <a:blip r:embed="rId4"/>
          <a:stretch>
            <a:fillRect/>
          </a:stretch>
        </p:blipFill>
        <p:spPr>
          <a:xfrm>
            <a:off x="5848756" y="5008677"/>
            <a:ext cx="6019800" cy="480060"/>
          </a:xfrm>
          <a:prstGeom prst="rect">
            <a:avLst/>
          </a:prstGeom>
        </p:spPr>
      </p:pic>
      <p:pic>
        <p:nvPicPr>
          <p:cNvPr id="14" name="Picture 13">
            <a:extLst>
              <a:ext uri="{FF2B5EF4-FFF2-40B4-BE49-F238E27FC236}">
                <a16:creationId xmlns:a16="http://schemas.microsoft.com/office/drawing/2014/main" id="{B2676920-862C-2618-07EB-422245672E69}"/>
              </a:ext>
            </a:extLst>
          </p:cNvPr>
          <p:cNvPicPr>
            <a:picLocks noChangeAspect="1"/>
          </p:cNvPicPr>
          <p:nvPr/>
        </p:nvPicPr>
        <p:blipFill>
          <a:blip r:embed="rId5"/>
          <a:stretch>
            <a:fillRect/>
          </a:stretch>
        </p:blipFill>
        <p:spPr>
          <a:xfrm>
            <a:off x="4759096" y="5086501"/>
            <a:ext cx="1089660" cy="251460"/>
          </a:xfrm>
          <a:prstGeom prst="rect">
            <a:avLst/>
          </a:prstGeom>
        </p:spPr>
      </p:pic>
      <p:pic>
        <p:nvPicPr>
          <p:cNvPr id="16" name="Picture 15">
            <a:extLst>
              <a:ext uri="{FF2B5EF4-FFF2-40B4-BE49-F238E27FC236}">
                <a16:creationId xmlns:a16="http://schemas.microsoft.com/office/drawing/2014/main" id="{71B67BD3-D2BC-BDDF-8AE3-D615378370BC}"/>
              </a:ext>
            </a:extLst>
          </p:cNvPr>
          <p:cNvPicPr>
            <a:picLocks noChangeAspect="1"/>
          </p:cNvPicPr>
          <p:nvPr/>
        </p:nvPicPr>
        <p:blipFill>
          <a:blip r:embed="rId6"/>
          <a:stretch>
            <a:fillRect/>
          </a:stretch>
        </p:blipFill>
        <p:spPr>
          <a:xfrm>
            <a:off x="8546465" y="277478"/>
            <a:ext cx="3153215" cy="1571844"/>
          </a:xfrm>
          <a:prstGeom prst="rect">
            <a:avLst/>
          </a:prstGeom>
        </p:spPr>
      </p:pic>
      <p:sp>
        <p:nvSpPr>
          <p:cNvPr id="17" name="Rectangle 16">
            <a:extLst>
              <a:ext uri="{FF2B5EF4-FFF2-40B4-BE49-F238E27FC236}">
                <a16:creationId xmlns:a16="http://schemas.microsoft.com/office/drawing/2014/main" id="{94B853A0-CCDC-7ABD-5601-8E1A76E4CFF1}"/>
              </a:ext>
            </a:extLst>
          </p:cNvPr>
          <p:cNvSpPr/>
          <p:nvPr/>
        </p:nvSpPr>
        <p:spPr>
          <a:xfrm>
            <a:off x="9805481" y="1244379"/>
            <a:ext cx="1361872" cy="335604"/>
          </a:xfrm>
          <a:prstGeom prst="rect">
            <a:avLst/>
          </a:prstGeom>
          <a:solidFill>
            <a:srgbClr val="ECD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BB6DF9EB-772F-E203-9D64-D6FD730203A9}"/>
              </a:ext>
            </a:extLst>
          </p:cNvPr>
          <p:cNvSpPr/>
          <p:nvPr/>
        </p:nvSpPr>
        <p:spPr>
          <a:xfrm>
            <a:off x="8735438" y="1448659"/>
            <a:ext cx="2584315" cy="254540"/>
          </a:xfrm>
          <a:prstGeom prst="rect">
            <a:avLst/>
          </a:prstGeom>
          <a:solidFill>
            <a:srgbClr val="ECD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34536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8007F6-1EDC-40F7-BEF9-F387F2CC8B7F}"/>
              </a:ext>
            </a:extLst>
          </p:cNvPr>
          <p:cNvSpPr>
            <a:spLocks noGrp="1"/>
          </p:cNvSpPr>
          <p:nvPr>
            <p:ph type="body" sz="quarter" idx="14"/>
          </p:nvPr>
        </p:nvSpPr>
        <p:spPr>
          <a:xfrm>
            <a:off x="434975" y="484188"/>
            <a:ext cx="8135093" cy="484187"/>
          </a:xfrm>
        </p:spPr>
        <p:txBody>
          <a:bodyPr/>
          <a:lstStyle/>
          <a:p>
            <a:r>
              <a:rPr lang="en-GB" dirty="0"/>
              <a:t>Asian and Black children and young people have seen no long-term growth in activity levels</a:t>
            </a:r>
          </a:p>
          <a:p>
            <a:endParaRPr lang="en-GB" dirty="0"/>
          </a:p>
        </p:txBody>
      </p:sp>
      <p:sp>
        <p:nvSpPr>
          <p:cNvPr id="2" name="Rectangle 1">
            <a:extLst>
              <a:ext uri="{FF2B5EF4-FFF2-40B4-BE49-F238E27FC236}">
                <a16:creationId xmlns:a16="http://schemas.microsoft.com/office/drawing/2014/main" id="{F0C54F82-E3BD-DA54-568E-E0DEF70725A5}"/>
              </a:ext>
            </a:extLst>
          </p:cNvPr>
          <p:cNvSpPr/>
          <p:nvPr/>
        </p:nvSpPr>
        <p:spPr>
          <a:xfrm>
            <a:off x="905893" y="1897910"/>
            <a:ext cx="6685753" cy="4784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B6B92567-B5C5-DD16-800C-BAFD26302E5A}"/>
              </a:ext>
            </a:extLst>
          </p:cNvPr>
          <p:cNvPicPr>
            <a:picLocks noChangeAspect="1"/>
          </p:cNvPicPr>
          <p:nvPr/>
        </p:nvPicPr>
        <p:blipFill>
          <a:blip r:embed="rId3"/>
          <a:stretch>
            <a:fillRect/>
          </a:stretch>
        </p:blipFill>
        <p:spPr>
          <a:xfrm>
            <a:off x="517925" y="2683262"/>
            <a:ext cx="9735909" cy="3286584"/>
          </a:xfrm>
          <a:prstGeom prst="rect">
            <a:avLst/>
          </a:prstGeom>
        </p:spPr>
      </p:pic>
      <p:pic>
        <p:nvPicPr>
          <p:cNvPr id="10" name="Picture 9">
            <a:extLst>
              <a:ext uri="{FF2B5EF4-FFF2-40B4-BE49-F238E27FC236}">
                <a16:creationId xmlns:a16="http://schemas.microsoft.com/office/drawing/2014/main" id="{35ECAE89-D6DD-A862-F3A5-66CFC92DBE7E}"/>
              </a:ext>
            </a:extLst>
          </p:cNvPr>
          <p:cNvPicPr>
            <a:picLocks noChangeAspect="1"/>
          </p:cNvPicPr>
          <p:nvPr/>
        </p:nvPicPr>
        <p:blipFill rotWithShape="1">
          <a:blip r:embed="rId4"/>
          <a:srcRect r="978"/>
          <a:stretch/>
        </p:blipFill>
        <p:spPr>
          <a:xfrm>
            <a:off x="4502521" y="1594141"/>
            <a:ext cx="7433317" cy="1086002"/>
          </a:xfrm>
          <a:prstGeom prst="rect">
            <a:avLst/>
          </a:prstGeom>
        </p:spPr>
      </p:pic>
      <p:sp>
        <p:nvSpPr>
          <p:cNvPr id="13" name="Oval 12">
            <a:extLst>
              <a:ext uri="{FF2B5EF4-FFF2-40B4-BE49-F238E27FC236}">
                <a16:creationId xmlns:a16="http://schemas.microsoft.com/office/drawing/2014/main" id="{26682C3C-4A11-44F4-96EA-F2655EE545C8}"/>
              </a:ext>
            </a:extLst>
          </p:cNvPr>
          <p:cNvSpPr/>
          <p:nvPr/>
        </p:nvSpPr>
        <p:spPr>
          <a:xfrm>
            <a:off x="11843426" y="2477423"/>
            <a:ext cx="223736" cy="22373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37B4BC31-94DF-FE72-AC5E-C7F2ADA66F7B}"/>
              </a:ext>
            </a:extLst>
          </p:cNvPr>
          <p:cNvPicPr>
            <a:picLocks noChangeAspect="1"/>
          </p:cNvPicPr>
          <p:nvPr/>
        </p:nvPicPr>
        <p:blipFill>
          <a:blip r:embed="rId5"/>
          <a:stretch>
            <a:fillRect/>
          </a:stretch>
        </p:blipFill>
        <p:spPr>
          <a:xfrm>
            <a:off x="9747634" y="388021"/>
            <a:ext cx="2095792" cy="1000265"/>
          </a:xfrm>
          <a:prstGeom prst="rect">
            <a:avLst/>
          </a:prstGeom>
        </p:spPr>
      </p:pic>
      <p:sp>
        <p:nvSpPr>
          <p:cNvPr id="18" name="Text Placeholder 17">
            <a:extLst>
              <a:ext uri="{FF2B5EF4-FFF2-40B4-BE49-F238E27FC236}">
                <a16:creationId xmlns:a16="http://schemas.microsoft.com/office/drawing/2014/main" id="{CEDDA2B4-CC7E-A132-B3BC-448947AC998F}"/>
              </a:ext>
            </a:extLst>
          </p:cNvPr>
          <p:cNvSpPr>
            <a:spLocks noGrp="1"/>
          </p:cNvSpPr>
          <p:nvPr>
            <p:ph type="body" sz="quarter" idx="4294967295"/>
          </p:nvPr>
        </p:nvSpPr>
        <p:spPr>
          <a:xfrm>
            <a:off x="3429516" y="6276733"/>
            <a:ext cx="5799543" cy="310137"/>
          </a:xfrm>
        </p:spPr>
        <p:txBody>
          <a:bodyPr>
            <a:normAutofit fontScale="62500" lnSpcReduction="20000"/>
          </a:bodyPr>
          <a:lstStyle/>
          <a:p>
            <a:endParaRPr lang="en-GB"/>
          </a:p>
        </p:txBody>
      </p:sp>
    </p:spTree>
    <p:extLst>
      <p:ext uri="{BB962C8B-B14F-4D97-AF65-F5344CB8AC3E}">
        <p14:creationId xmlns:p14="http://schemas.microsoft.com/office/powerpoint/2010/main" val="2579289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8007F6-1EDC-40F7-BEF9-F387F2CC8B7F}"/>
              </a:ext>
            </a:extLst>
          </p:cNvPr>
          <p:cNvSpPr>
            <a:spLocks noGrp="1"/>
          </p:cNvSpPr>
          <p:nvPr>
            <p:ph type="body" sz="quarter" idx="14"/>
          </p:nvPr>
        </p:nvSpPr>
        <p:spPr>
          <a:xfrm>
            <a:off x="434975" y="484188"/>
            <a:ext cx="6899680" cy="484187"/>
          </a:xfrm>
        </p:spPr>
        <p:txBody>
          <a:bodyPr/>
          <a:lstStyle/>
          <a:p>
            <a:r>
              <a:rPr lang="en-GB" dirty="0"/>
              <a:t>All affluence groups have seen activity levels increase over the longer term</a:t>
            </a:r>
          </a:p>
          <a:p>
            <a:endParaRPr lang="en-GB" dirty="0"/>
          </a:p>
        </p:txBody>
      </p:sp>
      <p:pic>
        <p:nvPicPr>
          <p:cNvPr id="15" name="Picture 14">
            <a:extLst>
              <a:ext uri="{FF2B5EF4-FFF2-40B4-BE49-F238E27FC236}">
                <a16:creationId xmlns:a16="http://schemas.microsoft.com/office/drawing/2014/main" id="{B66165A5-F436-F5C7-EAB1-230D00407DF1}"/>
              </a:ext>
            </a:extLst>
          </p:cNvPr>
          <p:cNvPicPr>
            <a:picLocks noChangeAspect="1"/>
          </p:cNvPicPr>
          <p:nvPr/>
        </p:nvPicPr>
        <p:blipFill rotWithShape="1">
          <a:blip r:embed="rId3"/>
          <a:srcRect b="91917"/>
          <a:stretch/>
        </p:blipFill>
        <p:spPr>
          <a:xfrm>
            <a:off x="2987823" y="5580062"/>
            <a:ext cx="5658640" cy="309563"/>
          </a:xfrm>
          <a:prstGeom prst="rect">
            <a:avLst/>
          </a:prstGeom>
        </p:spPr>
      </p:pic>
      <p:pic>
        <p:nvPicPr>
          <p:cNvPr id="10" name="Picture 9">
            <a:extLst>
              <a:ext uri="{FF2B5EF4-FFF2-40B4-BE49-F238E27FC236}">
                <a16:creationId xmlns:a16="http://schemas.microsoft.com/office/drawing/2014/main" id="{030A1FC6-C643-1250-0563-B68EF5B052A1}"/>
              </a:ext>
            </a:extLst>
          </p:cNvPr>
          <p:cNvPicPr>
            <a:picLocks noChangeAspect="1"/>
          </p:cNvPicPr>
          <p:nvPr/>
        </p:nvPicPr>
        <p:blipFill>
          <a:blip r:embed="rId4"/>
          <a:stretch>
            <a:fillRect/>
          </a:stretch>
        </p:blipFill>
        <p:spPr>
          <a:xfrm>
            <a:off x="1458174" y="2076450"/>
            <a:ext cx="6979920" cy="2705100"/>
          </a:xfrm>
          <a:prstGeom prst="rect">
            <a:avLst/>
          </a:prstGeom>
        </p:spPr>
      </p:pic>
      <p:pic>
        <p:nvPicPr>
          <p:cNvPr id="11" name="Picture 10">
            <a:extLst>
              <a:ext uri="{FF2B5EF4-FFF2-40B4-BE49-F238E27FC236}">
                <a16:creationId xmlns:a16="http://schemas.microsoft.com/office/drawing/2014/main" id="{8B8DAA8E-DA67-F63E-14CE-112FFEBD71C3}"/>
              </a:ext>
            </a:extLst>
          </p:cNvPr>
          <p:cNvPicPr>
            <a:picLocks noChangeAspect="1"/>
          </p:cNvPicPr>
          <p:nvPr/>
        </p:nvPicPr>
        <p:blipFill>
          <a:blip r:embed="rId5"/>
          <a:stretch>
            <a:fillRect/>
          </a:stretch>
        </p:blipFill>
        <p:spPr>
          <a:xfrm>
            <a:off x="1458174" y="5094801"/>
            <a:ext cx="6979920" cy="434340"/>
          </a:xfrm>
          <a:prstGeom prst="rect">
            <a:avLst/>
          </a:prstGeom>
        </p:spPr>
      </p:pic>
      <p:pic>
        <p:nvPicPr>
          <p:cNvPr id="13" name="Picture 12">
            <a:extLst>
              <a:ext uri="{FF2B5EF4-FFF2-40B4-BE49-F238E27FC236}">
                <a16:creationId xmlns:a16="http://schemas.microsoft.com/office/drawing/2014/main" id="{23F8F5A6-6B77-A9E3-96A5-8F68F5220947}"/>
              </a:ext>
            </a:extLst>
          </p:cNvPr>
          <p:cNvPicPr>
            <a:picLocks noChangeAspect="1"/>
          </p:cNvPicPr>
          <p:nvPr/>
        </p:nvPicPr>
        <p:blipFill>
          <a:blip r:embed="rId6"/>
          <a:stretch>
            <a:fillRect/>
          </a:stretch>
        </p:blipFill>
        <p:spPr>
          <a:xfrm>
            <a:off x="8739989" y="1967782"/>
            <a:ext cx="3038899" cy="1762371"/>
          </a:xfrm>
          <a:prstGeom prst="rect">
            <a:avLst/>
          </a:prstGeom>
        </p:spPr>
      </p:pic>
      <p:sp>
        <p:nvSpPr>
          <p:cNvPr id="14" name="Rectangle 13">
            <a:extLst>
              <a:ext uri="{FF2B5EF4-FFF2-40B4-BE49-F238E27FC236}">
                <a16:creationId xmlns:a16="http://schemas.microsoft.com/office/drawing/2014/main" id="{D1136022-5022-8628-965B-A30495B5A34A}"/>
              </a:ext>
            </a:extLst>
          </p:cNvPr>
          <p:cNvSpPr/>
          <p:nvPr/>
        </p:nvSpPr>
        <p:spPr>
          <a:xfrm>
            <a:off x="10029217" y="3093396"/>
            <a:ext cx="1361872" cy="335604"/>
          </a:xfrm>
          <a:prstGeom prst="rect">
            <a:avLst/>
          </a:prstGeom>
          <a:solidFill>
            <a:srgbClr val="ECD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A14C7833-72F3-D3B1-E570-0623203F4975}"/>
              </a:ext>
            </a:extLst>
          </p:cNvPr>
          <p:cNvSpPr/>
          <p:nvPr/>
        </p:nvSpPr>
        <p:spPr>
          <a:xfrm>
            <a:off x="8959174" y="3297676"/>
            <a:ext cx="2584315" cy="254540"/>
          </a:xfrm>
          <a:prstGeom prst="rect">
            <a:avLst/>
          </a:prstGeom>
          <a:solidFill>
            <a:srgbClr val="ECD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4847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305AAF-96D6-4844-BA7C-9BD231992621}"/>
              </a:ext>
            </a:extLst>
          </p:cNvPr>
          <p:cNvSpPr>
            <a:spLocks noGrp="1"/>
          </p:cNvSpPr>
          <p:nvPr>
            <p:ph type="body" sz="quarter" idx="14"/>
          </p:nvPr>
        </p:nvSpPr>
        <p:spPr>
          <a:xfrm>
            <a:off x="434572" y="484110"/>
            <a:ext cx="3385996" cy="4205587"/>
          </a:xfrm>
        </p:spPr>
        <p:txBody>
          <a:bodyPr/>
          <a:lstStyle/>
          <a:p>
            <a:r>
              <a:rPr lang="en-GB" dirty="0"/>
              <a:t>The </a:t>
            </a:r>
            <a:r>
              <a:rPr lang="en-GB" dirty="0">
                <a:solidFill>
                  <a:schemeClr val="accent1"/>
                </a:solidFill>
              </a:rPr>
              <a:t>Active Lives Survey: Children and Young People </a:t>
            </a:r>
            <a:r>
              <a:rPr lang="en-GB" dirty="0"/>
              <a:t>gathers data on how children engage with sport and physical activity</a:t>
            </a:r>
          </a:p>
          <a:p>
            <a:endParaRPr lang="en-GB" dirty="0"/>
          </a:p>
        </p:txBody>
      </p:sp>
      <p:sp>
        <p:nvSpPr>
          <p:cNvPr id="15" name="Content Placeholder 14">
            <a:extLst>
              <a:ext uri="{FF2B5EF4-FFF2-40B4-BE49-F238E27FC236}">
                <a16:creationId xmlns:a16="http://schemas.microsoft.com/office/drawing/2014/main" id="{9D975A00-D063-4362-880A-68FF1CF26D9C}"/>
              </a:ext>
            </a:extLst>
          </p:cNvPr>
          <p:cNvSpPr>
            <a:spLocks noGrp="1"/>
          </p:cNvSpPr>
          <p:nvPr>
            <p:ph type="body" sz="quarter" idx="13"/>
          </p:nvPr>
        </p:nvSpPr>
        <p:spPr>
          <a:xfrm>
            <a:off x="4137436" y="484110"/>
            <a:ext cx="7619991" cy="5535235"/>
          </a:xfrm>
        </p:spPr>
        <p:txBody>
          <a:bodyPr>
            <a:noAutofit/>
          </a:bodyPr>
          <a:lstStyle/>
          <a:p>
            <a:r>
              <a:rPr lang="en-GB" dirty="0"/>
              <a:t>Designed by Sport England, the Department for Education (DfE), the Department for Health (</a:t>
            </a:r>
            <a:r>
              <a:rPr lang="en-GB" dirty="0" err="1"/>
              <a:t>DfH</a:t>
            </a:r>
            <a:r>
              <a:rPr lang="en-GB" dirty="0"/>
              <a:t>), and the Department for Digital Culture Media and Sport (DCMS), its purpose is to gain a detailed insight into the current physical activity habits of the nation's children and young people (aged 5 to 16).</a:t>
            </a:r>
          </a:p>
          <a:p>
            <a:r>
              <a:rPr lang="en-GB" dirty="0"/>
              <a:t>The survey collects data to present a comprehensive picture of children and young people’s: </a:t>
            </a:r>
          </a:p>
          <a:p>
            <a:pPr lvl="1"/>
            <a:r>
              <a:rPr lang="en-GB" dirty="0"/>
              <a:t>Overall levels of activity both during the school day (‘at school’) and outside school </a:t>
            </a:r>
          </a:p>
          <a:p>
            <a:pPr lvl="1"/>
            <a:r>
              <a:rPr lang="en-GB" dirty="0"/>
              <a:t>Activity levels for a range of key demographic groups </a:t>
            </a:r>
          </a:p>
          <a:p>
            <a:pPr lvl="1"/>
            <a:r>
              <a:rPr lang="en-GB" dirty="0"/>
              <a:t>Chosen activities by age group </a:t>
            </a:r>
          </a:p>
          <a:p>
            <a:pPr lvl="1"/>
            <a:r>
              <a:rPr lang="en-GB" dirty="0"/>
              <a:t>Volunteering levels (supporting sport and physical activity) </a:t>
            </a:r>
          </a:p>
          <a:p>
            <a:pPr lvl="1"/>
            <a:r>
              <a:rPr lang="en-GB" dirty="0"/>
              <a:t>Associations between activity levels and measures of mental wellbeing, individual development and social and community development </a:t>
            </a:r>
          </a:p>
          <a:p>
            <a:pPr lvl="1"/>
            <a:r>
              <a:rPr lang="en-GB" dirty="0"/>
              <a:t>Attitudes towards sport and physical activity</a:t>
            </a:r>
          </a:p>
          <a:p>
            <a:endParaRPr lang="en-GB" dirty="0"/>
          </a:p>
          <a:p>
            <a:endParaRPr lang="en-GB" dirty="0"/>
          </a:p>
        </p:txBody>
      </p:sp>
      <p:sp>
        <p:nvSpPr>
          <p:cNvPr id="5" name="TextBox 4">
            <a:extLst>
              <a:ext uri="{FF2B5EF4-FFF2-40B4-BE49-F238E27FC236}">
                <a16:creationId xmlns:a16="http://schemas.microsoft.com/office/drawing/2014/main" id="{B1C8C566-72C8-4CB2-B622-C86F9289C804}"/>
              </a:ext>
            </a:extLst>
          </p:cNvPr>
          <p:cNvSpPr txBox="1"/>
          <p:nvPr/>
        </p:nvSpPr>
        <p:spPr>
          <a:xfrm>
            <a:off x="2282109" y="6159641"/>
            <a:ext cx="849977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22222"/>
                </a:solidFill>
                <a:effectLst/>
                <a:uLnTx/>
                <a:uFillTx/>
                <a:latin typeface="+mj-lt"/>
                <a:ea typeface="+mn-ea"/>
                <a:cs typeface="+mn-cs"/>
              </a:rPr>
              <a:t>For more information about the survey please visit </a:t>
            </a:r>
            <a:r>
              <a:rPr kumimoji="0" lang="en-GB" sz="1800" b="0" i="0" u="none" strike="noStrike" kern="1200" cap="none" spc="0" normalizeH="0" baseline="0" noProof="0" dirty="0">
                <a:ln>
                  <a:noFill/>
                </a:ln>
                <a:solidFill>
                  <a:srgbClr val="222222"/>
                </a:solidFill>
                <a:effectLst/>
                <a:uLnTx/>
                <a:uFillTx/>
                <a:latin typeface="+mj-lt"/>
                <a:ea typeface="+mn-ea"/>
                <a:cs typeface="+mn-cs"/>
                <a:hlinkClick r:id="rId3"/>
              </a:rPr>
              <a:t>Sport England's website</a:t>
            </a:r>
            <a:endParaRPr kumimoji="0" lang="en-GB" sz="1800" b="1" i="0" u="none" strike="noStrike" kern="1200" cap="none" spc="0" normalizeH="0" baseline="0" noProof="0" dirty="0">
              <a:ln>
                <a:noFill/>
              </a:ln>
              <a:solidFill>
                <a:srgbClr val="484043"/>
              </a:solidFill>
              <a:effectLst/>
              <a:uLnTx/>
              <a:uFillTx/>
              <a:latin typeface="+mj-lt"/>
              <a:ea typeface="+mn-ea"/>
              <a:cs typeface="+mn-cs"/>
            </a:endParaRPr>
          </a:p>
        </p:txBody>
      </p:sp>
    </p:spTree>
    <p:extLst>
      <p:ext uri="{BB962C8B-B14F-4D97-AF65-F5344CB8AC3E}">
        <p14:creationId xmlns:p14="http://schemas.microsoft.com/office/powerpoint/2010/main" val="1311800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3668A62-F7BE-A234-8ADF-37A542E23D1D}"/>
              </a:ext>
            </a:extLst>
          </p:cNvPr>
          <p:cNvSpPr>
            <a:spLocks noGrp="1"/>
          </p:cNvSpPr>
          <p:nvPr>
            <p:ph type="body" sz="quarter" idx="14"/>
          </p:nvPr>
        </p:nvSpPr>
        <p:spPr>
          <a:xfrm>
            <a:off x="434572" y="484110"/>
            <a:ext cx="3385996" cy="4205587"/>
          </a:xfrm>
        </p:spPr>
        <p:txBody>
          <a:bodyPr/>
          <a:lstStyle/>
          <a:p>
            <a:r>
              <a:rPr lang="en-GB" dirty="0"/>
              <a:t>How much physical activity should children and young people do?</a:t>
            </a:r>
          </a:p>
          <a:p>
            <a:endParaRPr lang="en-GB" dirty="0"/>
          </a:p>
        </p:txBody>
      </p:sp>
      <p:pic>
        <p:nvPicPr>
          <p:cNvPr id="6" name="Graphic 5">
            <a:extLst>
              <a:ext uri="{FF2B5EF4-FFF2-40B4-BE49-F238E27FC236}">
                <a16:creationId xmlns:a16="http://schemas.microsoft.com/office/drawing/2014/main" id="{A34F4993-A4CD-6699-2DA8-E1DBFF069F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56610" y="3685290"/>
            <a:ext cx="2961652" cy="2908251"/>
          </a:xfrm>
          <a:prstGeom prst="rect">
            <a:avLst/>
          </a:prstGeom>
        </p:spPr>
      </p:pic>
      <p:cxnSp>
        <p:nvCxnSpPr>
          <p:cNvPr id="7" name="Straight Connector 6">
            <a:extLst>
              <a:ext uri="{FF2B5EF4-FFF2-40B4-BE49-F238E27FC236}">
                <a16:creationId xmlns:a16="http://schemas.microsoft.com/office/drawing/2014/main" id="{63614623-2C71-0BA1-CF2B-ECDE9540FF69}"/>
              </a:ext>
            </a:extLst>
          </p:cNvPr>
          <p:cNvCxnSpPr>
            <a:cxnSpLocks/>
          </p:cNvCxnSpPr>
          <p:nvPr/>
        </p:nvCxnSpPr>
        <p:spPr>
          <a:xfrm>
            <a:off x="5889749" y="1780835"/>
            <a:ext cx="0" cy="1213109"/>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38A8D77-2E3E-E293-F37A-78C39A56FDDF}"/>
              </a:ext>
            </a:extLst>
          </p:cNvPr>
          <p:cNvCxnSpPr>
            <a:cxnSpLocks/>
          </p:cNvCxnSpPr>
          <p:nvPr/>
        </p:nvCxnSpPr>
        <p:spPr>
          <a:xfrm flipH="1">
            <a:off x="5878863" y="3429000"/>
            <a:ext cx="10886" cy="672525"/>
          </a:xfrm>
          <a:prstGeom prst="line">
            <a:avLst/>
          </a:prstGeom>
          <a:ln w="44450">
            <a:solidFill>
              <a:srgbClr val="BD1622">
                <a:alpha val="50196"/>
              </a:srgb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CF6D51-927B-BB40-C1B2-B7927A1FAA52}"/>
              </a:ext>
            </a:extLst>
          </p:cNvPr>
          <p:cNvCxnSpPr>
            <a:cxnSpLocks/>
          </p:cNvCxnSpPr>
          <p:nvPr/>
        </p:nvCxnSpPr>
        <p:spPr>
          <a:xfrm>
            <a:off x="5889749" y="4536581"/>
            <a:ext cx="0" cy="688541"/>
          </a:xfrm>
          <a:prstGeom prst="line">
            <a:avLst/>
          </a:prstGeom>
          <a:ln w="444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267CE91-E47A-3A50-BC09-BDEBD568DA24}"/>
              </a:ext>
            </a:extLst>
          </p:cNvPr>
          <p:cNvSpPr txBox="1"/>
          <p:nvPr/>
        </p:nvSpPr>
        <p:spPr>
          <a:xfrm>
            <a:off x="6161236" y="1668398"/>
            <a:ext cx="4855406" cy="4278094"/>
          </a:xfrm>
          <a:prstGeom prst="rect">
            <a:avLst/>
          </a:prstGeom>
          <a:noFill/>
        </p:spPr>
        <p:txBody>
          <a:bodyPr wrap="square">
            <a:spAutoFit/>
          </a:bodyPr>
          <a:lstStyle/>
          <a:p>
            <a:pPr>
              <a:lnSpc>
                <a:spcPct val="100000"/>
              </a:lnSpc>
              <a:spcBef>
                <a:spcPts val="0"/>
              </a:spcBef>
              <a:buNone/>
            </a:pPr>
            <a:r>
              <a:rPr lang="en-GB" sz="2800" b="1" dirty="0">
                <a:solidFill>
                  <a:srgbClr val="06A77A"/>
                </a:solidFill>
                <a:latin typeface="+mj-lt"/>
              </a:rPr>
              <a:t>Active</a:t>
            </a:r>
            <a:r>
              <a:rPr lang="en-GB" sz="2800" dirty="0">
                <a:solidFill>
                  <a:srgbClr val="06A77A"/>
                </a:solidFill>
                <a:latin typeface="+mj-lt"/>
              </a:rPr>
              <a:t> </a:t>
            </a:r>
          </a:p>
          <a:p>
            <a:pPr>
              <a:lnSpc>
                <a:spcPct val="100000"/>
              </a:lnSpc>
              <a:spcBef>
                <a:spcPts val="0"/>
              </a:spcBef>
              <a:buNone/>
            </a:pPr>
            <a:r>
              <a:rPr lang="en-GB" dirty="0">
                <a:solidFill>
                  <a:srgbClr val="06A77A"/>
                </a:solidFill>
                <a:latin typeface="+mj-lt"/>
              </a:rPr>
              <a:t>(Chief Medical Officer guidelines)</a:t>
            </a:r>
          </a:p>
          <a:p>
            <a:pPr>
              <a:lnSpc>
                <a:spcPct val="100000"/>
              </a:lnSpc>
              <a:spcBef>
                <a:spcPts val="0"/>
              </a:spcBef>
              <a:buNone/>
            </a:pPr>
            <a:r>
              <a:rPr lang="en-GB" sz="1800" dirty="0">
                <a:latin typeface="+mj-lt"/>
              </a:rPr>
              <a:t>An average of 60 minutes or more a day </a:t>
            </a:r>
          </a:p>
          <a:p>
            <a:pPr>
              <a:lnSpc>
                <a:spcPct val="100000"/>
              </a:lnSpc>
              <a:spcBef>
                <a:spcPts val="0"/>
              </a:spcBef>
              <a:buNone/>
            </a:pPr>
            <a:r>
              <a:rPr lang="en-GB" sz="1800" dirty="0">
                <a:latin typeface="+mj-lt"/>
              </a:rPr>
              <a:t>(at least 420 mins over a week)</a:t>
            </a:r>
          </a:p>
          <a:p>
            <a:pPr>
              <a:lnSpc>
                <a:spcPct val="100000"/>
              </a:lnSpc>
              <a:spcBef>
                <a:spcPts val="0"/>
              </a:spcBef>
              <a:buNone/>
            </a:pPr>
            <a:endParaRPr lang="en-GB" sz="2800" dirty="0">
              <a:latin typeface="+mj-lt"/>
            </a:endParaRPr>
          </a:p>
          <a:p>
            <a:pPr>
              <a:lnSpc>
                <a:spcPct val="100000"/>
              </a:lnSpc>
              <a:spcBef>
                <a:spcPts val="0"/>
              </a:spcBef>
              <a:buNone/>
            </a:pPr>
            <a:r>
              <a:rPr lang="en-GB" sz="2800" b="1" dirty="0">
                <a:solidFill>
                  <a:srgbClr val="DE8A90"/>
                </a:solidFill>
                <a:latin typeface="+mj-lt"/>
              </a:rPr>
              <a:t>Fairly active </a:t>
            </a:r>
          </a:p>
          <a:p>
            <a:pPr>
              <a:lnSpc>
                <a:spcPct val="100000"/>
              </a:lnSpc>
              <a:spcBef>
                <a:spcPts val="0"/>
              </a:spcBef>
              <a:buNone/>
            </a:pPr>
            <a:r>
              <a:rPr lang="en-GB" sz="1800" dirty="0">
                <a:latin typeface="+mj-lt"/>
              </a:rPr>
              <a:t>An average of 30-59 minutes a day</a:t>
            </a:r>
          </a:p>
          <a:p>
            <a:pPr>
              <a:lnSpc>
                <a:spcPct val="100000"/>
              </a:lnSpc>
              <a:spcBef>
                <a:spcPts val="0"/>
              </a:spcBef>
              <a:buNone/>
            </a:pPr>
            <a:endParaRPr lang="en-GB" sz="2800" dirty="0">
              <a:latin typeface="+mj-lt"/>
            </a:endParaRPr>
          </a:p>
          <a:p>
            <a:pPr>
              <a:lnSpc>
                <a:spcPct val="100000"/>
              </a:lnSpc>
              <a:spcBef>
                <a:spcPts val="0"/>
              </a:spcBef>
              <a:buNone/>
            </a:pPr>
            <a:r>
              <a:rPr lang="en-GB" sz="2800" b="1" dirty="0">
                <a:solidFill>
                  <a:srgbClr val="BD1923"/>
                </a:solidFill>
                <a:latin typeface="+mj-lt"/>
              </a:rPr>
              <a:t>Less active </a:t>
            </a:r>
          </a:p>
          <a:p>
            <a:pPr>
              <a:lnSpc>
                <a:spcPct val="100000"/>
              </a:lnSpc>
              <a:spcBef>
                <a:spcPts val="0"/>
              </a:spcBef>
              <a:buNone/>
            </a:pPr>
            <a:r>
              <a:rPr lang="en-GB" sz="1800" dirty="0">
                <a:latin typeface="+mj-lt"/>
              </a:rPr>
              <a:t>Less than an average of 30 minutes a day</a:t>
            </a:r>
          </a:p>
          <a:p>
            <a:pPr marL="0" indent="0">
              <a:lnSpc>
                <a:spcPct val="100000"/>
              </a:lnSpc>
              <a:spcBef>
                <a:spcPts val="0"/>
              </a:spcBef>
              <a:buFont typeface="Arial" panose="020B0604020202020204" pitchFamily="34" charset="0"/>
              <a:buNone/>
            </a:pPr>
            <a:endParaRPr lang="en-GB" sz="2800" dirty="0">
              <a:solidFill>
                <a:srgbClr val="484043"/>
              </a:solidFill>
              <a:latin typeface="+mj-lt"/>
            </a:endParaRPr>
          </a:p>
          <a:p>
            <a:pPr marL="0" indent="0">
              <a:lnSpc>
                <a:spcPct val="100000"/>
              </a:lnSpc>
              <a:spcBef>
                <a:spcPts val="0"/>
              </a:spcBef>
              <a:buFont typeface="Arial" panose="020B0604020202020204" pitchFamily="34" charset="0"/>
              <a:buNone/>
            </a:pPr>
            <a:r>
              <a:rPr lang="en-GB" sz="1400" i="1" dirty="0">
                <a:solidFill>
                  <a:schemeClr val="tx2"/>
                </a:solidFill>
                <a:latin typeface="+mj-lt"/>
              </a:rPr>
              <a:t>Note: </a:t>
            </a:r>
            <a:r>
              <a:rPr lang="en-GB" sz="1400" i="1" dirty="0">
                <a:latin typeface="+mj-lt"/>
              </a:rPr>
              <a:t>Only activity of at least moderate intensity is included</a:t>
            </a:r>
          </a:p>
        </p:txBody>
      </p:sp>
      <p:sp>
        <p:nvSpPr>
          <p:cNvPr id="11" name="Text Placeholder 1">
            <a:extLst>
              <a:ext uri="{FF2B5EF4-FFF2-40B4-BE49-F238E27FC236}">
                <a16:creationId xmlns:a16="http://schemas.microsoft.com/office/drawing/2014/main" id="{0930EC9F-6289-ADD7-3B82-AA32809E0AAA}"/>
              </a:ext>
            </a:extLst>
          </p:cNvPr>
          <p:cNvSpPr txBox="1">
            <a:spLocks/>
          </p:cNvSpPr>
          <p:nvPr/>
        </p:nvSpPr>
        <p:spPr>
          <a:xfrm>
            <a:off x="5783238" y="620296"/>
            <a:ext cx="5228900" cy="11605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lang="en-GB" sz="5400" kern="1200" dirty="0">
                <a:solidFill>
                  <a:schemeClr val="tx1"/>
                </a:solidFill>
                <a:latin typeface="Angsana New" panose="02020603050405020304" pitchFamily="18" charset="-34"/>
                <a:ea typeface="+mn-ea"/>
                <a:cs typeface="Angsana New" panose="02020603050405020304" pitchFamily="18"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mj-lt"/>
              </a:rPr>
              <a:t>Activity levels for Children and young people are presented in three categories (for overall activity in the last week): </a:t>
            </a:r>
          </a:p>
        </p:txBody>
      </p:sp>
    </p:spTree>
    <p:extLst>
      <p:ext uri="{BB962C8B-B14F-4D97-AF65-F5344CB8AC3E}">
        <p14:creationId xmlns:p14="http://schemas.microsoft.com/office/powerpoint/2010/main" val="111683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380615-07CB-7BD0-4C3A-40321A177BA3}"/>
              </a:ext>
            </a:extLst>
          </p:cNvPr>
          <p:cNvSpPr>
            <a:spLocks noGrp="1"/>
          </p:cNvSpPr>
          <p:nvPr>
            <p:ph type="body" sz="quarter" idx="14"/>
          </p:nvPr>
        </p:nvSpPr>
        <p:spPr>
          <a:xfrm>
            <a:off x="434571" y="484110"/>
            <a:ext cx="11322855" cy="484611"/>
          </a:xfrm>
        </p:spPr>
        <p:txBody>
          <a:bodyPr/>
          <a:lstStyle/>
          <a:p>
            <a:r>
              <a:rPr lang="en-GB" dirty="0"/>
              <a:t>National - headlines </a:t>
            </a:r>
          </a:p>
          <a:p>
            <a:endParaRPr lang="en-GB" dirty="0"/>
          </a:p>
        </p:txBody>
      </p:sp>
      <p:sp>
        <p:nvSpPr>
          <p:cNvPr id="4" name="Text Placeholder 3">
            <a:extLst>
              <a:ext uri="{FF2B5EF4-FFF2-40B4-BE49-F238E27FC236}">
                <a16:creationId xmlns:a16="http://schemas.microsoft.com/office/drawing/2014/main" id="{5EFEE1F0-B75E-6BA5-8375-09BE69D82FB2}"/>
              </a:ext>
            </a:extLst>
          </p:cNvPr>
          <p:cNvSpPr>
            <a:spLocks noGrp="1"/>
          </p:cNvSpPr>
          <p:nvPr>
            <p:ph type="body" sz="quarter" idx="13"/>
          </p:nvPr>
        </p:nvSpPr>
        <p:spPr>
          <a:xfrm>
            <a:off x="434572" y="1141187"/>
            <a:ext cx="11322856" cy="5232703"/>
          </a:xfrm>
        </p:spPr>
        <p:txBody>
          <a:bodyPr>
            <a:normAutofit/>
          </a:bodyPr>
          <a:lstStyle/>
          <a:p>
            <a:r>
              <a:rPr lang="en-GB" b="1" dirty="0">
                <a:latin typeface="+mn-lt"/>
              </a:rPr>
              <a:t>The following headlines and demographic observations have been extracted from the </a:t>
            </a:r>
            <a:r>
              <a:rPr lang="en-GB" b="1" dirty="0">
                <a:latin typeface="+mn-lt"/>
                <a:hlinkClick r:id="rId2"/>
              </a:rPr>
              <a:t>full report</a:t>
            </a:r>
            <a:r>
              <a:rPr lang="en-GB" b="1" dirty="0">
                <a:latin typeface="+mn-lt"/>
              </a:rPr>
              <a:t> </a:t>
            </a:r>
          </a:p>
          <a:p>
            <a:r>
              <a:rPr lang="en-GB" dirty="0"/>
              <a:t>Children and young people’s overall activity levels are stable as the initial recovery from the pandemic was maintained across the 2022-23 academic year. </a:t>
            </a:r>
            <a:br>
              <a:rPr lang="en-GB" dirty="0"/>
            </a:br>
            <a:br>
              <a:rPr lang="en-GB" dirty="0"/>
            </a:br>
            <a:r>
              <a:rPr lang="en-GB" dirty="0"/>
              <a:t>It means 47% of children are meeting the Chief Medical Officers’ guidelines of taking part in an average of 60 minutes or more of sport and physical activity a day. </a:t>
            </a:r>
            <a:br>
              <a:rPr lang="en-GB" dirty="0"/>
            </a:br>
            <a:br>
              <a:rPr lang="en-GB" dirty="0"/>
            </a:br>
            <a:r>
              <a:rPr lang="en-GB" dirty="0"/>
              <a:t>The 22-23 findings reinforce that participation in sport and physical activity varies greatly. Significant inequalities remain in activity levels, with Black (40%) and Asian (40%) children and young people, and those from lower affluent families (44%), still less likely to play sport or be physically active than the average across all ethnicities and affluence groups. Girls are also less likely to be active than boys. </a:t>
            </a:r>
            <a:br>
              <a:rPr lang="en-GB" dirty="0"/>
            </a:br>
            <a:br>
              <a:rPr lang="en-GB" dirty="0"/>
            </a:br>
            <a:r>
              <a:rPr lang="en-GB" dirty="0"/>
              <a:t>The release also reveals a number of positive stories, however, including 1.5% more girls playing football since the Lionesses won Euro 2022. </a:t>
            </a:r>
            <a:br>
              <a:rPr lang="en-GB" dirty="0"/>
            </a:br>
            <a:br>
              <a:rPr lang="en-GB" dirty="0"/>
            </a:br>
            <a:r>
              <a:rPr lang="en-GB" dirty="0"/>
              <a:t>There are 11.5% more children and young people walking, cycling or scootering to get places than there were five years ago (academic year 2017-18) as increases to active travel during the pandemic have been maintained since society returned to normal.</a:t>
            </a:r>
          </a:p>
        </p:txBody>
      </p:sp>
      <p:sp>
        <p:nvSpPr>
          <p:cNvPr id="2" name="Text Placeholder 17">
            <a:extLst>
              <a:ext uri="{FF2B5EF4-FFF2-40B4-BE49-F238E27FC236}">
                <a16:creationId xmlns:a16="http://schemas.microsoft.com/office/drawing/2014/main" id="{AB5B7799-712B-1D58-C236-A45982CB6EAD}"/>
              </a:ext>
            </a:extLst>
          </p:cNvPr>
          <p:cNvSpPr txBox="1">
            <a:spLocks/>
          </p:cNvSpPr>
          <p:nvPr/>
        </p:nvSpPr>
        <p:spPr>
          <a:xfrm>
            <a:off x="4870764" y="6298885"/>
            <a:ext cx="6368165" cy="310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Source:  Sport England, Active Lives Children and Young People Survey – Academic year 2022-23 Report</a:t>
            </a:r>
          </a:p>
        </p:txBody>
      </p:sp>
    </p:spTree>
    <p:extLst>
      <p:ext uri="{BB962C8B-B14F-4D97-AF65-F5344CB8AC3E}">
        <p14:creationId xmlns:p14="http://schemas.microsoft.com/office/powerpoint/2010/main" val="446393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380615-07CB-7BD0-4C3A-40321A177BA3}"/>
              </a:ext>
            </a:extLst>
          </p:cNvPr>
          <p:cNvSpPr>
            <a:spLocks noGrp="1"/>
          </p:cNvSpPr>
          <p:nvPr>
            <p:ph type="body" sz="quarter" idx="14"/>
          </p:nvPr>
        </p:nvSpPr>
        <p:spPr/>
        <p:txBody>
          <a:bodyPr/>
          <a:lstStyle/>
          <a:p>
            <a:r>
              <a:rPr lang="en-GB" dirty="0"/>
              <a:t>National - demographics</a:t>
            </a:r>
          </a:p>
          <a:p>
            <a:endParaRPr lang="en-GB" dirty="0"/>
          </a:p>
        </p:txBody>
      </p:sp>
      <p:sp>
        <p:nvSpPr>
          <p:cNvPr id="4" name="Text Placeholder 3">
            <a:extLst>
              <a:ext uri="{FF2B5EF4-FFF2-40B4-BE49-F238E27FC236}">
                <a16:creationId xmlns:a16="http://schemas.microsoft.com/office/drawing/2014/main" id="{5EFEE1F0-B75E-6BA5-8375-09BE69D82FB2}"/>
              </a:ext>
            </a:extLst>
          </p:cNvPr>
          <p:cNvSpPr>
            <a:spLocks noGrp="1"/>
          </p:cNvSpPr>
          <p:nvPr>
            <p:ph type="body" sz="quarter" idx="13"/>
          </p:nvPr>
        </p:nvSpPr>
        <p:spPr/>
        <p:txBody>
          <a:bodyPr>
            <a:normAutofit/>
          </a:bodyPr>
          <a:lstStyle/>
          <a:p>
            <a:pPr marL="360363" lvl="1" indent="-360363"/>
            <a:r>
              <a:rPr lang="en-GB" dirty="0"/>
              <a:t>Activity levels among infant age children (school Years 1-2, ages 5-6) have been fairly stable over time, barring a drop during the height of the coronavirus pandemic restrictions in 2019-20. There’s no reportable long-term change. </a:t>
            </a:r>
          </a:p>
          <a:p>
            <a:pPr marL="360363" lvl="1" indent="-360363"/>
            <a:r>
              <a:rPr lang="en-GB" dirty="0"/>
              <a:t>The proportion of children and young people classified as active has remained fairly stable over the longer term among young people in school Years 7-8 (ages 11-13).</a:t>
            </a:r>
            <a:endParaRPr lang="en-GB" b="0" i="0" u="none" strike="noStrike" baseline="0" dirty="0">
              <a:solidFill>
                <a:srgbClr val="000000"/>
              </a:solidFill>
            </a:endParaRPr>
          </a:p>
          <a:p>
            <a:pPr marL="360363" lvl="1" indent="-360363"/>
            <a:r>
              <a:rPr lang="en-GB" dirty="0"/>
              <a:t>Activity levels have been stable over the last 12 months for boys and girls with growth over the longer term at a similar rate for both. As a result, the gender gap between boys and girls currently stands at 6.8%, the same as the gap recorded in 2017-18.  There are two notable gender differences when considering specific age groups:</a:t>
            </a:r>
            <a:endParaRPr lang="en-GB" b="0" i="0" u="none" strike="noStrike" baseline="0" dirty="0">
              <a:solidFill>
                <a:srgbClr val="000000"/>
              </a:solidFill>
            </a:endParaRPr>
          </a:p>
          <a:p>
            <a:pPr lvl="1"/>
            <a:r>
              <a:rPr lang="en-GB" dirty="0"/>
              <a:t>Infant age (school Years 1-2, ages 5-7) girls have seen no long-term growth in activity levels, whereas boys have seen an increase of 3.5% compared to academic year 2017- 18. As a result the gender gap for this age group has widened to 9.2% (from 6.3% in 2017-18)</a:t>
            </a:r>
          </a:p>
          <a:p>
            <a:pPr lvl="1"/>
            <a:r>
              <a:rPr lang="en-GB" dirty="0"/>
              <a:t>Teenage girls (school Years 9-11, ages 13-16) are seeing slightly stronger growth in activity levels over the longer term compared to teenage boys (10.9% vs 8.7%). Despite this, the gender gap for this age group remains wide at 7.3%</a:t>
            </a:r>
          </a:p>
        </p:txBody>
      </p:sp>
      <p:sp>
        <p:nvSpPr>
          <p:cNvPr id="2" name="Text Placeholder 17">
            <a:extLst>
              <a:ext uri="{FF2B5EF4-FFF2-40B4-BE49-F238E27FC236}">
                <a16:creationId xmlns:a16="http://schemas.microsoft.com/office/drawing/2014/main" id="{52FB60F1-8FE1-864D-FC47-F006082E1D3A}"/>
              </a:ext>
            </a:extLst>
          </p:cNvPr>
          <p:cNvSpPr txBox="1">
            <a:spLocks/>
          </p:cNvSpPr>
          <p:nvPr/>
        </p:nvSpPr>
        <p:spPr>
          <a:xfrm>
            <a:off x="4870764" y="6298885"/>
            <a:ext cx="6368165" cy="310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Source:  Sport England, Active Lives Children and Young People Survey – Academic year 2022-23 Report</a:t>
            </a:r>
          </a:p>
        </p:txBody>
      </p:sp>
    </p:spTree>
    <p:extLst>
      <p:ext uri="{BB962C8B-B14F-4D97-AF65-F5344CB8AC3E}">
        <p14:creationId xmlns:p14="http://schemas.microsoft.com/office/powerpoint/2010/main" val="2874564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C380615-07CB-7BD0-4C3A-40321A177BA3}"/>
              </a:ext>
            </a:extLst>
          </p:cNvPr>
          <p:cNvSpPr>
            <a:spLocks noGrp="1"/>
          </p:cNvSpPr>
          <p:nvPr>
            <p:ph type="body" sz="quarter" idx="14"/>
          </p:nvPr>
        </p:nvSpPr>
        <p:spPr/>
        <p:txBody>
          <a:bodyPr/>
          <a:lstStyle/>
          <a:p>
            <a:r>
              <a:rPr lang="en-GB" dirty="0"/>
              <a:t>National – demographics continued</a:t>
            </a:r>
          </a:p>
          <a:p>
            <a:endParaRPr lang="en-GB" dirty="0"/>
          </a:p>
        </p:txBody>
      </p:sp>
      <p:sp>
        <p:nvSpPr>
          <p:cNvPr id="4" name="Text Placeholder 3">
            <a:extLst>
              <a:ext uri="{FF2B5EF4-FFF2-40B4-BE49-F238E27FC236}">
                <a16:creationId xmlns:a16="http://schemas.microsoft.com/office/drawing/2014/main" id="{5EFEE1F0-B75E-6BA5-8375-09BE69D82FB2}"/>
              </a:ext>
            </a:extLst>
          </p:cNvPr>
          <p:cNvSpPr>
            <a:spLocks noGrp="1"/>
          </p:cNvSpPr>
          <p:nvPr>
            <p:ph type="body" sz="quarter" idx="13"/>
          </p:nvPr>
        </p:nvSpPr>
        <p:spPr/>
        <p:txBody>
          <a:bodyPr>
            <a:normAutofit/>
          </a:bodyPr>
          <a:lstStyle/>
          <a:p>
            <a:pPr marL="360363" lvl="1" indent="-360363"/>
            <a:r>
              <a:rPr lang="en-GB" dirty="0"/>
              <a:t>The proportion of active children and young people, both with and without a disability or long-term health condition, has remained unchanged compared to 12 months ago. Both groups have seen growth over the last three years, but this has been slightly greater for those with a disability or long-term health condition (up 4.5% vs 2.3% for those without).</a:t>
            </a:r>
          </a:p>
          <a:p>
            <a:pPr marL="360363" lvl="1" indent="-360363"/>
            <a:r>
              <a:rPr lang="en-GB" dirty="0"/>
              <a:t>The gap between activity levels among Asian and Black children and young people, and those of all other backgrounds, has widened over the last five years (since academic year 2017-18). Children and young people of White other ethnicity are now the most active group, having seen the largest increases, while those of Mixed ethnicities remain equally as likely to be active as those who are White British. The gender gap remains widest between Asian girls and boys (11%), followed by Black (9%) and Other (9%) children and young people.</a:t>
            </a:r>
          </a:p>
          <a:p>
            <a:pPr marL="360363" lvl="1" indent="-360363"/>
            <a:r>
              <a:rPr lang="en-GB" dirty="0"/>
              <a:t>Children and young people from the least affluent families are the least likely to be active, with only 44% meeting the Chief Medical Officers’ guidelines - compared to 55% of those from the most affluent families. However, while all groups have seen growth over the last five years (compared to academic year 2017-18), this has been slightly greater among those from the least affluent families (up 5.5% vs 3.5% for most affluent), so the gap in activity levels between those from the most and least affluent families has narrowed slightly.</a:t>
            </a:r>
          </a:p>
        </p:txBody>
      </p:sp>
      <p:sp>
        <p:nvSpPr>
          <p:cNvPr id="2" name="Text Placeholder 17">
            <a:extLst>
              <a:ext uri="{FF2B5EF4-FFF2-40B4-BE49-F238E27FC236}">
                <a16:creationId xmlns:a16="http://schemas.microsoft.com/office/drawing/2014/main" id="{E366E6A2-43C9-4187-1165-CC1D8241B72D}"/>
              </a:ext>
            </a:extLst>
          </p:cNvPr>
          <p:cNvSpPr txBox="1">
            <a:spLocks/>
          </p:cNvSpPr>
          <p:nvPr/>
        </p:nvSpPr>
        <p:spPr>
          <a:xfrm>
            <a:off x="4870764" y="6298885"/>
            <a:ext cx="6368165" cy="310137"/>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1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1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a:solidFill>
                  <a:schemeClr val="tx1"/>
                </a:solidFill>
              </a:rPr>
              <a:t>Source:  Sport England, Active Lives Children and Young People Survey – Academic year 2022-23 Report</a:t>
            </a:r>
          </a:p>
        </p:txBody>
      </p:sp>
    </p:spTree>
    <p:extLst>
      <p:ext uri="{BB962C8B-B14F-4D97-AF65-F5344CB8AC3E}">
        <p14:creationId xmlns:p14="http://schemas.microsoft.com/office/powerpoint/2010/main" val="33127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0C32AB-3A8D-4479-8FF8-7B8839FCA2FA}"/>
              </a:ext>
            </a:extLst>
          </p:cNvPr>
          <p:cNvSpPr>
            <a:spLocks noGrp="1"/>
          </p:cNvSpPr>
          <p:nvPr>
            <p:ph type="body" sz="quarter" idx="14"/>
          </p:nvPr>
        </p:nvSpPr>
        <p:spPr>
          <a:xfrm>
            <a:off x="434975" y="484188"/>
            <a:ext cx="11322050" cy="484187"/>
          </a:xfrm>
        </p:spPr>
        <p:txBody>
          <a:bodyPr/>
          <a:lstStyle/>
          <a:p>
            <a:r>
              <a:rPr lang="en-GB" dirty="0"/>
              <a:t>Activity levels of whole population trends</a:t>
            </a:r>
          </a:p>
          <a:p>
            <a:endParaRPr lang="en-GB" dirty="0"/>
          </a:p>
        </p:txBody>
      </p:sp>
      <p:graphicFrame>
        <p:nvGraphicFramePr>
          <p:cNvPr id="13" name="Chart Placeholder 12">
            <a:extLst>
              <a:ext uri="{FF2B5EF4-FFF2-40B4-BE49-F238E27FC236}">
                <a16:creationId xmlns:a16="http://schemas.microsoft.com/office/drawing/2014/main" id="{8139FABD-B4F9-4B7B-A746-92EC6551EBB9}"/>
              </a:ext>
            </a:extLst>
          </p:cNvPr>
          <p:cNvGraphicFramePr>
            <a:graphicFrameLocks noGrp="1"/>
          </p:cNvGraphicFramePr>
          <p:nvPr>
            <p:ph type="chart" sz="quarter" idx="16"/>
            <p:extLst>
              <p:ext uri="{D42A27DB-BD31-4B8C-83A1-F6EECF244321}">
                <p14:modId xmlns:p14="http://schemas.microsoft.com/office/powerpoint/2010/main" val="1055505084"/>
              </p:ext>
            </p:extLst>
          </p:nvPr>
        </p:nvGraphicFramePr>
        <p:xfrm>
          <a:off x="204788" y="1304925"/>
          <a:ext cx="5745162" cy="45783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Placeholder 14">
            <a:extLst>
              <a:ext uri="{FF2B5EF4-FFF2-40B4-BE49-F238E27FC236}">
                <a16:creationId xmlns:a16="http://schemas.microsoft.com/office/drawing/2014/main" id="{573E76BB-9892-44D9-A093-52D906337AC3}"/>
              </a:ext>
            </a:extLst>
          </p:cNvPr>
          <p:cNvGraphicFramePr>
            <a:graphicFrameLocks noGrp="1"/>
          </p:cNvGraphicFramePr>
          <p:nvPr>
            <p:ph type="chart" sz="quarter" idx="17"/>
            <p:extLst>
              <p:ext uri="{D42A27DB-BD31-4B8C-83A1-F6EECF244321}">
                <p14:modId xmlns:p14="http://schemas.microsoft.com/office/powerpoint/2010/main" val="3462914189"/>
              </p:ext>
            </p:extLst>
          </p:nvPr>
        </p:nvGraphicFramePr>
        <p:xfrm>
          <a:off x="6391275" y="1304925"/>
          <a:ext cx="5276850" cy="45783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9691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617E8F-DD84-0977-1757-23021FF361C1}"/>
              </a:ext>
            </a:extLst>
          </p:cNvPr>
          <p:cNvSpPr/>
          <p:nvPr/>
        </p:nvSpPr>
        <p:spPr>
          <a:xfrm>
            <a:off x="1" y="0"/>
            <a:ext cx="3307404" cy="659535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5">
            <a:extLst>
              <a:ext uri="{FF2B5EF4-FFF2-40B4-BE49-F238E27FC236}">
                <a16:creationId xmlns:a16="http://schemas.microsoft.com/office/drawing/2014/main" id="{DD292854-140A-42CD-BD8B-27E4D0CC3F2A}"/>
              </a:ext>
            </a:extLst>
          </p:cNvPr>
          <p:cNvSpPr>
            <a:spLocks noGrp="1"/>
          </p:cNvSpPr>
          <p:nvPr>
            <p:ph type="body" sz="quarter" idx="14"/>
          </p:nvPr>
        </p:nvSpPr>
        <p:spPr>
          <a:xfrm>
            <a:off x="434975" y="484188"/>
            <a:ext cx="2502785" cy="484187"/>
          </a:xfrm>
        </p:spPr>
        <p:txBody>
          <a:bodyPr/>
          <a:lstStyle/>
          <a:p>
            <a:r>
              <a:rPr lang="en-GB" dirty="0">
                <a:solidFill>
                  <a:schemeClr val="bg1"/>
                </a:solidFill>
              </a:rPr>
              <a:t>Responses per year</a:t>
            </a:r>
          </a:p>
        </p:txBody>
      </p:sp>
      <p:graphicFrame>
        <p:nvGraphicFramePr>
          <p:cNvPr id="5" name="Table 4">
            <a:extLst>
              <a:ext uri="{FF2B5EF4-FFF2-40B4-BE49-F238E27FC236}">
                <a16:creationId xmlns:a16="http://schemas.microsoft.com/office/drawing/2014/main" id="{19D8AED2-DBB8-4CD5-B095-E5B1C0063D2F}"/>
              </a:ext>
            </a:extLst>
          </p:cNvPr>
          <p:cNvGraphicFramePr>
            <a:graphicFrameLocks noGrp="1"/>
          </p:cNvGraphicFramePr>
          <p:nvPr>
            <p:extLst>
              <p:ext uri="{D42A27DB-BD31-4B8C-83A1-F6EECF244321}">
                <p14:modId xmlns:p14="http://schemas.microsoft.com/office/powerpoint/2010/main" val="1660545789"/>
              </p:ext>
            </p:extLst>
          </p:nvPr>
        </p:nvGraphicFramePr>
        <p:xfrm>
          <a:off x="1118684" y="1571543"/>
          <a:ext cx="10447509" cy="3005594"/>
        </p:xfrm>
        <a:graphic>
          <a:graphicData uri="http://schemas.openxmlformats.org/drawingml/2006/table">
            <a:tbl>
              <a:tblPr>
                <a:tableStyleId>{5C22544A-7EE6-4342-B048-85BDC9FD1C3A}</a:tableStyleId>
              </a:tblPr>
              <a:tblGrid>
                <a:gridCol w="2198451">
                  <a:extLst>
                    <a:ext uri="{9D8B030D-6E8A-4147-A177-3AD203B41FA5}">
                      <a16:colId xmlns:a16="http://schemas.microsoft.com/office/drawing/2014/main" val="3744835517"/>
                    </a:ext>
                  </a:extLst>
                </a:gridCol>
                <a:gridCol w="1374843">
                  <a:extLst>
                    <a:ext uri="{9D8B030D-6E8A-4147-A177-3AD203B41FA5}">
                      <a16:colId xmlns:a16="http://schemas.microsoft.com/office/drawing/2014/main" val="754514301"/>
                    </a:ext>
                  </a:extLst>
                </a:gridCol>
                <a:gridCol w="1374843">
                  <a:extLst>
                    <a:ext uri="{9D8B030D-6E8A-4147-A177-3AD203B41FA5}">
                      <a16:colId xmlns:a16="http://schemas.microsoft.com/office/drawing/2014/main" val="2224215545"/>
                    </a:ext>
                  </a:extLst>
                </a:gridCol>
                <a:gridCol w="1374843">
                  <a:extLst>
                    <a:ext uri="{9D8B030D-6E8A-4147-A177-3AD203B41FA5}">
                      <a16:colId xmlns:a16="http://schemas.microsoft.com/office/drawing/2014/main" val="3705801966"/>
                    </a:ext>
                  </a:extLst>
                </a:gridCol>
                <a:gridCol w="1374843">
                  <a:extLst>
                    <a:ext uri="{9D8B030D-6E8A-4147-A177-3AD203B41FA5}">
                      <a16:colId xmlns:a16="http://schemas.microsoft.com/office/drawing/2014/main" val="3489253254"/>
                    </a:ext>
                  </a:extLst>
                </a:gridCol>
                <a:gridCol w="1374843">
                  <a:extLst>
                    <a:ext uri="{9D8B030D-6E8A-4147-A177-3AD203B41FA5}">
                      <a16:colId xmlns:a16="http://schemas.microsoft.com/office/drawing/2014/main" val="1830747696"/>
                    </a:ext>
                  </a:extLst>
                </a:gridCol>
                <a:gridCol w="1374843">
                  <a:extLst>
                    <a:ext uri="{9D8B030D-6E8A-4147-A177-3AD203B41FA5}">
                      <a16:colId xmlns:a16="http://schemas.microsoft.com/office/drawing/2014/main" val="2436302815"/>
                    </a:ext>
                  </a:extLst>
                </a:gridCol>
              </a:tblGrid>
              <a:tr h="417653">
                <a:tc>
                  <a:txBody>
                    <a:bodyPr/>
                    <a:lstStyle/>
                    <a:p>
                      <a:pPr algn="l" fontAlgn="b"/>
                      <a:endParaRPr lang="en-GB" sz="1600" b="0" i="0" u="none" strike="noStrike" dirty="0">
                        <a:solidFill>
                          <a:srgbClr val="000000"/>
                        </a:solidFill>
                        <a:effectLst/>
                        <a:latin typeface="Calibri" panose="020F0502020204030204" pitchFamily="34" charset="0"/>
                      </a:endParaRPr>
                    </a:p>
                  </a:txBody>
                  <a:tcPr marL="9525" marR="108000" marT="9525" marB="0" anchor="ctr">
                    <a:lnL w="12700" cmpd="sng">
                      <a:noFill/>
                    </a:lnL>
                    <a:lnR w="12700" cap="flat" cmpd="sng" algn="ctr">
                      <a:solidFill>
                        <a:schemeClr val="bg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600" b="1" u="none" strike="noStrike" dirty="0">
                          <a:solidFill>
                            <a:schemeClr val="tx1"/>
                          </a:solidFill>
                          <a:effectLst/>
                        </a:rPr>
                        <a:t>17-18</a:t>
                      </a:r>
                      <a:endParaRPr lang="en-GB"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10196"/>
                      </a:srgbClr>
                    </a:solidFill>
                  </a:tcPr>
                </a:tc>
                <a:tc>
                  <a:txBody>
                    <a:bodyPr/>
                    <a:lstStyle/>
                    <a:p>
                      <a:pPr algn="ctr" fontAlgn="b"/>
                      <a:r>
                        <a:rPr lang="en-GB" sz="1600" b="1" i="0" u="none" strike="noStrike" dirty="0">
                          <a:solidFill>
                            <a:schemeClr val="tx1"/>
                          </a:solidFill>
                          <a:effectLst/>
                          <a:latin typeface="Calibri" panose="020F0502020204030204" pitchFamily="34" charset="0"/>
                        </a:rPr>
                        <a:t>18-19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20000"/>
                      </a:srgbClr>
                    </a:solidFill>
                  </a:tcPr>
                </a:tc>
                <a:tc>
                  <a:txBody>
                    <a:bodyPr/>
                    <a:lstStyle/>
                    <a:p>
                      <a:pPr algn="ctr" fontAlgn="b"/>
                      <a:r>
                        <a:rPr lang="en-GB" sz="1600" b="1" u="none" strike="noStrike" dirty="0">
                          <a:solidFill>
                            <a:schemeClr val="tx1"/>
                          </a:solidFill>
                          <a:effectLst/>
                        </a:rPr>
                        <a:t>19-20</a:t>
                      </a:r>
                      <a:endParaRPr lang="en-GB" sz="16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30196"/>
                      </a:srgbClr>
                    </a:solidFill>
                  </a:tcPr>
                </a:tc>
                <a:tc>
                  <a:txBody>
                    <a:bodyPr/>
                    <a:lstStyle/>
                    <a:p>
                      <a:pPr algn="ctr" fontAlgn="b"/>
                      <a:r>
                        <a:rPr lang="en-GB" sz="1600" b="1" i="0" u="none" strike="noStrike" dirty="0">
                          <a:solidFill>
                            <a:schemeClr val="tx1"/>
                          </a:solidFill>
                          <a:effectLst/>
                          <a:latin typeface="Calibri" panose="020F0502020204030204" pitchFamily="34" charset="0"/>
                        </a:rPr>
                        <a:t>20-21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50196"/>
                      </a:srgbClr>
                    </a:solidFill>
                  </a:tcPr>
                </a:tc>
                <a:tc>
                  <a:txBody>
                    <a:bodyPr/>
                    <a:lstStyle/>
                    <a:p>
                      <a:pPr algn="ctr" fontAlgn="b"/>
                      <a:r>
                        <a:rPr lang="en-GB" sz="1600" b="1" i="0" u="none" strike="noStrike" dirty="0">
                          <a:solidFill>
                            <a:schemeClr val="tx1"/>
                          </a:solidFill>
                          <a:effectLst/>
                          <a:latin typeface="Calibri" panose="020F0502020204030204" pitchFamily="34" charset="0"/>
                        </a:rPr>
                        <a:t>21-22</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69804"/>
                      </a:srgbClr>
                    </a:solidFill>
                  </a:tcPr>
                </a:tc>
                <a:tc>
                  <a:txBody>
                    <a:bodyPr/>
                    <a:lstStyle/>
                    <a:p>
                      <a:pPr algn="ctr" fontAlgn="b"/>
                      <a:r>
                        <a:rPr lang="en-GB" sz="1600" b="1" i="0" u="none" strike="noStrike" dirty="0">
                          <a:solidFill>
                            <a:schemeClr val="bg1"/>
                          </a:solidFill>
                          <a:effectLst/>
                          <a:latin typeface="Calibri" panose="020F0502020204030204" pitchFamily="34" charset="0"/>
                        </a:rPr>
                        <a:t>22-23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80000"/>
                      </a:srgbClr>
                    </a:solidFill>
                  </a:tcPr>
                </a:tc>
                <a:extLst>
                  <a:ext uri="{0D108BD9-81ED-4DB2-BD59-A6C34878D82A}">
                    <a16:rowId xmlns:a16="http://schemas.microsoft.com/office/drawing/2014/main" val="2057776455"/>
                  </a:ext>
                </a:extLst>
              </a:tr>
              <a:tr h="417653">
                <a:tc>
                  <a:txBody>
                    <a:bodyPr/>
                    <a:lstStyle/>
                    <a:p>
                      <a:pPr algn="r" fontAlgn="b"/>
                      <a:r>
                        <a:rPr lang="en-GB" sz="1600" u="none" strike="noStrike" dirty="0">
                          <a:solidFill>
                            <a:schemeClr val="bg1"/>
                          </a:solidFill>
                          <a:effectLst/>
                        </a:rPr>
                        <a:t>England</a:t>
                      </a:r>
                      <a:endParaRPr lang="en-GB" sz="1600" b="1" i="0" u="none" strike="noStrike" dirty="0">
                        <a:solidFill>
                          <a:schemeClr val="bg1"/>
                        </a:solidFill>
                        <a:effectLst/>
                        <a:latin typeface="Arial" panose="020B0604020202020204" pitchFamily="34" charset="0"/>
                      </a:endParaRPr>
                    </a:p>
                  </a:txBody>
                  <a:tcPr marL="9525" marR="108000" marT="9525" marB="0" anchor="ctr">
                    <a:lnL w="12700" cmpd="sng">
                      <a:noFill/>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1" u="none" strike="noStrike" kern="1200" dirty="0">
                          <a:solidFill>
                            <a:schemeClr val="tx1"/>
                          </a:solidFill>
                          <a:effectLst/>
                          <a:latin typeface="+mn-lt"/>
                          <a:ea typeface="+mn-ea"/>
                          <a:cs typeface="+mn-cs"/>
                        </a:rPr>
                        <a:t>109,503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10196"/>
                      </a:srgbClr>
                    </a:solidFill>
                  </a:tcPr>
                </a:tc>
                <a:tc>
                  <a:txBody>
                    <a:bodyPr/>
                    <a:lstStyle/>
                    <a:p>
                      <a:pPr marL="0" algn="ctr" defTabSz="914400" rtl="0" eaLnBrk="1" fontAlgn="b" latinLnBrk="0" hangingPunct="1"/>
                      <a:r>
                        <a:rPr lang="en-GB" sz="1600" b="1" u="none" strike="noStrike" kern="1200" dirty="0">
                          <a:solidFill>
                            <a:schemeClr val="tx1"/>
                          </a:solidFill>
                          <a:effectLst/>
                          <a:latin typeface="+mn-lt"/>
                          <a:ea typeface="+mn-ea"/>
                          <a:cs typeface="+mn-cs"/>
                        </a:rPr>
                        <a:t>113,728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20000"/>
                      </a:srgbClr>
                    </a:solidFill>
                  </a:tcPr>
                </a:tc>
                <a:tc>
                  <a:txBody>
                    <a:bodyPr/>
                    <a:lstStyle/>
                    <a:p>
                      <a:pPr marL="0" algn="ctr" defTabSz="914400" rtl="0" eaLnBrk="1" fontAlgn="b" latinLnBrk="0" hangingPunct="1"/>
                      <a:r>
                        <a:rPr lang="en-GB" sz="1600" b="1" u="none" strike="noStrike" kern="1200" dirty="0">
                          <a:solidFill>
                            <a:schemeClr val="tx1"/>
                          </a:solidFill>
                          <a:effectLst/>
                          <a:latin typeface="+mn-lt"/>
                          <a:ea typeface="+mn-ea"/>
                          <a:cs typeface="+mn-cs"/>
                        </a:rPr>
                        <a:t>89,303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30196"/>
                      </a:srgbClr>
                    </a:solidFill>
                  </a:tcPr>
                </a:tc>
                <a:tc>
                  <a:txBody>
                    <a:bodyPr/>
                    <a:lstStyle/>
                    <a:p>
                      <a:pPr marL="0" algn="ctr" defTabSz="914400" rtl="0" eaLnBrk="1" fontAlgn="b" latinLnBrk="0" hangingPunct="1"/>
                      <a:r>
                        <a:rPr lang="en-GB" sz="1600" b="1" u="none" strike="noStrike" kern="1200" dirty="0">
                          <a:solidFill>
                            <a:schemeClr val="tx1"/>
                          </a:solidFill>
                          <a:effectLst/>
                          <a:latin typeface="+mn-lt"/>
                          <a:ea typeface="+mn-ea"/>
                          <a:cs typeface="+mn-cs"/>
                        </a:rPr>
                        <a:t>86,828</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50196"/>
                      </a:srgbClr>
                    </a:solidFill>
                  </a:tcPr>
                </a:tc>
                <a:tc>
                  <a:txBody>
                    <a:bodyPr/>
                    <a:lstStyle/>
                    <a:p>
                      <a:pPr marL="0" algn="ctr" defTabSz="914400" rtl="0" eaLnBrk="1" fontAlgn="b" latinLnBrk="0" hangingPunct="1"/>
                      <a:r>
                        <a:rPr lang="en-GB" sz="1600" b="1" u="none" strike="noStrike" kern="1200" dirty="0">
                          <a:solidFill>
                            <a:schemeClr val="tx1"/>
                          </a:solidFill>
                          <a:effectLst/>
                          <a:latin typeface="+mn-lt"/>
                          <a:ea typeface="+mn-ea"/>
                          <a:cs typeface="+mn-cs"/>
                        </a:rPr>
                        <a:t>104,404</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69804"/>
                      </a:srgbClr>
                    </a:solidFill>
                  </a:tcPr>
                </a:tc>
                <a:tc>
                  <a:txBody>
                    <a:bodyPr/>
                    <a:lstStyle/>
                    <a:p>
                      <a:pPr marL="0" algn="ctr" defTabSz="914400" rtl="0" eaLnBrk="1" fontAlgn="b" latinLnBrk="0" hangingPunct="1"/>
                      <a:r>
                        <a:rPr lang="en-GB" sz="1600" b="1" u="none" strike="noStrike" kern="1200" dirty="0">
                          <a:solidFill>
                            <a:schemeClr val="bg1"/>
                          </a:solidFill>
                          <a:effectLst/>
                          <a:latin typeface="+mn-lt"/>
                          <a:ea typeface="+mn-ea"/>
                          <a:cs typeface="+mn-cs"/>
                        </a:rPr>
                        <a:t>122,347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80000"/>
                      </a:srgbClr>
                    </a:solidFill>
                  </a:tcPr>
                </a:tc>
                <a:extLst>
                  <a:ext uri="{0D108BD9-81ED-4DB2-BD59-A6C34878D82A}">
                    <a16:rowId xmlns:a16="http://schemas.microsoft.com/office/drawing/2014/main" val="1484260828"/>
                  </a:ext>
                </a:extLst>
              </a:tr>
              <a:tr h="417653">
                <a:tc>
                  <a:txBody>
                    <a:bodyPr/>
                    <a:lstStyle/>
                    <a:p>
                      <a:pPr marL="0" algn="r" defTabSz="914400" rtl="0" eaLnBrk="1" fontAlgn="b" latinLnBrk="0" hangingPunct="1"/>
                      <a:r>
                        <a:rPr lang="en-GB" sz="1600" u="none" strike="noStrike" kern="1200" dirty="0">
                          <a:solidFill>
                            <a:schemeClr val="bg1"/>
                          </a:solidFill>
                          <a:effectLst/>
                          <a:latin typeface="+mn-lt"/>
                          <a:ea typeface="+mn-ea"/>
                          <a:cs typeface="+mn-cs"/>
                        </a:rPr>
                        <a:t>Active Humber</a:t>
                      </a:r>
                    </a:p>
                  </a:txBody>
                  <a:tcPr marL="9525" marR="108000"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2,658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1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1,707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20000"/>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1,470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3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1,288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5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2,329</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69804"/>
                      </a:srgbClr>
                    </a:solidFill>
                  </a:tcPr>
                </a:tc>
                <a:tc>
                  <a:txBody>
                    <a:bodyPr/>
                    <a:lstStyle/>
                    <a:p>
                      <a:pPr marL="0" algn="ctr" defTabSz="914400" rtl="0" eaLnBrk="1" fontAlgn="b" latinLnBrk="0" hangingPunct="1"/>
                      <a:r>
                        <a:rPr lang="en-GB" sz="1600" b="0" u="none" strike="noStrike" kern="1200" dirty="0">
                          <a:solidFill>
                            <a:schemeClr val="bg1"/>
                          </a:solidFill>
                          <a:effectLst/>
                          <a:latin typeface="+mj-lt"/>
                          <a:ea typeface="+mn-ea"/>
                          <a:cs typeface="+mn-cs"/>
                        </a:rPr>
                        <a:t>3,085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80000"/>
                      </a:srgbClr>
                    </a:solidFill>
                  </a:tcPr>
                </a:tc>
                <a:extLst>
                  <a:ext uri="{0D108BD9-81ED-4DB2-BD59-A6C34878D82A}">
                    <a16:rowId xmlns:a16="http://schemas.microsoft.com/office/drawing/2014/main" val="4048635565"/>
                  </a:ext>
                </a:extLst>
              </a:tr>
              <a:tr h="417653">
                <a:tc>
                  <a:txBody>
                    <a:bodyPr/>
                    <a:lstStyle/>
                    <a:p>
                      <a:pPr marL="0" algn="r" defTabSz="914400" rtl="0" eaLnBrk="1" fontAlgn="b" latinLnBrk="0" hangingPunct="1"/>
                      <a:r>
                        <a:rPr lang="en-GB" sz="1600" u="none" strike="noStrike" kern="1200" dirty="0">
                          <a:solidFill>
                            <a:schemeClr val="bg1"/>
                          </a:solidFill>
                          <a:effectLst/>
                          <a:latin typeface="+mn-lt"/>
                          <a:ea typeface="+mn-ea"/>
                          <a:cs typeface="+mn-cs"/>
                        </a:rPr>
                        <a:t>Hull</a:t>
                      </a:r>
                    </a:p>
                  </a:txBody>
                  <a:tcPr marL="9525" marR="108000"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646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1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255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20000"/>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 ^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3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 ^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5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69804"/>
                      </a:srgbClr>
                    </a:solidFill>
                  </a:tcPr>
                </a:tc>
                <a:tc>
                  <a:txBody>
                    <a:bodyPr/>
                    <a:lstStyle/>
                    <a:p>
                      <a:pPr marL="0" algn="ctr" defTabSz="914400" rtl="0" eaLnBrk="1" fontAlgn="b" latinLnBrk="0" hangingPunct="1"/>
                      <a:r>
                        <a:rPr lang="en-GB" sz="1600" b="0" u="none" strike="noStrike" kern="1200" dirty="0">
                          <a:solidFill>
                            <a:schemeClr val="bg1"/>
                          </a:solidFill>
                          <a:effectLst/>
                          <a:latin typeface="+mj-lt"/>
                          <a:ea typeface="+mn-ea"/>
                          <a:cs typeface="+mn-cs"/>
                        </a:rPr>
                        <a:t>983</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80000"/>
                      </a:srgbClr>
                    </a:solidFill>
                  </a:tcPr>
                </a:tc>
                <a:extLst>
                  <a:ext uri="{0D108BD9-81ED-4DB2-BD59-A6C34878D82A}">
                    <a16:rowId xmlns:a16="http://schemas.microsoft.com/office/drawing/2014/main" val="3451181145"/>
                  </a:ext>
                </a:extLst>
              </a:tr>
              <a:tr h="417653">
                <a:tc>
                  <a:txBody>
                    <a:bodyPr/>
                    <a:lstStyle/>
                    <a:p>
                      <a:pPr marL="0" algn="r" defTabSz="914400" rtl="0" eaLnBrk="1" fontAlgn="b" latinLnBrk="0" hangingPunct="1"/>
                      <a:r>
                        <a:rPr lang="en-GB" sz="1600" u="none" strike="noStrike" kern="1200" dirty="0">
                          <a:solidFill>
                            <a:schemeClr val="bg1"/>
                          </a:solidFill>
                          <a:effectLst/>
                          <a:latin typeface="+mn-lt"/>
                          <a:ea typeface="+mn-ea"/>
                          <a:cs typeface="+mn-cs"/>
                        </a:rPr>
                        <a:t>East Riding of Yorkshire</a:t>
                      </a:r>
                    </a:p>
                  </a:txBody>
                  <a:tcPr marL="9525" marR="108000"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605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1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336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20000"/>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292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3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 ^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5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450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69804"/>
                      </a:srgbClr>
                    </a:solidFill>
                  </a:tcPr>
                </a:tc>
                <a:tc>
                  <a:txBody>
                    <a:bodyPr/>
                    <a:lstStyle/>
                    <a:p>
                      <a:pPr marL="0" algn="ctr" defTabSz="914400" rtl="0" eaLnBrk="1" fontAlgn="b" latinLnBrk="0" hangingPunct="1"/>
                      <a:r>
                        <a:rPr lang="en-GB" sz="1600" b="0" u="none" strike="noStrike" kern="1200" dirty="0">
                          <a:solidFill>
                            <a:schemeClr val="bg1"/>
                          </a:solidFill>
                          <a:effectLst/>
                          <a:latin typeface="+mj-lt"/>
                          <a:ea typeface="+mn-ea"/>
                          <a:cs typeface="+mn-cs"/>
                        </a:rPr>
                        <a:t>195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80000"/>
                      </a:srgbClr>
                    </a:solidFill>
                  </a:tcPr>
                </a:tc>
                <a:extLst>
                  <a:ext uri="{0D108BD9-81ED-4DB2-BD59-A6C34878D82A}">
                    <a16:rowId xmlns:a16="http://schemas.microsoft.com/office/drawing/2014/main" val="644985431"/>
                  </a:ext>
                </a:extLst>
              </a:tr>
              <a:tr h="499676">
                <a:tc>
                  <a:txBody>
                    <a:bodyPr/>
                    <a:lstStyle/>
                    <a:p>
                      <a:pPr marL="0" algn="r" defTabSz="914400" rtl="0" eaLnBrk="1" fontAlgn="b" latinLnBrk="0" hangingPunct="1"/>
                      <a:r>
                        <a:rPr lang="en-GB" sz="1600" u="none" strike="noStrike" kern="1200" dirty="0">
                          <a:solidFill>
                            <a:schemeClr val="bg1"/>
                          </a:solidFill>
                          <a:effectLst/>
                          <a:latin typeface="+mn-lt"/>
                          <a:ea typeface="+mn-ea"/>
                          <a:cs typeface="+mn-cs"/>
                        </a:rPr>
                        <a:t>North East Lincolnshire</a:t>
                      </a:r>
                    </a:p>
                  </a:txBody>
                  <a:tcPr marL="9525" marR="108000"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863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1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619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20000"/>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581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3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 ^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5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261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69804"/>
                      </a:srgbClr>
                    </a:solidFill>
                  </a:tcPr>
                </a:tc>
                <a:tc>
                  <a:txBody>
                    <a:bodyPr/>
                    <a:lstStyle/>
                    <a:p>
                      <a:pPr marL="0" algn="ctr" defTabSz="914400" rtl="0" eaLnBrk="1" fontAlgn="b" latinLnBrk="0" hangingPunct="1"/>
                      <a:r>
                        <a:rPr lang="en-GB" sz="1600" b="0" u="none" strike="noStrike" kern="1200" dirty="0">
                          <a:solidFill>
                            <a:schemeClr val="bg1"/>
                          </a:solidFill>
                          <a:effectLst/>
                          <a:latin typeface="+mj-lt"/>
                          <a:ea typeface="+mn-ea"/>
                          <a:cs typeface="+mn-cs"/>
                        </a:rPr>
                        <a:t>496</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80000"/>
                      </a:srgbClr>
                    </a:solidFill>
                  </a:tcPr>
                </a:tc>
                <a:extLst>
                  <a:ext uri="{0D108BD9-81ED-4DB2-BD59-A6C34878D82A}">
                    <a16:rowId xmlns:a16="http://schemas.microsoft.com/office/drawing/2014/main" val="1264640190"/>
                  </a:ext>
                </a:extLst>
              </a:tr>
              <a:tr h="417653">
                <a:tc>
                  <a:txBody>
                    <a:bodyPr/>
                    <a:lstStyle/>
                    <a:p>
                      <a:pPr marL="0" algn="r" defTabSz="914400" rtl="0" eaLnBrk="1" fontAlgn="b" latinLnBrk="0" hangingPunct="1"/>
                      <a:r>
                        <a:rPr lang="en-GB" sz="1600" u="none" strike="noStrike" kern="1200" dirty="0">
                          <a:solidFill>
                            <a:schemeClr val="bg1"/>
                          </a:solidFill>
                          <a:effectLst/>
                          <a:latin typeface="+mn-lt"/>
                          <a:ea typeface="+mn-ea"/>
                          <a:cs typeface="+mn-cs"/>
                        </a:rPr>
                        <a:t>North Lincolnshire</a:t>
                      </a:r>
                    </a:p>
                  </a:txBody>
                  <a:tcPr marL="9525" marR="108000" marT="9525" marB="0" anchor="ctr">
                    <a:lnL w="12700" cmpd="sng">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544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1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497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20000"/>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500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3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1,117</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50196"/>
                      </a:srgbClr>
                    </a:solidFill>
                  </a:tcPr>
                </a:tc>
                <a:tc>
                  <a:txBody>
                    <a:bodyPr/>
                    <a:lstStyle/>
                    <a:p>
                      <a:pPr marL="0" algn="ctr" defTabSz="914400" rtl="0" eaLnBrk="1" fontAlgn="b" latinLnBrk="0" hangingPunct="1"/>
                      <a:r>
                        <a:rPr lang="en-GB" sz="1600" b="0" u="none" strike="noStrike" kern="1200" dirty="0">
                          <a:solidFill>
                            <a:schemeClr val="tx1"/>
                          </a:solidFill>
                          <a:effectLst/>
                          <a:latin typeface="+mj-lt"/>
                          <a:ea typeface="+mn-ea"/>
                          <a:cs typeface="+mn-cs"/>
                        </a:rPr>
                        <a:t>1110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69804"/>
                      </a:srgbClr>
                    </a:solidFill>
                  </a:tcPr>
                </a:tc>
                <a:tc>
                  <a:txBody>
                    <a:bodyPr/>
                    <a:lstStyle/>
                    <a:p>
                      <a:pPr marL="0" algn="ctr" defTabSz="914400" rtl="0" eaLnBrk="1" fontAlgn="b" latinLnBrk="0" hangingPunct="1"/>
                      <a:r>
                        <a:rPr lang="en-GB" sz="1600" b="0" u="none" strike="noStrike" kern="1200" dirty="0">
                          <a:solidFill>
                            <a:schemeClr val="bg1"/>
                          </a:solidFill>
                          <a:effectLst/>
                          <a:latin typeface="+mj-lt"/>
                          <a:ea typeface="+mn-ea"/>
                          <a:cs typeface="+mn-cs"/>
                        </a:rPr>
                        <a:t>1,411</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C4982">
                        <a:alpha val="80000"/>
                      </a:srgbClr>
                    </a:solidFill>
                  </a:tcPr>
                </a:tc>
                <a:extLst>
                  <a:ext uri="{0D108BD9-81ED-4DB2-BD59-A6C34878D82A}">
                    <a16:rowId xmlns:a16="http://schemas.microsoft.com/office/drawing/2014/main" val="1482262595"/>
                  </a:ext>
                </a:extLst>
              </a:tr>
            </a:tbl>
          </a:graphicData>
        </a:graphic>
      </p:graphicFrame>
    </p:spTree>
    <p:extLst>
      <p:ext uri="{BB962C8B-B14F-4D97-AF65-F5344CB8AC3E}">
        <p14:creationId xmlns:p14="http://schemas.microsoft.com/office/powerpoint/2010/main" val="2834936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230B121C-CA29-4977-BD58-6978E572579A}"/>
              </a:ext>
            </a:extLst>
          </p:cNvPr>
          <p:cNvSpPr>
            <a:spLocks noGrp="1"/>
          </p:cNvSpPr>
          <p:nvPr>
            <p:ph type="body" sz="quarter" idx="14"/>
          </p:nvPr>
        </p:nvSpPr>
        <p:spPr>
          <a:xfrm>
            <a:off x="434975" y="484188"/>
            <a:ext cx="11322050" cy="484187"/>
          </a:xfrm>
        </p:spPr>
        <p:txBody>
          <a:bodyPr/>
          <a:lstStyle/>
          <a:p>
            <a:r>
              <a:rPr lang="en-GB" dirty="0"/>
              <a:t>Physical activity levels: Academic Year 2022-23</a:t>
            </a:r>
          </a:p>
        </p:txBody>
      </p:sp>
      <p:graphicFrame>
        <p:nvGraphicFramePr>
          <p:cNvPr id="7" name="Chart Placeholder 6">
            <a:extLst>
              <a:ext uri="{FF2B5EF4-FFF2-40B4-BE49-F238E27FC236}">
                <a16:creationId xmlns:a16="http://schemas.microsoft.com/office/drawing/2014/main" id="{0BDFA2E2-28A8-4FBC-A3B4-1AD27A8B9699}"/>
              </a:ext>
            </a:extLst>
          </p:cNvPr>
          <p:cNvGraphicFramePr>
            <a:graphicFrameLocks noGrp="1"/>
          </p:cNvGraphicFramePr>
          <p:nvPr>
            <p:ph type="chart" sz="quarter" idx="10"/>
            <p:extLst>
              <p:ext uri="{D42A27DB-BD31-4B8C-83A1-F6EECF244321}">
                <p14:modId xmlns:p14="http://schemas.microsoft.com/office/powerpoint/2010/main" val="1505042361"/>
              </p:ext>
            </p:extLst>
          </p:nvPr>
        </p:nvGraphicFramePr>
        <p:xfrm>
          <a:off x="315913" y="1400175"/>
          <a:ext cx="11693525" cy="42576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5831586"/>
      </p:ext>
    </p:extLst>
  </p:cSld>
  <p:clrMapOvr>
    <a:masterClrMapping/>
  </p:clrMapOvr>
</p:sld>
</file>

<file path=ppt/theme/theme1.xml><?xml version="1.0" encoding="utf-8"?>
<a:theme xmlns:a="http://schemas.openxmlformats.org/drawingml/2006/main" name="1_Office Theme">
  <a:themeElements>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Section Break A">
  <a:themeElements>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Press Red Standard">
      <a:dk1>
        <a:srgbClr val="484043"/>
      </a:dk1>
      <a:lt1>
        <a:srgbClr val="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3772</TotalTime>
  <Words>2059</Words>
  <Application>Microsoft Office PowerPoint</Application>
  <PresentationFormat>Widescreen</PresentationFormat>
  <Paragraphs>321</Paragraphs>
  <Slides>19</Slides>
  <Notes>12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Angsana New</vt:lpstr>
      <vt:lpstr>Arial</vt:lpstr>
      <vt:lpstr>Calibri</vt:lpstr>
      <vt:lpstr>Calibri Light</vt:lpstr>
      <vt:lpstr>Wingdings</vt:lpstr>
      <vt:lpstr>1_Office Theme</vt:lpstr>
      <vt:lpstr>3_Section Break A</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Hird</dc:creator>
  <cp:lastModifiedBy>Liz Radley</cp:lastModifiedBy>
  <cp:revision>96</cp:revision>
  <dcterms:created xsi:type="dcterms:W3CDTF">2018-10-17T14:33:07Z</dcterms:created>
  <dcterms:modified xsi:type="dcterms:W3CDTF">2023-12-08T13:43:11Z</dcterms:modified>
</cp:coreProperties>
</file>