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2" r:id="rId2"/>
    <p:sldMasterId id="2147483766" r:id="rId3"/>
    <p:sldMasterId id="2147483769" r:id="rId4"/>
    <p:sldMasterId id="2147483773" r:id="rId5"/>
    <p:sldMasterId id="2147483779" r:id="rId6"/>
    <p:sldMasterId id="2147483789" r:id="rId7"/>
  </p:sldMasterIdLst>
  <p:notesMasterIdLst>
    <p:notesMasterId r:id="rId27"/>
  </p:notesMasterIdLst>
  <p:handoutMasterIdLst>
    <p:handoutMasterId r:id="rId28"/>
  </p:handoutMasterIdLst>
  <p:sldIdLst>
    <p:sldId id="2145708333" r:id="rId8"/>
    <p:sldId id="2145708330" r:id="rId9"/>
    <p:sldId id="2145708331" r:id="rId10"/>
    <p:sldId id="4287" r:id="rId11"/>
    <p:sldId id="1253" r:id="rId12"/>
    <p:sldId id="4283" r:id="rId13"/>
    <p:sldId id="4288" r:id="rId14"/>
    <p:sldId id="4284" r:id="rId15"/>
    <p:sldId id="4290" r:id="rId16"/>
    <p:sldId id="2145708329" r:id="rId17"/>
    <p:sldId id="1371" r:id="rId18"/>
    <p:sldId id="1372" r:id="rId19"/>
    <p:sldId id="1373" r:id="rId20"/>
    <p:sldId id="1374" r:id="rId21"/>
    <p:sldId id="1375" r:id="rId22"/>
    <p:sldId id="1376" r:id="rId23"/>
    <p:sldId id="1377" r:id="rId24"/>
    <p:sldId id="1378" r:id="rId25"/>
    <p:sldId id="4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64FA85E2-95EF-1481-CC5E-3AE2364B919C}" name="Liz Radley" initials="LR" userId="Liz Radley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28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7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5F"/>
    <a:srgbClr val="4BA57E"/>
    <a:srgbClr val="E4E4E4"/>
    <a:srgbClr val="BD1622"/>
    <a:srgbClr val="000000"/>
    <a:srgbClr val="BD1923"/>
    <a:srgbClr val="93C9B2"/>
    <a:srgbClr val="F79700"/>
    <a:srgbClr val="53AFC1"/>
    <a:srgbClr val="D8E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1" autoAdjust="0"/>
    <p:restoredTop sz="84610" autoAdjust="0"/>
  </p:normalViewPr>
  <p:slideViewPr>
    <p:cSldViewPr snapToGrid="0">
      <p:cViewPr>
        <p:scale>
          <a:sx n="56" d="100"/>
          <a:sy n="56" d="100"/>
        </p:scale>
        <p:origin x="136" y="1136"/>
      </p:cViewPr>
      <p:guideLst/>
    </p:cSldViewPr>
  </p:slideViewPr>
  <p:outlineViewPr>
    <p:cViewPr>
      <p:scale>
        <a:sx n="33" d="100"/>
        <a:sy n="33" d="100"/>
      </p:scale>
      <p:origin x="0" y="-1880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LizRadley\Press%20Red%20Dropbox\Liz%20Radley\Press%20Red\Data\Active%20Lives\Excel%20templates\Adult\23-24%20Adult%20ALS%20template\Active%20Lives%20Nov%202023-24%20Headlines%20Templat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marti\Dropbox%20(Press%20Red)\Press%20Red\Active%20Lives\Excel%20templates\Adult\21-22%20Adult%20ALS%20template\Headline\Partnership%20packs\21042023%20Humber%20Adult%20Headline\Active%20Lives%20Nov%202022%20Headlines%20Template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marti\Dropbox%20(Press%20Red)\Press%20Red\Data\Active%20Lives\Excel%20templates\Adult\22-23%20Adult%20ALS%20template\Active%20Lives%20Nov%202023%20Headlines%20Template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LizRadley\Press%20Red%20Dropbox\Liz%20Radley\Press%20Red\Data\Active%20Lives\Excel%20templates\Adult\23-24%20Adult%20ALS%20template\Active%20Lives%20Nov%202023-24%20Headlines%20Templa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Data\Active%20Lives\Excel%20templates\Adult\23-24%20Adult%20ALS%20template\Active%20Lives%20Nov%202023-24%20Headlines%20Templ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Data\Active%20Lives\Excel%20templates\Adult\23-24%20Adult%20ALS%20template\Active%20Lives%20Nov%202023-24%20Headlines%20Templ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2-23%20Adult%20ALS%20template\Active%20Lives%20Nov%202023%20Headlines%20Templa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arti\Dropbox%20(Press%20Red)\Press%20Red\Active%20Lives\Excel%20templates\Adult\21-22%20Adult%20ALS%20template\Headline\Partnership%20packs\21042023%20Humber%20Adult%20Headline\Active%20Lives%20Nov%202022%20Headlines%20Templat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marti\Dropbox%20(Press%20Red)\Press%20Red\Active%20Lives\Excel%20templates\Adult\21-22%20Adult%20ALS%20template\Headline\Partnership%20packs\21042023%20Humber%20Adult%20Headline\Active%20Lives%20Nov%202022%20Headlines%20Templat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marti\Dropbox%20(Press%20Red)\Press%20Red\Active%20Lives\Excel%20templates\Adult\21-22%20Adult%20ALS%20template\Headline\Partnership%20packs\21042023%20Humber%20Adult%20Headline\Active%20Lives%20Nov%202022%20Headlines%20Templat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arti\Dropbox%20(Press%20Red)\Press%20Red\Active%20Lives\Excel%20templates\Adult\21-22%20Adult%20ALS%20template\Headline\Partnership%20packs\21042023%20Humber%20Adult%20Headline\Active%20Lives%20Nov%202022%20Headlines%20Templat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marti\Dropbox%20(Press%20Red)\Press%20Red\Active%20Lives\Excel%20templates\Adult\21-22%20Adult%20ALS%20template\Headline\Partnership%20packs\21042023%20Humber%20Adult%20Headline\Active%20Lives%20Nov%202022%20Headlines%20Templ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25642275932608E-2"/>
          <c:y val="2.7760252365930601E-2"/>
          <c:w val="0.96914871544813475"/>
          <c:h val="0.80268322611093168"/>
        </c:manualLayout>
      </c:layout>
      <c:lineChart>
        <c:grouping val="standard"/>
        <c:varyColors val="0"/>
        <c:ser>
          <c:idx val="0"/>
          <c:order val="0"/>
          <c:tx>
            <c:strRef>
              <c:f>Charts!$B$4</c:f>
              <c:strCache>
                <c:ptCount val="1"/>
                <c:pt idx="0">
                  <c:v>Inactive - Active Humber</c:v>
                </c:pt>
              </c:strCache>
            </c:strRef>
          </c:tx>
          <c:spPr>
            <a:ln w="7620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rgbClr val="FFFF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Charts!$C$3:$K$3</c:f>
              <c:strCache>
                <c:ptCount val="9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22-23</c:v>
                </c:pt>
                <c:pt idx="8">
                  <c:v>23-24</c:v>
                </c:pt>
              </c:strCache>
            </c:strRef>
          </c:cat>
          <c:val>
            <c:numRef>
              <c:f>Charts!$C$4:$K$4</c:f>
              <c:numCache>
                <c:formatCode>0.0%</c:formatCode>
                <c:ptCount val="9"/>
                <c:pt idx="0">
                  <c:v>0.28870000000000001</c:v>
                </c:pt>
                <c:pt idx="1">
                  <c:v>0.309</c:v>
                </c:pt>
                <c:pt idx="2">
                  <c:v>0.311</c:v>
                </c:pt>
                <c:pt idx="3">
                  <c:v>0.2868</c:v>
                </c:pt>
                <c:pt idx="4">
                  <c:v>0.31340000000000001</c:v>
                </c:pt>
                <c:pt idx="5">
                  <c:v>0.3407</c:v>
                </c:pt>
                <c:pt idx="6">
                  <c:v>0.30159999999999998</c:v>
                </c:pt>
                <c:pt idx="7">
                  <c:v>0.30859999999999999</c:v>
                </c:pt>
                <c:pt idx="8">
                  <c:v>0.2858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7DD-4297-BC09-E5423B7947F7}"/>
            </c:ext>
          </c:extLst>
        </c:ser>
        <c:ser>
          <c:idx val="1"/>
          <c:order val="1"/>
          <c:tx>
            <c:strRef>
              <c:f>Charts!$B$5</c:f>
              <c:strCache>
                <c:ptCount val="1"/>
                <c:pt idx="0">
                  <c:v>Active - Active Humber</c:v>
                </c:pt>
              </c:strCache>
            </c:strRef>
          </c:tx>
          <c:spPr>
            <a:ln w="76200" cap="rnd">
              <a:solidFill>
                <a:schemeClr val="accent5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3175">
                <a:solidFill>
                  <a:srgbClr val="FFFFFF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DD-4297-BC09-E5423B7947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DD-4297-BC09-E5423B7947F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DD-4297-BC09-E5423B7947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DD-4297-BC09-E5423B7947F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DD-4297-BC09-E5423B7947F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DD-4297-BC09-E5423B7947F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DD-4297-BC09-E5423B794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5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Charts!$C$3:$K$3</c:f>
              <c:strCache>
                <c:ptCount val="9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22-23</c:v>
                </c:pt>
                <c:pt idx="8">
                  <c:v>23-24</c:v>
                </c:pt>
              </c:strCache>
            </c:strRef>
          </c:cat>
          <c:val>
            <c:numRef>
              <c:f>Charts!$C$5:$K$5</c:f>
              <c:numCache>
                <c:formatCode>0.0%</c:formatCode>
                <c:ptCount val="9"/>
                <c:pt idx="0">
                  <c:v>0.59930000000000005</c:v>
                </c:pt>
                <c:pt idx="1">
                  <c:v>0.58720000000000006</c:v>
                </c:pt>
                <c:pt idx="2">
                  <c:v>0.56189999999999996</c:v>
                </c:pt>
                <c:pt idx="3">
                  <c:v>0.60609999999999997</c:v>
                </c:pt>
                <c:pt idx="4">
                  <c:v>0.55689999999999995</c:v>
                </c:pt>
                <c:pt idx="5">
                  <c:v>0.53749999999999998</c:v>
                </c:pt>
                <c:pt idx="6">
                  <c:v>0.58560000000000001</c:v>
                </c:pt>
                <c:pt idx="7">
                  <c:v>0.57699999999999996</c:v>
                </c:pt>
                <c:pt idx="8">
                  <c:v>0.60450000000000004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27DD-4297-BC09-E5423B7947F7}"/>
            </c:ext>
          </c:extLst>
        </c:ser>
        <c:ser>
          <c:idx val="2"/>
          <c:order val="2"/>
          <c:tx>
            <c:strRef>
              <c:f>Charts!$B$6</c:f>
              <c:strCache>
                <c:ptCount val="1"/>
                <c:pt idx="0">
                  <c:v>England</c:v>
                </c:pt>
              </c:strCache>
            </c:strRef>
          </c:tx>
          <c:spPr>
            <a:ln w="38100" cap="rnd">
              <a:solidFill>
                <a:srgbClr val="FFFFFF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Charts!$C$3:$K$3</c:f>
              <c:strCache>
                <c:ptCount val="9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22-23</c:v>
                </c:pt>
                <c:pt idx="8">
                  <c:v>23-24</c:v>
                </c:pt>
              </c:strCache>
            </c:strRef>
          </c:cat>
          <c:val>
            <c:numRef>
              <c:f>Charts!$C$6:$K$6</c:f>
              <c:numCache>
                <c:formatCode>0.0%</c:formatCode>
                <c:ptCount val="9"/>
                <c:pt idx="0">
                  <c:v>0.25569999999999998</c:v>
                </c:pt>
                <c:pt idx="1">
                  <c:v>0.25669999999999998</c:v>
                </c:pt>
                <c:pt idx="2">
                  <c:v>0.25119999999999998</c:v>
                </c:pt>
                <c:pt idx="3">
                  <c:v>0.24579999999999999</c:v>
                </c:pt>
                <c:pt idx="4">
                  <c:v>0.27139999999999997</c:v>
                </c:pt>
                <c:pt idx="5">
                  <c:v>0.27160000000000001</c:v>
                </c:pt>
                <c:pt idx="6">
                  <c:v>0.25779999999999997</c:v>
                </c:pt>
                <c:pt idx="7">
                  <c:v>0.25679999999999997</c:v>
                </c:pt>
                <c:pt idx="8">
                  <c:v>0.25140000000000001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27DD-4297-BC09-E5423B7947F7}"/>
            </c:ext>
          </c:extLst>
        </c:ser>
        <c:ser>
          <c:idx val="3"/>
          <c:order val="3"/>
          <c:tx>
            <c:strRef>
              <c:f>Charts!$B$7</c:f>
              <c:strCache>
                <c:ptCount val="1"/>
                <c:pt idx="0">
                  <c:v>England</c:v>
                </c:pt>
              </c:strCache>
            </c:strRef>
          </c:tx>
          <c:spPr>
            <a:ln w="38100" cap="rnd">
              <a:solidFill>
                <a:srgbClr val="FFFFFF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Charts!$C$3:$K$3</c:f>
              <c:strCache>
                <c:ptCount val="9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22-23</c:v>
                </c:pt>
                <c:pt idx="8">
                  <c:v>23-24</c:v>
                </c:pt>
              </c:strCache>
            </c:strRef>
          </c:cat>
          <c:val>
            <c:numRef>
              <c:f>Charts!$C$7:$K$7</c:f>
              <c:numCache>
                <c:formatCode>0.0%</c:formatCode>
                <c:ptCount val="9"/>
                <c:pt idx="0">
                  <c:v>0.62070000000000003</c:v>
                </c:pt>
                <c:pt idx="1">
                  <c:v>0.61819999999999997</c:v>
                </c:pt>
                <c:pt idx="2">
                  <c:v>0.626</c:v>
                </c:pt>
                <c:pt idx="3">
                  <c:v>0.63270000000000004</c:v>
                </c:pt>
                <c:pt idx="4">
                  <c:v>0.61370000000000002</c:v>
                </c:pt>
                <c:pt idx="5">
                  <c:v>0.61360000000000003</c:v>
                </c:pt>
                <c:pt idx="6">
                  <c:v>0.63080000000000003</c:v>
                </c:pt>
                <c:pt idx="7">
                  <c:v>0.6341</c:v>
                </c:pt>
                <c:pt idx="8">
                  <c:v>0.63690000000000002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27DD-4297-BC09-E5423B794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769871"/>
        <c:axId val="1748766543"/>
      </c:lineChart>
      <c:catAx>
        <c:axId val="174876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48766543"/>
        <c:crosses val="autoZero"/>
        <c:auto val="1"/>
        <c:lblAlgn val="ctr"/>
        <c:lblOffset val="100"/>
        <c:noMultiLvlLbl val="0"/>
      </c:catAx>
      <c:valAx>
        <c:axId val="1748766543"/>
        <c:scaling>
          <c:orientation val="minMax"/>
          <c:max val="0.8"/>
        </c:scaling>
        <c:delete val="1"/>
        <c:axPos val="l"/>
        <c:numFmt formatCode="0.0%" sourceLinked="1"/>
        <c:majorTickMark val="out"/>
        <c:minorTickMark val="none"/>
        <c:tickLblPos val="nextTo"/>
        <c:crossAx val="1748769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2021-22</a:t>
            </a:r>
          </a:p>
        </c:rich>
      </c:tx>
      <c:layout>
        <c:manualLayout>
          <c:xMode val="edge"/>
          <c:yMode val="edge"/>
          <c:x val="5.9976513966993853E-4"/>
          <c:y val="0.94544143393338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Charts!$C$58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rgbClr val="BD1923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Charts!$B$167:$B$172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Charts!$C$167:$C$172</c:f>
              <c:numCache>
                <c:formatCode>0.0%</c:formatCode>
                <c:ptCount val="6"/>
                <c:pt idx="0">
                  <c:v>0.25779999999999997</c:v>
                </c:pt>
                <c:pt idx="1">
                  <c:v>0.30159999999999998</c:v>
                </c:pt>
                <c:pt idx="2">
                  <c:v>0.33379999999999999</c:v>
                </c:pt>
                <c:pt idx="3">
                  <c:v>0.247</c:v>
                </c:pt>
                <c:pt idx="4">
                  <c:v>0.33950000000000002</c:v>
                </c:pt>
                <c:pt idx="5">
                  <c:v>0.33040000000000003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20-418B-8623-1C29D73A5E70}"/>
            </c:ext>
          </c:extLst>
        </c:ser>
        <c:ser>
          <c:idx val="1"/>
          <c:order val="1"/>
          <c:tx>
            <c:strRef>
              <c:f>Charts!$D$58</c:f>
              <c:strCache>
                <c:ptCount val="1"/>
                <c:pt idx="0">
                  <c:v>Fairly Active</c:v>
                </c:pt>
              </c:strCache>
            </c:strRef>
          </c:tx>
          <c:spPr>
            <a:solidFill>
              <a:srgbClr val="F79700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Charts!$B$167:$B$172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Charts!$D$167:$D$172</c:f>
              <c:numCache>
                <c:formatCode>0.0%</c:formatCode>
                <c:ptCount val="6"/>
                <c:pt idx="0">
                  <c:v>0.1114</c:v>
                </c:pt>
                <c:pt idx="1">
                  <c:v>0.11269999999999999</c:v>
                </c:pt>
                <c:pt idx="2">
                  <c:v>0.11509999999999999</c:v>
                </c:pt>
                <c:pt idx="3">
                  <c:v>0.1077</c:v>
                </c:pt>
                <c:pt idx="4">
                  <c:v>0.14099999999999999</c:v>
                </c:pt>
                <c:pt idx="5">
                  <c:v>8.9800000000000005E-2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20-418B-8623-1C29D73A5E70}"/>
            </c:ext>
          </c:extLst>
        </c:ser>
        <c:ser>
          <c:idx val="0"/>
          <c:order val="2"/>
          <c:tx>
            <c:strRef>
              <c:f>Charts!$E$58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06A77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Charts!$B$167:$B$172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Charts!$E$167:$E$172</c:f>
              <c:numCache>
                <c:formatCode>0.0%</c:formatCode>
                <c:ptCount val="6"/>
                <c:pt idx="0">
                  <c:v>0.63080000000000003</c:v>
                </c:pt>
                <c:pt idx="1">
                  <c:v>0.58560000000000001</c:v>
                </c:pt>
                <c:pt idx="2">
                  <c:v>0.55100000000000005</c:v>
                </c:pt>
                <c:pt idx="3">
                  <c:v>0.64539999999999997</c:v>
                </c:pt>
                <c:pt idx="4">
                  <c:v>0.51959999999999995</c:v>
                </c:pt>
                <c:pt idx="5">
                  <c:v>0.57979999999999998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20-418B-8623-1C29D73A5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4988448"/>
        <c:axId val="534996352"/>
      </c:barChart>
      <c:catAx>
        <c:axId val="5349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996352"/>
        <c:crosses val="autoZero"/>
        <c:auto val="1"/>
        <c:lblAlgn val="ctr"/>
        <c:lblOffset val="100"/>
        <c:noMultiLvlLbl val="0"/>
      </c:catAx>
      <c:valAx>
        <c:axId val="534996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49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2022-23</a:t>
            </a:r>
          </a:p>
        </c:rich>
      </c:tx>
      <c:layout>
        <c:manualLayout>
          <c:xMode val="edge"/>
          <c:yMode val="edge"/>
          <c:x val="5.9976513966993853E-4"/>
          <c:y val="0.94544143393338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Charts!$C$120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rgbClr val="BD1923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Charts!$B$247:$B$252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Charts!$C$247:$C$252</c:f>
              <c:numCache>
                <c:formatCode>0.0%</c:formatCode>
                <c:ptCount val="6"/>
                <c:pt idx="0">
                  <c:v>0.25679999999999997</c:v>
                </c:pt>
                <c:pt idx="1">
                  <c:v>0.30859999999999999</c:v>
                </c:pt>
                <c:pt idx="2">
                  <c:v>0.33329999999999999</c:v>
                </c:pt>
                <c:pt idx="3">
                  <c:v>0.28199999999999997</c:v>
                </c:pt>
                <c:pt idx="4">
                  <c:v>0.3155</c:v>
                </c:pt>
                <c:pt idx="5">
                  <c:v>0.32050000000000001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A-4BC9-A9E5-AC08160707E8}"/>
            </c:ext>
          </c:extLst>
        </c:ser>
        <c:ser>
          <c:idx val="1"/>
          <c:order val="1"/>
          <c:tx>
            <c:strRef>
              <c:f>Charts!$D$120</c:f>
              <c:strCache>
                <c:ptCount val="1"/>
                <c:pt idx="0">
                  <c:v>Fairly Active</c:v>
                </c:pt>
              </c:strCache>
            </c:strRef>
          </c:tx>
          <c:spPr>
            <a:solidFill>
              <a:srgbClr val="F79700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Charts!$B$247:$B$252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Charts!$D$247:$D$252</c:f>
              <c:numCache>
                <c:formatCode>0.0%</c:formatCode>
                <c:ptCount val="6"/>
                <c:pt idx="0">
                  <c:v>0.1091</c:v>
                </c:pt>
                <c:pt idx="1">
                  <c:v>0.1143</c:v>
                </c:pt>
                <c:pt idx="2">
                  <c:v>0.114</c:v>
                </c:pt>
                <c:pt idx="3">
                  <c:v>0.1077</c:v>
                </c:pt>
                <c:pt idx="4">
                  <c:v>0.1101</c:v>
                </c:pt>
                <c:pt idx="5">
                  <c:v>0.13439999999999999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A-4BC9-A9E5-AC08160707E8}"/>
            </c:ext>
          </c:extLst>
        </c:ser>
        <c:ser>
          <c:idx val="0"/>
          <c:order val="2"/>
          <c:tx>
            <c:strRef>
              <c:f>Charts!$E$120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06A77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Charts!$B$247:$B$252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Charts!$E$247:$E$252</c:f>
              <c:numCache>
                <c:formatCode>0.0%</c:formatCode>
                <c:ptCount val="6"/>
                <c:pt idx="0">
                  <c:v>0.6341</c:v>
                </c:pt>
                <c:pt idx="1">
                  <c:v>0.57699999999999996</c:v>
                </c:pt>
                <c:pt idx="2">
                  <c:v>0.55269999999999997</c:v>
                </c:pt>
                <c:pt idx="3">
                  <c:v>0.61019999999999996</c:v>
                </c:pt>
                <c:pt idx="4">
                  <c:v>0.57450000000000001</c:v>
                </c:pt>
                <c:pt idx="5">
                  <c:v>0.54510000000000003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9A-4BC9-A9E5-AC0816070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4988448"/>
        <c:axId val="534996352"/>
      </c:barChart>
      <c:catAx>
        <c:axId val="5349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996352"/>
        <c:crosses val="autoZero"/>
        <c:auto val="1"/>
        <c:lblAlgn val="ctr"/>
        <c:lblOffset val="100"/>
        <c:noMultiLvlLbl val="0"/>
      </c:catAx>
      <c:valAx>
        <c:axId val="534996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49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Charts!$B$244</c:f>
          <c:strCache>
            <c:ptCount val="1"/>
            <c:pt idx="0">
              <c:v>23-24</c:v>
            </c:pt>
          </c:strCache>
        </c:strRef>
      </c:tx>
      <c:layout>
        <c:manualLayout>
          <c:xMode val="edge"/>
          <c:yMode val="edge"/>
          <c:x val="5.9976513966993853E-4"/>
          <c:y val="0.94544143393338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Charts!$C$100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rgbClr val="BD1923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Charts!$B$245:$B$250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Charts!$C$245:$C$250</c:f>
              <c:numCache>
                <c:formatCode>0.0%</c:formatCode>
                <c:ptCount val="6"/>
                <c:pt idx="0">
                  <c:v>0.25140000000000001</c:v>
                </c:pt>
                <c:pt idx="1">
                  <c:v>0.2858</c:v>
                </c:pt>
                <c:pt idx="2">
                  <c:v>0.30099999999999999</c:v>
                </c:pt>
                <c:pt idx="3">
                  <c:v>0.2681</c:v>
                </c:pt>
                <c:pt idx="4">
                  <c:v>0.27379999999999999</c:v>
                </c:pt>
                <c:pt idx="5">
                  <c:v>0.3135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D-4BEE-91BB-AD8F2F9A7245}"/>
            </c:ext>
          </c:extLst>
        </c:ser>
        <c:ser>
          <c:idx val="1"/>
          <c:order val="1"/>
          <c:tx>
            <c:strRef>
              <c:f>Charts!$D$100</c:f>
              <c:strCache>
                <c:ptCount val="1"/>
                <c:pt idx="0">
                  <c:v>Fairly Active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Charts!$B$245:$B$250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Charts!$D$245:$D$250</c:f>
              <c:numCache>
                <c:formatCode>0.0%</c:formatCode>
                <c:ptCount val="6"/>
                <c:pt idx="0">
                  <c:v>0.11169999999999999</c:v>
                </c:pt>
                <c:pt idx="1">
                  <c:v>0.10970000000000001</c:v>
                </c:pt>
                <c:pt idx="2">
                  <c:v>0.1011</c:v>
                </c:pt>
                <c:pt idx="3">
                  <c:v>0.1076</c:v>
                </c:pt>
                <c:pt idx="4">
                  <c:v>0.13830000000000001</c:v>
                </c:pt>
                <c:pt idx="5">
                  <c:v>9.7799999999999998E-2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D-4BEE-91BB-AD8F2F9A7245}"/>
            </c:ext>
          </c:extLst>
        </c:ser>
        <c:ser>
          <c:idx val="0"/>
          <c:order val="2"/>
          <c:tx>
            <c:strRef>
              <c:f>Charts!$E$100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06A77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Charts!$B$245:$B$250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Charts!$E$245:$E$250</c:f>
              <c:numCache>
                <c:formatCode>0.0%</c:formatCode>
                <c:ptCount val="6"/>
                <c:pt idx="0">
                  <c:v>0.63690000000000002</c:v>
                </c:pt>
                <c:pt idx="1">
                  <c:v>0.60450000000000004</c:v>
                </c:pt>
                <c:pt idx="2">
                  <c:v>0.59789999999999999</c:v>
                </c:pt>
                <c:pt idx="3">
                  <c:v>0.62429999999999997</c:v>
                </c:pt>
                <c:pt idx="4">
                  <c:v>0.58789999999999998</c:v>
                </c:pt>
                <c:pt idx="5">
                  <c:v>0.5887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D-4BEE-91BB-AD8F2F9A7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4988448"/>
        <c:axId val="534996352"/>
      </c:barChart>
      <c:catAx>
        <c:axId val="5349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996352"/>
        <c:crosses val="autoZero"/>
        <c:auto val="1"/>
        <c:lblAlgn val="ctr"/>
        <c:lblOffset val="100"/>
        <c:noMultiLvlLbl val="0"/>
      </c:catAx>
      <c:valAx>
        <c:axId val="534996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49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Charts!$M$34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cat>
            <c:strRef>
              <c:f>Charts!$K$35:$K$40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East Riding of Yorkshire</c:v>
                </c:pt>
                <c:pt idx="3">
                  <c:v>North Lincolnshire</c:v>
                </c:pt>
                <c:pt idx="4">
                  <c:v>Kingston upon Hull, City of</c:v>
                </c:pt>
                <c:pt idx="5">
                  <c:v>North East Lincolnshire</c:v>
                </c:pt>
              </c:strCache>
            </c:strRef>
          </c:cat>
          <c:val>
            <c:numRef>
              <c:f>Charts!$M$35:$M$40</c:f>
              <c:numCache>
                <c:formatCode>0.0%</c:formatCode>
                <c:ptCount val="6"/>
                <c:pt idx="0" formatCode="0%">
                  <c:v>0.25569999999999998</c:v>
                </c:pt>
                <c:pt idx="1">
                  <c:v>0.28870000000000001</c:v>
                </c:pt>
                <c:pt idx="2">
                  <c:v>0.27160000000000001</c:v>
                </c:pt>
                <c:pt idx="3">
                  <c:v>0.2949</c:v>
                </c:pt>
                <c:pt idx="4">
                  <c:v>0.28670000000000001</c:v>
                </c:pt>
                <c:pt idx="5">
                  <c:v>0.32150000000000001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1-4D4F-A313-0624CB79F430}"/>
            </c:ext>
          </c:extLst>
        </c:ser>
        <c:ser>
          <c:idx val="0"/>
          <c:order val="1"/>
          <c:tx>
            <c:strRef>
              <c:f>Charts!$N$34</c:f>
              <c:strCache>
                <c:ptCount val="1"/>
                <c:pt idx="0">
                  <c:v>2023-24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Charts!$K$35:$K$40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East Riding of Yorkshire</c:v>
                </c:pt>
                <c:pt idx="3">
                  <c:v>North Lincolnshire</c:v>
                </c:pt>
                <c:pt idx="4">
                  <c:v>Kingston upon Hull, City of</c:v>
                </c:pt>
                <c:pt idx="5">
                  <c:v>North East Lincolnshire</c:v>
                </c:pt>
              </c:strCache>
            </c:strRef>
          </c:cat>
          <c:val>
            <c:numRef>
              <c:f>Charts!$N$35:$N$40</c:f>
              <c:numCache>
                <c:formatCode>0.0%</c:formatCode>
                <c:ptCount val="6"/>
                <c:pt idx="0" formatCode="0%">
                  <c:v>0.25140000000000001</c:v>
                </c:pt>
                <c:pt idx="1">
                  <c:v>0.2858</c:v>
                </c:pt>
                <c:pt idx="2">
                  <c:v>0.2681</c:v>
                </c:pt>
                <c:pt idx="3">
                  <c:v>0.27379999999999999</c:v>
                </c:pt>
                <c:pt idx="4">
                  <c:v>0.30099999999999999</c:v>
                </c:pt>
                <c:pt idx="5">
                  <c:v>0.3135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B1-4D4F-A313-0624CB79F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80"/>
        <c:axId val="534988448"/>
        <c:axId val="534996352"/>
      </c:barChart>
      <c:catAx>
        <c:axId val="5349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534996352"/>
        <c:crosses val="autoZero"/>
        <c:auto val="1"/>
        <c:lblAlgn val="ctr"/>
        <c:lblOffset val="100"/>
        <c:noMultiLvlLbl val="0"/>
      </c:catAx>
      <c:valAx>
        <c:axId val="534996352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5349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Charts!$M$65</c:f>
              <c:strCache>
                <c:ptCount val="1"/>
                <c:pt idx="0">
                  <c:v>2022-23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cat>
            <c:strRef>
              <c:f>Charts!$K$66:$K$71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East Riding of Yorkshire</c:v>
                </c:pt>
                <c:pt idx="3">
                  <c:v>North Lincolnshire</c:v>
                </c:pt>
                <c:pt idx="4">
                  <c:v>Kingston upon Hull, City of</c:v>
                </c:pt>
                <c:pt idx="5">
                  <c:v>North East Lincolnshire</c:v>
                </c:pt>
              </c:strCache>
            </c:strRef>
          </c:cat>
          <c:val>
            <c:numRef>
              <c:f>Charts!$M$66:$M$71</c:f>
              <c:numCache>
                <c:formatCode>0.0%</c:formatCode>
                <c:ptCount val="6"/>
                <c:pt idx="0">
                  <c:v>0.25679999999999997</c:v>
                </c:pt>
                <c:pt idx="1">
                  <c:v>0.30859999999999999</c:v>
                </c:pt>
                <c:pt idx="2">
                  <c:v>0.28199999999999997</c:v>
                </c:pt>
                <c:pt idx="3">
                  <c:v>0.3155</c:v>
                </c:pt>
                <c:pt idx="4">
                  <c:v>0.33329999999999999</c:v>
                </c:pt>
                <c:pt idx="5">
                  <c:v>0.32050000000000001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E-40AB-850D-2C634B68BD3C}"/>
            </c:ext>
          </c:extLst>
        </c:ser>
        <c:ser>
          <c:idx val="0"/>
          <c:order val="1"/>
          <c:tx>
            <c:strRef>
              <c:f>Charts!$N$65</c:f>
              <c:strCache>
                <c:ptCount val="1"/>
                <c:pt idx="0">
                  <c:v>2023-24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Charts!$K$66:$K$71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East Riding of Yorkshire</c:v>
                </c:pt>
                <c:pt idx="3">
                  <c:v>North Lincolnshire</c:v>
                </c:pt>
                <c:pt idx="4">
                  <c:v>Kingston upon Hull, City of</c:v>
                </c:pt>
                <c:pt idx="5">
                  <c:v>North East Lincolnshire</c:v>
                </c:pt>
              </c:strCache>
            </c:strRef>
          </c:cat>
          <c:val>
            <c:numRef>
              <c:f>Charts!$N$66:$N$71</c:f>
              <c:numCache>
                <c:formatCode>0.0%</c:formatCode>
                <c:ptCount val="6"/>
                <c:pt idx="0">
                  <c:v>0.25140000000000001</c:v>
                </c:pt>
                <c:pt idx="1">
                  <c:v>0.2858</c:v>
                </c:pt>
                <c:pt idx="2" formatCode="0%">
                  <c:v>0.2681</c:v>
                </c:pt>
                <c:pt idx="3" formatCode="0%">
                  <c:v>0.27379999999999999</c:v>
                </c:pt>
                <c:pt idx="4" formatCode="0%">
                  <c:v>0.30099999999999999</c:v>
                </c:pt>
                <c:pt idx="5" formatCode="0%">
                  <c:v>0.3135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E-40AB-850D-2C634B68B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80"/>
        <c:axId val="534988448"/>
        <c:axId val="534996352"/>
      </c:barChart>
      <c:catAx>
        <c:axId val="5349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534996352"/>
        <c:crosses val="autoZero"/>
        <c:auto val="1"/>
        <c:lblAlgn val="ctr"/>
        <c:lblOffset val="100"/>
        <c:noMultiLvlLbl val="0"/>
      </c:catAx>
      <c:valAx>
        <c:axId val="534996352"/>
        <c:scaling>
          <c:orientation val="minMax"/>
          <c:max val="0.5"/>
        </c:scaling>
        <c:delete val="1"/>
        <c:axPos val="l"/>
        <c:numFmt formatCode="0.0%" sourceLinked="1"/>
        <c:majorTickMark val="out"/>
        <c:minorTickMark val="none"/>
        <c:tickLblPos val="nextTo"/>
        <c:crossAx val="5349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Charts!$B$150</c:f>
          <c:strCache>
            <c:ptCount val="1"/>
            <c:pt idx="0">
              <c:v>15-16</c:v>
            </c:pt>
          </c:strCache>
        </c:strRef>
      </c:tx>
      <c:layout>
        <c:manualLayout>
          <c:xMode val="edge"/>
          <c:yMode val="edge"/>
          <c:x val="5.9976513966993853E-4"/>
          <c:y val="0.94544143393338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Charts!$C$150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rgbClr val="BD1923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Charts!$B$151:$B$156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Charts!$C$151:$C$156</c:f>
              <c:numCache>
                <c:formatCode>0.0%</c:formatCode>
                <c:ptCount val="6"/>
                <c:pt idx="0">
                  <c:v>0.25569999999999998</c:v>
                </c:pt>
                <c:pt idx="1">
                  <c:v>0.28870000000000001</c:v>
                </c:pt>
                <c:pt idx="2">
                  <c:v>0.28670000000000001</c:v>
                </c:pt>
                <c:pt idx="3">
                  <c:v>0.27160000000000001</c:v>
                </c:pt>
                <c:pt idx="4">
                  <c:v>0.2949</c:v>
                </c:pt>
                <c:pt idx="5">
                  <c:v>0.32150000000000001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E-4F10-A9E4-EFF836D03140}"/>
            </c:ext>
          </c:extLst>
        </c:ser>
        <c:ser>
          <c:idx val="1"/>
          <c:order val="1"/>
          <c:tx>
            <c:strRef>
              <c:f>Charts!$D$150</c:f>
              <c:strCache>
                <c:ptCount val="1"/>
                <c:pt idx="0">
                  <c:v>Fairly Active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Charts!$B$151:$B$156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Charts!$D$151:$D$156</c:f>
              <c:numCache>
                <c:formatCode>0.0%</c:formatCode>
                <c:ptCount val="6"/>
                <c:pt idx="0">
                  <c:v>0.1235</c:v>
                </c:pt>
                <c:pt idx="1">
                  <c:v>0.112</c:v>
                </c:pt>
                <c:pt idx="2">
                  <c:v>0.13320000000000001</c:v>
                </c:pt>
                <c:pt idx="3">
                  <c:v>8.8099999999999998E-2</c:v>
                </c:pt>
                <c:pt idx="4">
                  <c:v>0.1036</c:v>
                </c:pt>
                <c:pt idx="5">
                  <c:v>0.13589999999999999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7E-4F10-A9E4-EFF836D03140}"/>
            </c:ext>
          </c:extLst>
        </c:ser>
        <c:ser>
          <c:idx val="0"/>
          <c:order val="2"/>
          <c:tx>
            <c:strRef>
              <c:f>Charts!$E$150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06A77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Charts!$B$151:$B$156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Charts!$E$151:$E$156</c:f>
              <c:numCache>
                <c:formatCode>0.0%</c:formatCode>
                <c:ptCount val="6"/>
                <c:pt idx="0">
                  <c:v>0.62070000000000003</c:v>
                </c:pt>
                <c:pt idx="1">
                  <c:v>0.59930000000000005</c:v>
                </c:pt>
                <c:pt idx="2">
                  <c:v>0.58009999999999995</c:v>
                </c:pt>
                <c:pt idx="3">
                  <c:v>0.64029999999999998</c:v>
                </c:pt>
                <c:pt idx="4">
                  <c:v>0.60150000000000003</c:v>
                </c:pt>
                <c:pt idx="5">
                  <c:v>0.54249999999999998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7E-4F10-A9E4-EFF836D03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4988448"/>
        <c:axId val="534996352"/>
      </c:barChart>
      <c:catAx>
        <c:axId val="5349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996352"/>
        <c:crosses val="autoZero"/>
        <c:auto val="1"/>
        <c:lblAlgn val="ctr"/>
        <c:lblOffset val="100"/>
        <c:noMultiLvlLbl val="0"/>
      </c:catAx>
      <c:valAx>
        <c:axId val="534996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49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2016-17</a:t>
            </a:r>
          </a:p>
        </c:rich>
      </c:tx>
      <c:layout>
        <c:manualLayout>
          <c:xMode val="edge"/>
          <c:yMode val="edge"/>
          <c:x val="5.9976513966993853E-4"/>
          <c:y val="0.94544143393338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Charts!$C$58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rgbClr val="BD1923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Charts!$B$77:$B$82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Charts!$C$77:$C$82</c:f>
              <c:numCache>
                <c:formatCode>0.0%</c:formatCode>
                <c:ptCount val="6"/>
                <c:pt idx="0">
                  <c:v>0.25669999999999998</c:v>
                </c:pt>
                <c:pt idx="1">
                  <c:v>0.309</c:v>
                </c:pt>
                <c:pt idx="2">
                  <c:v>0.31059999999999999</c:v>
                </c:pt>
                <c:pt idx="3">
                  <c:v>0.29620000000000002</c:v>
                </c:pt>
                <c:pt idx="4">
                  <c:v>0.3196</c:v>
                </c:pt>
                <c:pt idx="5">
                  <c:v>0.32290000000000002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2-4416-B605-C26A0CC3B771}"/>
            </c:ext>
          </c:extLst>
        </c:ser>
        <c:ser>
          <c:idx val="1"/>
          <c:order val="1"/>
          <c:tx>
            <c:strRef>
              <c:f>Charts!$D$58</c:f>
              <c:strCache>
                <c:ptCount val="1"/>
                <c:pt idx="0">
                  <c:v>Fairly Active</c:v>
                </c:pt>
              </c:strCache>
            </c:strRef>
          </c:tx>
          <c:spPr>
            <a:solidFill>
              <a:srgbClr val="F79700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Charts!$B$77:$B$82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Charts!$D$77:$D$82</c:f>
              <c:numCache>
                <c:formatCode>0.0%</c:formatCode>
                <c:ptCount val="6"/>
                <c:pt idx="0">
                  <c:v>0.12509999999999999</c:v>
                </c:pt>
                <c:pt idx="1">
                  <c:v>0.1038</c:v>
                </c:pt>
                <c:pt idx="2">
                  <c:v>9.9199999999999997E-2</c:v>
                </c:pt>
                <c:pt idx="3">
                  <c:v>8.2299999999999998E-2</c:v>
                </c:pt>
                <c:pt idx="4">
                  <c:v>0.13320000000000001</c:v>
                </c:pt>
                <c:pt idx="5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2-4416-B605-C26A0CC3B771}"/>
            </c:ext>
          </c:extLst>
        </c:ser>
        <c:ser>
          <c:idx val="0"/>
          <c:order val="2"/>
          <c:tx>
            <c:strRef>
              <c:f>Charts!$E$58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06A77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Charts!$B$77:$B$82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Charts!$E$77:$E$82</c:f>
              <c:numCache>
                <c:formatCode>0.0%</c:formatCode>
                <c:ptCount val="6"/>
                <c:pt idx="0">
                  <c:v>0.61819999999999997</c:v>
                </c:pt>
                <c:pt idx="1">
                  <c:v>0.58720000000000006</c:v>
                </c:pt>
                <c:pt idx="2">
                  <c:v>0.59019999999999995</c:v>
                </c:pt>
                <c:pt idx="3">
                  <c:v>0.62150000000000005</c:v>
                </c:pt>
                <c:pt idx="4">
                  <c:v>0.54720000000000002</c:v>
                </c:pt>
                <c:pt idx="5">
                  <c:v>0.55120000000000002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02-4416-B605-C26A0CC3B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4988448"/>
        <c:axId val="534996352"/>
      </c:barChart>
      <c:catAx>
        <c:axId val="5349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996352"/>
        <c:crosses val="autoZero"/>
        <c:auto val="1"/>
        <c:lblAlgn val="ctr"/>
        <c:lblOffset val="100"/>
        <c:noMultiLvlLbl val="0"/>
      </c:catAx>
      <c:valAx>
        <c:axId val="534996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49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2017-18</a:t>
            </a:r>
          </a:p>
        </c:rich>
      </c:tx>
      <c:layout>
        <c:manualLayout>
          <c:xMode val="edge"/>
          <c:yMode val="edge"/>
          <c:x val="5.9976513966993853E-4"/>
          <c:y val="0.94544143393338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Charts!$C$58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rgbClr val="BD1923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Charts!$B$95:$B$100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Charts!$C$95:$C$100</c:f>
              <c:numCache>
                <c:formatCode>0.0%</c:formatCode>
                <c:ptCount val="6"/>
                <c:pt idx="0">
                  <c:v>0.25119999999999998</c:v>
                </c:pt>
                <c:pt idx="1">
                  <c:v>0.311</c:v>
                </c:pt>
                <c:pt idx="2">
                  <c:v>0.30349999999999999</c:v>
                </c:pt>
                <c:pt idx="3">
                  <c:v>0.30599999999999999</c:v>
                </c:pt>
                <c:pt idx="4">
                  <c:v>0.29699999999999999</c:v>
                </c:pt>
                <c:pt idx="5">
                  <c:v>0.34889999999999999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5-4E00-B7FD-B44BF3DC9D37}"/>
            </c:ext>
          </c:extLst>
        </c:ser>
        <c:ser>
          <c:idx val="1"/>
          <c:order val="1"/>
          <c:tx>
            <c:strRef>
              <c:f>Charts!$D$58</c:f>
              <c:strCache>
                <c:ptCount val="1"/>
                <c:pt idx="0">
                  <c:v>Fairly Active</c:v>
                </c:pt>
              </c:strCache>
            </c:strRef>
          </c:tx>
          <c:spPr>
            <a:solidFill>
              <a:srgbClr val="F79700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Charts!$B$95:$B$100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Charts!$D$95:$D$100</c:f>
              <c:numCache>
                <c:formatCode>0.0%</c:formatCode>
                <c:ptCount val="6"/>
                <c:pt idx="0">
                  <c:v>0.12280000000000001</c:v>
                </c:pt>
                <c:pt idx="1">
                  <c:v>0.12709999999999999</c:v>
                </c:pt>
                <c:pt idx="2">
                  <c:v>0.13200000000000001</c:v>
                </c:pt>
                <c:pt idx="3">
                  <c:v>0.11940000000000001</c:v>
                </c:pt>
                <c:pt idx="4">
                  <c:v>0.13519999999999999</c:v>
                </c:pt>
                <c:pt idx="5">
                  <c:v>0.1278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B5-4E00-B7FD-B44BF3DC9D37}"/>
            </c:ext>
          </c:extLst>
        </c:ser>
        <c:ser>
          <c:idx val="0"/>
          <c:order val="2"/>
          <c:tx>
            <c:strRef>
              <c:f>Charts!$E$58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06A77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Charts!$B$95:$B$100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Charts!$E$95:$E$100</c:f>
              <c:numCache>
                <c:formatCode>0.0%</c:formatCode>
                <c:ptCount val="6"/>
                <c:pt idx="0">
                  <c:v>0.626</c:v>
                </c:pt>
                <c:pt idx="1">
                  <c:v>0.56189999999999996</c:v>
                </c:pt>
                <c:pt idx="2">
                  <c:v>0.5645</c:v>
                </c:pt>
                <c:pt idx="3">
                  <c:v>0.5746</c:v>
                </c:pt>
                <c:pt idx="4">
                  <c:v>0.56779999999999997</c:v>
                </c:pt>
                <c:pt idx="5">
                  <c:v>0.52339999999999998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B5-4E00-B7FD-B44BF3DC9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4988448"/>
        <c:axId val="534996352"/>
      </c:barChart>
      <c:catAx>
        <c:axId val="5349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996352"/>
        <c:crosses val="autoZero"/>
        <c:auto val="1"/>
        <c:lblAlgn val="ctr"/>
        <c:lblOffset val="100"/>
        <c:noMultiLvlLbl val="0"/>
      </c:catAx>
      <c:valAx>
        <c:axId val="534996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49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2018-19</a:t>
            </a:r>
          </a:p>
        </c:rich>
      </c:tx>
      <c:layout>
        <c:manualLayout>
          <c:xMode val="edge"/>
          <c:yMode val="edge"/>
          <c:x val="5.9976513966993853E-4"/>
          <c:y val="0.94544143393338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Charts!$C$58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rgbClr val="BD1923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Charts!$B$113:$B$118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Charts!$C$113:$C$118</c:f>
              <c:numCache>
                <c:formatCode>0.0%</c:formatCode>
                <c:ptCount val="6"/>
                <c:pt idx="0">
                  <c:v>0.24579999999999999</c:v>
                </c:pt>
                <c:pt idx="1">
                  <c:v>0.2868</c:v>
                </c:pt>
                <c:pt idx="2">
                  <c:v>0.27939999999999998</c:v>
                </c:pt>
                <c:pt idx="3">
                  <c:v>0.27629999999999999</c:v>
                </c:pt>
                <c:pt idx="4">
                  <c:v>0.28120000000000001</c:v>
                </c:pt>
                <c:pt idx="5">
                  <c:v>0.32819999999999999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1-4BDA-BF5E-003147984776}"/>
            </c:ext>
          </c:extLst>
        </c:ser>
        <c:ser>
          <c:idx val="1"/>
          <c:order val="1"/>
          <c:tx>
            <c:strRef>
              <c:f>Charts!$D$58</c:f>
              <c:strCache>
                <c:ptCount val="1"/>
                <c:pt idx="0">
                  <c:v>Fairly Active</c:v>
                </c:pt>
              </c:strCache>
            </c:strRef>
          </c:tx>
          <c:spPr>
            <a:solidFill>
              <a:srgbClr val="F79700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Charts!$B$113:$B$118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Charts!$D$113:$D$118</c:f>
              <c:numCache>
                <c:formatCode>0.0%</c:formatCode>
                <c:ptCount val="6"/>
                <c:pt idx="0">
                  <c:v>0.1215</c:v>
                </c:pt>
                <c:pt idx="1">
                  <c:v>0.1071</c:v>
                </c:pt>
                <c:pt idx="2">
                  <c:v>0.12280000000000001</c:v>
                </c:pt>
                <c:pt idx="3">
                  <c:v>7.4800000000000005E-2</c:v>
                </c:pt>
                <c:pt idx="4">
                  <c:v>0.1411</c:v>
                </c:pt>
                <c:pt idx="5">
                  <c:v>0.1168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E1-4BDA-BF5E-003147984776}"/>
            </c:ext>
          </c:extLst>
        </c:ser>
        <c:ser>
          <c:idx val="0"/>
          <c:order val="2"/>
          <c:tx>
            <c:strRef>
              <c:f>Charts!$E$58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06A77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Charts!$B$113:$B$118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Charts!$E$113:$E$118</c:f>
              <c:numCache>
                <c:formatCode>0.0%</c:formatCode>
                <c:ptCount val="6"/>
                <c:pt idx="0">
                  <c:v>0.63270000000000004</c:v>
                </c:pt>
                <c:pt idx="1">
                  <c:v>0.60609999999999997</c:v>
                </c:pt>
                <c:pt idx="2">
                  <c:v>0.5978</c:v>
                </c:pt>
                <c:pt idx="3">
                  <c:v>0.64890000000000003</c:v>
                </c:pt>
                <c:pt idx="4">
                  <c:v>0.57769999999999999</c:v>
                </c:pt>
                <c:pt idx="5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1-4BDA-BF5E-003147984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4988448"/>
        <c:axId val="534996352"/>
      </c:barChart>
      <c:catAx>
        <c:axId val="5349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996352"/>
        <c:crosses val="autoZero"/>
        <c:auto val="1"/>
        <c:lblAlgn val="ctr"/>
        <c:lblOffset val="100"/>
        <c:noMultiLvlLbl val="0"/>
      </c:catAx>
      <c:valAx>
        <c:axId val="534996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49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2019-20</a:t>
            </a:r>
          </a:p>
        </c:rich>
      </c:tx>
      <c:layout>
        <c:manualLayout>
          <c:xMode val="edge"/>
          <c:yMode val="edge"/>
          <c:x val="5.9976513966993853E-4"/>
          <c:y val="0.94544143393338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Charts!$C$58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rgbClr val="BD1923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Charts!$B$131:$B$136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Charts!$C$131:$C$136</c:f>
              <c:numCache>
                <c:formatCode>0.0%</c:formatCode>
                <c:ptCount val="6"/>
                <c:pt idx="0">
                  <c:v>0.27139999999999997</c:v>
                </c:pt>
                <c:pt idx="1">
                  <c:v>0.31340000000000001</c:v>
                </c:pt>
                <c:pt idx="2">
                  <c:v>0.34789999999999999</c:v>
                </c:pt>
                <c:pt idx="3">
                  <c:v>0.28249999999999997</c:v>
                </c:pt>
                <c:pt idx="4">
                  <c:v>0.2737</c:v>
                </c:pt>
                <c:pt idx="5">
                  <c:v>0.36909999999999998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DD-4F8E-BDC0-B9DBAE8EA38A}"/>
            </c:ext>
          </c:extLst>
        </c:ser>
        <c:ser>
          <c:idx val="1"/>
          <c:order val="1"/>
          <c:tx>
            <c:strRef>
              <c:f>Charts!$D$58</c:f>
              <c:strCache>
                <c:ptCount val="1"/>
                <c:pt idx="0">
                  <c:v>Fairly Active</c:v>
                </c:pt>
              </c:strCache>
            </c:strRef>
          </c:tx>
          <c:spPr>
            <a:solidFill>
              <a:srgbClr val="F79700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Charts!$B$131:$B$136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Charts!$D$131:$D$136</c:f>
              <c:numCache>
                <c:formatCode>0.0%</c:formatCode>
                <c:ptCount val="6"/>
                <c:pt idx="0">
                  <c:v>0.1149</c:v>
                </c:pt>
                <c:pt idx="1">
                  <c:v>0.12970000000000001</c:v>
                </c:pt>
                <c:pt idx="2">
                  <c:v>9.1700000000000004E-2</c:v>
                </c:pt>
                <c:pt idx="3">
                  <c:v>0.1389</c:v>
                </c:pt>
                <c:pt idx="4">
                  <c:v>0.18240000000000001</c:v>
                </c:pt>
                <c:pt idx="5">
                  <c:v>0.1137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DD-4F8E-BDC0-B9DBAE8EA38A}"/>
            </c:ext>
          </c:extLst>
        </c:ser>
        <c:ser>
          <c:idx val="0"/>
          <c:order val="2"/>
          <c:tx>
            <c:strRef>
              <c:f>Charts!$E$58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06A77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Charts!$B$131:$B$136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Charts!$E$131:$E$136</c:f>
              <c:numCache>
                <c:formatCode>0.0%</c:formatCode>
                <c:ptCount val="6"/>
                <c:pt idx="0">
                  <c:v>0.61370000000000002</c:v>
                </c:pt>
                <c:pt idx="1">
                  <c:v>0.55689999999999995</c:v>
                </c:pt>
                <c:pt idx="2">
                  <c:v>0.56040000000000001</c:v>
                </c:pt>
                <c:pt idx="3">
                  <c:v>0.5786</c:v>
                </c:pt>
                <c:pt idx="4">
                  <c:v>0.54379999999999995</c:v>
                </c:pt>
                <c:pt idx="5">
                  <c:v>0.51719999999999999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DD-4F8E-BDC0-B9DBAE8EA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4988448"/>
        <c:axId val="534996352"/>
      </c:barChart>
      <c:catAx>
        <c:axId val="5349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996352"/>
        <c:crosses val="autoZero"/>
        <c:auto val="1"/>
        <c:lblAlgn val="ctr"/>
        <c:lblOffset val="100"/>
        <c:noMultiLvlLbl val="0"/>
      </c:catAx>
      <c:valAx>
        <c:axId val="534996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49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2020-21</a:t>
            </a:r>
          </a:p>
        </c:rich>
      </c:tx>
      <c:layout>
        <c:manualLayout>
          <c:xMode val="edge"/>
          <c:yMode val="edge"/>
          <c:x val="5.9976513966993853E-4"/>
          <c:y val="0.94544143393338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Charts!$C$58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rgbClr val="BD1923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Charts!$B$149:$B$154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Charts!$C$149:$C$154</c:f>
              <c:numCache>
                <c:formatCode>0.0%</c:formatCode>
                <c:ptCount val="6"/>
                <c:pt idx="0">
                  <c:v>0.27160000000000001</c:v>
                </c:pt>
                <c:pt idx="1">
                  <c:v>0.3407</c:v>
                </c:pt>
                <c:pt idx="2">
                  <c:v>0.38629999999999998</c:v>
                </c:pt>
                <c:pt idx="3">
                  <c:v>0.29470000000000002</c:v>
                </c:pt>
                <c:pt idx="4">
                  <c:v>0.37909999999999999</c:v>
                </c:pt>
                <c:pt idx="5">
                  <c:v>0.32840000000000003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42-4351-B1FC-1D7DE756091B}"/>
            </c:ext>
          </c:extLst>
        </c:ser>
        <c:ser>
          <c:idx val="1"/>
          <c:order val="1"/>
          <c:tx>
            <c:strRef>
              <c:f>Charts!$D$58</c:f>
              <c:strCache>
                <c:ptCount val="1"/>
                <c:pt idx="0">
                  <c:v>Fairly Active</c:v>
                </c:pt>
              </c:strCache>
            </c:strRef>
          </c:tx>
          <c:spPr>
            <a:solidFill>
              <a:srgbClr val="F79700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Charts!$B$149:$B$154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Charts!$D$149:$D$154</c:f>
              <c:numCache>
                <c:formatCode>0.0%</c:formatCode>
                <c:ptCount val="6"/>
                <c:pt idx="0">
                  <c:v>0.1149</c:v>
                </c:pt>
                <c:pt idx="1">
                  <c:v>0.1217</c:v>
                </c:pt>
                <c:pt idx="2">
                  <c:v>0.1152</c:v>
                </c:pt>
                <c:pt idx="3">
                  <c:v>0.13159999999999999</c:v>
                </c:pt>
                <c:pt idx="4">
                  <c:v>0.11890000000000001</c:v>
                </c:pt>
                <c:pt idx="5">
                  <c:v>0.1133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42-4351-B1FC-1D7DE756091B}"/>
            </c:ext>
          </c:extLst>
        </c:ser>
        <c:ser>
          <c:idx val="0"/>
          <c:order val="2"/>
          <c:tx>
            <c:strRef>
              <c:f>Charts!$E$58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06A77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Charts!$B$149:$B$154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Kingston upon Hull, City of</c:v>
                </c:pt>
                <c:pt idx="3">
                  <c:v>East Riding of Yorkshire</c:v>
                </c:pt>
                <c:pt idx="4">
                  <c:v>North Lincolnshire</c:v>
                </c:pt>
                <c:pt idx="5">
                  <c:v>North East Lincolnshire</c:v>
                </c:pt>
              </c:strCache>
            </c:strRef>
          </c:cat>
          <c:val>
            <c:numRef>
              <c:f>Charts!$E$149:$E$154</c:f>
              <c:numCache>
                <c:formatCode>0.0%</c:formatCode>
                <c:ptCount val="6"/>
                <c:pt idx="0">
                  <c:v>0.61360000000000003</c:v>
                </c:pt>
                <c:pt idx="1">
                  <c:v>0.53749999999999998</c:v>
                </c:pt>
                <c:pt idx="2">
                  <c:v>0.49840000000000001</c:v>
                </c:pt>
                <c:pt idx="3">
                  <c:v>0.57369999999999999</c:v>
                </c:pt>
                <c:pt idx="4">
                  <c:v>0.502</c:v>
                </c:pt>
                <c:pt idx="5">
                  <c:v>0.55830000000000002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42-4351-B1FC-1D7DE7560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4988448"/>
        <c:axId val="534996352"/>
      </c:barChart>
      <c:catAx>
        <c:axId val="5349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996352"/>
        <c:crosses val="autoZero"/>
        <c:auto val="1"/>
        <c:lblAlgn val="ctr"/>
        <c:lblOffset val="100"/>
        <c:noMultiLvlLbl val="0"/>
      </c:catAx>
      <c:valAx>
        <c:axId val="534996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49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92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39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35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23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83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17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B034F-6E9E-6478-D903-776AF102A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F119DC-4847-01A1-B888-F63725618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B1C30-A753-DE49-6A6D-50B543CB8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BEDD0-9DA2-2EA0-CA49-75B3C7B72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0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7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81553-A43A-4B31-8CEF-345170F7CA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2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6E4D7-6D82-7C0E-C274-FA8545CDD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38FE2-49C8-E9A6-133E-D112F4BBD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473C02-2AF0-D23B-69D9-24E27682A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99466-CF6A-8328-F198-9F99CE10D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8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81553-A43A-4B31-8CEF-345170F7CA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72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6C03C-0A11-4EB2-6E08-3838CEC4E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49F2F0-B0B1-5579-CA5E-29916DBF2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2F5C9D-8B33-3DE0-639D-DD87EDC1C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3400B-68E2-0D65-1B8E-A18B28ADD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28331-3F51-AA49-AEF0-1F9D671A0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43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9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3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86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383D436-656D-4D49-83B0-5FD4FF0F5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29" y="975773"/>
            <a:ext cx="11208021" cy="5149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49D224-B44B-4230-BB25-06511125AD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185952" cy="725455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3600">
                <a:solidFill>
                  <a:schemeClr val="tx1"/>
                </a:solidFill>
                <a:latin typeface="+mj-lt"/>
                <a:cs typeface="Angsana New" panose="02020603050405020304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01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6439A89-1AD9-429A-BDE8-2343EE089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77960A2-E640-49BF-BF07-0935380DF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10" y="1055687"/>
            <a:ext cx="11623251" cy="55352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1pPr>
            <a:lvl2pPr marL="6858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700EC95-137F-01B9-AC88-6028BB337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87"/>
          <a:stretch/>
        </p:blipFill>
        <p:spPr>
          <a:xfrm rot="5400000" flipH="1">
            <a:off x="-2643399" y="-526733"/>
            <a:ext cx="10028132" cy="47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75706B9-BDAF-4FD5-9166-ADD130479E8E}"/>
              </a:ext>
            </a:extLst>
          </p:cNvPr>
          <p:cNvGrpSpPr/>
          <p:nvPr userDrawn="1"/>
        </p:nvGrpSpPr>
        <p:grpSpPr>
          <a:xfrm>
            <a:off x="735" y="-410535"/>
            <a:ext cx="5743183" cy="7679070"/>
            <a:chOff x="0" y="-414671"/>
            <a:chExt cx="5743183" cy="7679070"/>
          </a:xfrm>
          <a:solidFill>
            <a:srgbClr val="4BA57E">
              <a:alpha val="60000"/>
            </a:srgbClr>
          </a:solidFill>
        </p:grpSpPr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8020994F-D947-4E37-B760-18FC2CB0B332}"/>
                </a:ext>
              </a:extLst>
            </p:cNvPr>
            <p:cNvSpPr/>
            <p:nvPr/>
          </p:nvSpPr>
          <p:spPr>
            <a:xfrm rot="10800000">
              <a:off x="543108" y="-414671"/>
              <a:ext cx="5200075" cy="7679070"/>
            </a:xfrm>
            <a:prstGeom prst="pie">
              <a:avLst>
                <a:gd name="adj1" fmla="val 6522859"/>
                <a:gd name="adj2" fmla="val 15075153"/>
              </a:avLst>
            </a:prstGeom>
            <a:solidFill>
              <a:srgbClr val="93C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9B696E-0FF3-4D65-8FAB-A776F10C5379}"/>
                </a:ext>
              </a:extLst>
            </p:cNvPr>
            <p:cNvSpPr/>
            <p:nvPr userDrawn="1"/>
          </p:nvSpPr>
          <p:spPr>
            <a:xfrm>
              <a:off x="0" y="0"/>
              <a:ext cx="4308764" cy="6858000"/>
            </a:xfrm>
            <a:prstGeom prst="rect">
              <a:avLst/>
            </a:prstGeom>
            <a:solidFill>
              <a:srgbClr val="93C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18F4A1-1CCA-4940-A24D-A7F979C751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392" y="6076072"/>
            <a:ext cx="1786612" cy="7240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DE15D58-A693-4B99-9756-8F9870E9B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235" t="20222" r="59766" b="52285"/>
          <a:stretch/>
        </p:blipFill>
        <p:spPr>
          <a:xfrm>
            <a:off x="1" y="3865803"/>
            <a:ext cx="2771480" cy="2992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808906-73B8-4448-91F7-A11BCF6F376A}"/>
              </a:ext>
            </a:extLst>
          </p:cNvPr>
          <p:cNvSpPr/>
          <p:nvPr userDrawn="1"/>
        </p:nvSpPr>
        <p:spPr>
          <a:xfrm>
            <a:off x="471648" y="1291920"/>
            <a:ext cx="4585591" cy="1231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70000"/>
              </a:lnSpc>
            </a:pPr>
            <a:r>
              <a:rPr lang="en-GB" sz="6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Appendix</a:t>
            </a:r>
            <a:endParaRPr lang="en-US" sz="66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444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6BEBC2-0A38-8945-AF32-F1041167369C}"/>
              </a:ext>
            </a:extLst>
          </p:cNvPr>
          <p:cNvSpPr/>
          <p:nvPr userDrawn="1"/>
        </p:nvSpPr>
        <p:spPr>
          <a:xfrm>
            <a:off x="1" y="-1"/>
            <a:ext cx="12192000" cy="6858001"/>
          </a:xfrm>
          <a:prstGeom prst="rect">
            <a:avLst/>
          </a:prstGeom>
          <a:solidFill>
            <a:schemeClr val="tx1">
              <a:alpha val="104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2E0AB4-F90B-44CD-8926-98D3CF701365}"/>
              </a:ext>
            </a:extLst>
          </p:cNvPr>
          <p:cNvGrpSpPr/>
          <p:nvPr userDrawn="1"/>
        </p:nvGrpSpPr>
        <p:grpSpPr>
          <a:xfrm>
            <a:off x="0" y="-414671"/>
            <a:ext cx="5743183" cy="7679070"/>
            <a:chOff x="0" y="-414671"/>
            <a:chExt cx="5743183" cy="7679070"/>
          </a:xfrm>
          <a:solidFill>
            <a:schemeClr val="bg1"/>
          </a:solidFill>
        </p:grpSpPr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5336B301-C1E9-4B9F-AF54-F8E83A736A8B}"/>
                </a:ext>
              </a:extLst>
            </p:cNvPr>
            <p:cNvSpPr/>
            <p:nvPr/>
          </p:nvSpPr>
          <p:spPr>
            <a:xfrm rot="10800000">
              <a:off x="543108" y="-414671"/>
              <a:ext cx="5200075" cy="7679070"/>
            </a:xfrm>
            <a:prstGeom prst="pie">
              <a:avLst>
                <a:gd name="adj1" fmla="val 6522859"/>
                <a:gd name="adj2" fmla="val 150751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C23CE2-5FA1-4B97-8CA6-3EDF7C5896FE}"/>
                </a:ext>
              </a:extLst>
            </p:cNvPr>
            <p:cNvSpPr/>
            <p:nvPr/>
          </p:nvSpPr>
          <p:spPr>
            <a:xfrm>
              <a:off x="0" y="0"/>
              <a:ext cx="4308764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CED4BD-EFCF-834D-BEC2-BEEAC241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390" y="365125"/>
            <a:ext cx="5539410" cy="1325563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A37E6AE-D850-C74A-A25A-58C0807B54D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14390" y="2062042"/>
            <a:ext cx="55394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666D35-2B28-4FFA-B5AB-67C0E71266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497" b="53112"/>
          <a:stretch/>
        </p:blipFill>
        <p:spPr>
          <a:xfrm>
            <a:off x="0" y="2822327"/>
            <a:ext cx="4349575" cy="40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1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413DB79-C008-4C3D-925C-94DC041FA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35" t="20222" r="59766" b="52285"/>
          <a:stretch/>
        </p:blipFill>
        <p:spPr>
          <a:xfrm>
            <a:off x="0" y="2156526"/>
            <a:ext cx="4354717" cy="4701394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6439A89-1AD9-429A-BDE8-2343EE089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77960A2-E640-49BF-BF07-0935380DF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10" y="1055687"/>
            <a:ext cx="11623251" cy="55352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1pPr>
            <a:lvl2pPr marL="6858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3F8D85-9442-7297-96FC-24B88B732C8F}"/>
              </a:ext>
            </a:extLst>
          </p:cNvPr>
          <p:cNvGrpSpPr/>
          <p:nvPr userDrawn="1"/>
        </p:nvGrpSpPr>
        <p:grpSpPr>
          <a:xfrm>
            <a:off x="0" y="6594761"/>
            <a:ext cx="12192000" cy="263239"/>
            <a:chOff x="0" y="6594761"/>
            <a:chExt cx="12192000" cy="2632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094967-16CF-627D-ACF3-4BD6F0BB0CCE}"/>
                </a:ext>
              </a:extLst>
            </p:cNvPr>
            <p:cNvSpPr/>
            <p:nvPr/>
          </p:nvSpPr>
          <p:spPr>
            <a:xfrm>
              <a:off x="0" y="6681457"/>
              <a:ext cx="12192000" cy="17654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1453C0-61D1-27B6-1DA7-09782BB42C52}"/>
                </a:ext>
              </a:extLst>
            </p:cNvPr>
            <p:cNvSpPr/>
            <p:nvPr/>
          </p:nvSpPr>
          <p:spPr>
            <a:xfrm>
              <a:off x="0" y="6594761"/>
              <a:ext cx="121920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28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2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FBAA8F-7C41-61F6-74BD-1171DE0B56CA}"/>
              </a:ext>
            </a:extLst>
          </p:cNvPr>
          <p:cNvSpPr/>
          <p:nvPr userDrawn="1"/>
        </p:nvSpPr>
        <p:spPr>
          <a:xfrm>
            <a:off x="0" y="5198724"/>
            <a:ext cx="12192000" cy="1659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D0A8C3-6167-2689-11C2-FC4DCE356FD7}"/>
              </a:ext>
            </a:extLst>
          </p:cNvPr>
          <p:cNvGrpSpPr/>
          <p:nvPr userDrawn="1"/>
        </p:nvGrpSpPr>
        <p:grpSpPr>
          <a:xfrm>
            <a:off x="0" y="0"/>
            <a:ext cx="12188231" cy="6858000"/>
            <a:chOff x="0" y="0"/>
            <a:chExt cx="12188231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3A114D8-6A8C-1A25-8156-1CF4E54E6C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88231" cy="53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3B7AA2-8C34-EE31-107B-0BF68E9E6A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89FF14-73C2-AFDB-E8F7-C42AE4DA50AF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408BE03-0066-17A9-7290-94F75EBEBD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FBB3ADE-649F-868F-948A-0F946794BC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6A461C-FDE4-ABDC-8CDF-1664EAE702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5198724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85019120-EEBC-0C94-2024-1D46D38B297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15075" y="1037167"/>
            <a:ext cx="9133775" cy="503239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EB8A5B-174E-7E89-5B02-E035428377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405" y="124067"/>
            <a:ext cx="11204639" cy="725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latin typeface="+mj-lt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542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FBAA8F-7C41-61F6-74BD-1171DE0B56CA}"/>
              </a:ext>
            </a:extLst>
          </p:cNvPr>
          <p:cNvSpPr/>
          <p:nvPr userDrawn="1"/>
        </p:nvSpPr>
        <p:spPr>
          <a:xfrm>
            <a:off x="0" y="5198724"/>
            <a:ext cx="12192000" cy="16592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D0A8C3-6167-2689-11C2-FC4DCE356FD7}"/>
              </a:ext>
            </a:extLst>
          </p:cNvPr>
          <p:cNvGrpSpPr/>
          <p:nvPr userDrawn="1"/>
        </p:nvGrpSpPr>
        <p:grpSpPr>
          <a:xfrm>
            <a:off x="0" y="0"/>
            <a:ext cx="12188231" cy="6858000"/>
            <a:chOff x="0" y="0"/>
            <a:chExt cx="12188231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3A114D8-6A8C-1A25-8156-1CF4E54E6C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88231" cy="53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3B7AA2-8C34-EE31-107B-0BF68E9E6A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89FF14-73C2-AFDB-E8F7-C42AE4DA50AF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408BE03-0066-17A9-7290-94F75EBEBD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FBB3ADE-649F-868F-948A-0F946794BC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6A461C-FDE4-ABDC-8CDF-1664EAE702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5198724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85019120-EEBC-0C94-2024-1D46D38B297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15075" y="1037167"/>
            <a:ext cx="11244817" cy="525203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EB8A5B-174E-7E89-5B02-E035428377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405" y="124067"/>
            <a:ext cx="11204639" cy="725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latin typeface="+mj-lt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799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FBAA8F-7C41-61F6-74BD-1171DE0B56CA}"/>
              </a:ext>
            </a:extLst>
          </p:cNvPr>
          <p:cNvSpPr/>
          <p:nvPr userDrawn="1"/>
        </p:nvSpPr>
        <p:spPr>
          <a:xfrm>
            <a:off x="0" y="5198724"/>
            <a:ext cx="12192000" cy="16592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D0A8C3-6167-2689-11C2-FC4DCE356FD7}"/>
              </a:ext>
            </a:extLst>
          </p:cNvPr>
          <p:cNvGrpSpPr/>
          <p:nvPr userDrawn="1"/>
        </p:nvGrpSpPr>
        <p:grpSpPr>
          <a:xfrm>
            <a:off x="0" y="0"/>
            <a:ext cx="12188231" cy="6858000"/>
            <a:chOff x="0" y="0"/>
            <a:chExt cx="12188231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3A114D8-6A8C-1A25-8156-1CF4E54E6C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88231" cy="53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3B7AA2-8C34-EE31-107B-0BF68E9E6A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89FF14-73C2-AFDB-E8F7-C42AE4DA50AF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408BE03-0066-17A9-7290-94F75EBEBD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FBB3ADE-649F-868F-948A-0F946794BC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6A461C-FDE4-ABDC-8CDF-1664EAE702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5198724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85019120-EEBC-0C94-2024-1D46D38B297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15075" y="1037167"/>
            <a:ext cx="11244817" cy="525203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EB8A5B-174E-7E89-5B02-E035428377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405" y="124067"/>
            <a:ext cx="11204639" cy="725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latin typeface="+mj-lt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66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6439A89-1AD9-429A-BDE8-2343EE089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77960A2-E640-49BF-BF07-0935380DF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10" y="1055687"/>
            <a:ext cx="11623251" cy="55352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1pPr>
            <a:lvl2pPr marL="6858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410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/>
        </p:nvCxnSpPr>
        <p:spPr>
          <a:xfrm>
            <a:off x="0" y="61574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-1" y="6169982"/>
            <a:ext cx="9019903" cy="6880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1" y="6155442"/>
            <a:ext cx="3172097" cy="688018"/>
          </a:xfrm>
          <a:prstGeom prst="rect">
            <a:avLst/>
          </a:prstGeom>
          <a:solidFill>
            <a:schemeClr val="accent5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4ECFDA-92DD-D168-B497-2A50ACF041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2080" y="-10818"/>
            <a:ext cx="3169920" cy="61950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B21A92-7C0A-1D6B-63F1-2B3466B535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25716" y="2341918"/>
            <a:ext cx="1421016" cy="2067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2DCFCB-80DC-58B3-9F55-361DFACB1329}"/>
              </a:ext>
            </a:extLst>
          </p:cNvPr>
          <p:cNvSpPr/>
          <p:nvPr userDrawn="1"/>
        </p:nvSpPr>
        <p:spPr>
          <a:xfrm flipV="1">
            <a:off x="9019903" y="2492"/>
            <a:ext cx="3172097" cy="6186614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C28DB7-D3D0-EF0C-6624-C32E2375FE58}"/>
              </a:ext>
            </a:extLst>
          </p:cNvPr>
          <p:cNvCxnSpPr>
            <a:cxnSpLocks/>
          </p:cNvCxnSpPr>
          <p:nvPr userDrawn="1"/>
        </p:nvCxnSpPr>
        <p:spPr>
          <a:xfrm>
            <a:off x="9019903" y="6179065"/>
            <a:ext cx="3172097" cy="1004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/>
        </p:nvGrpSpPr>
        <p:grpSpPr>
          <a:xfrm>
            <a:off x="8851066" y="6013085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420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1037168"/>
            <a:ext cx="11846982" cy="44829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9397D7-1547-4AEC-88EF-0E8F647AE6D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598321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buNone/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9386D989-93B7-4D37-BF6C-3ED024B2711F}" type="TxLink">
              <a:rPr lang="en-US" sz="1100" b="0" i="0" u="none" strike="noStrike">
                <a:solidFill>
                  <a:srgbClr val="000000"/>
                </a:solidFill>
                <a:latin typeface="Calibri"/>
                <a:cs typeface="Calibri"/>
              </a:rPr>
              <a:pPr algn="r"/>
              <a:t>Source: Sport England, Active Lives Adults, Nov 15/16 to Nov 19/20 , age 16+, excluding gardening</a:t>
            </a:fld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60E5EEA-2BDC-4C1D-9E35-F61F5E06FC4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60910" y="5607442"/>
            <a:ext cx="7512518" cy="40834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42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A71AAD-B24D-8B55-8940-6A4C0477E67A}"/>
              </a:ext>
            </a:extLst>
          </p:cNvPr>
          <p:cNvSpPr/>
          <p:nvPr userDrawn="1"/>
        </p:nvSpPr>
        <p:spPr>
          <a:xfrm flipH="1" flipV="1">
            <a:off x="-3" y="5051392"/>
            <a:ext cx="7764779" cy="1806605"/>
          </a:xfrm>
          <a:prstGeom prst="rect">
            <a:avLst/>
          </a:prstGeom>
          <a:solidFill>
            <a:srgbClr val="7C49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0BC079-5DDC-21FE-DD4D-C934D44EB342}"/>
              </a:ext>
            </a:extLst>
          </p:cNvPr>
          <p:cNvSpPr/>
          <p:nvPr userDrawn="1"/>
        </p:nvSpPr>
        <p:spPr>
          <a:xfrm flipV="1">
            <a:off x="7764777" y="5068976"/>
            <a:ext cx="4427224" cy="1796573"/>
          </a:xfrm>
          <a:prstGeom prst="rect">
            <a:avLst/>
          </a:prstGeom>
          <a:solidFill>
            <a:srgbClr val="7C49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7767194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78CD7F-37E9-BB7E-8C1D-0C7A7104D30A}"/>
              </a:ext>
            </a:extLst>
          </p:cNvPr>
          <p:cNvCxnSpPr>
            <a:cxnSpLocks/>
            <a:stCxn id="20" idx="6"/>
          </p:cNvCxnSpPr>
          <p:nvPr userDrawn="1"/>
        </p:nvCxnSpPr>
        <p:spPr>
          <a:xfrm>
            <a:off x="7884194" y="5056625"/>
            <a:ext cx="4307806" cy="50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tretching on a field&#10;&#10;AI-generated content may be incorrect.">
            <a:extLst>
              <a:ext uri="{FF2B5EF4-FFF2-40B4-BE49-F238E27FC236}">
                <a16:creationId xmlns:a16="http://schemas.microsoft.com/office/drawing/2014/main" id="{28110175-F1C9-7532-103A-2F3795015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6" r="31300" b="25830"/>
          <a:stretch/>
        </p:blipFill>
        <p:spPr>
          <a:xfrm>
            <a:off x="7789547" y="-7549"/>
            <a:ext cx="4402454" cy="50865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D600CC-79CA-82E6-D751-97BFAB9F50D2}"/>
              </a:ext>
            </a:extLst>
          </p:cNvPr>
          <p:cNvSpPr/>
          <p:nvPr userDrawn="1"/>
        </p:nvSpPr>
        <p:spPr>
          <a:xfrm flipV="1">
            <a:off x="7775957" y="2486"/>
            <a:ext cx="4427219" cy="5076531"/>
          </a:xfrm>
          <a:prstGeom prst="rect">
            <a:avLst/>
          </a:prstGeom>
          <a:solidFill>
            <a:srgbClr val="7C498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10E9EA-6700-48EA-F55E-8FBF7D90E7EE}"/>
              </a:ext>
            </a:extLst>
          </p:cNvPr>
          <p:cNvGrpSpPr/>
          <p:nvPr userDrawn="1"/>
        </p:nvGrpSpPr>
        <p:grpSpPr>
          <a:xfrm>
            <a:off x="7596194" y="4885625"/>
            <a:ext cx="342000" cy="342000"/>
            <a:chOff x="9286730" y="4018825"/>
            <a:chExt cx="342000" cy="342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A0AE3B-4E7D-42D9-720A-D03479608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A4DD18-A44E-3999-0624-B64EBDC3F6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85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 userDrawn="1"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 userDrawn="1"/>
        </p:nvCxnSpPr>
        <p:spPr>
          <a:xfrm>
            <a:off x="0" y="61574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-2" y="5051393"/>
            <a:ext cx="9019903" cy="18066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hild reaching for leaves&#10;&#10;Description automatically generated">
            <a:extLst>
              <a:ext uri="{FF2B5EF4-FFF2-40B4-BE49-F238E27FC236}">
                <a16:creationId xmlns:a16="http://schemas.microsoft.com/office/drawing/2014/main" id="{7F745D90-C45E-2ED4-9958-84CF77951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38" r="19520"/>
          <a:stretch/>
        </p:blipFill>
        <p:spPr>
          <a:xfrm>
            <a:off x="9019902" y="-7551"/>
            <a:ext cx="3172098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92A36E-FBFB-98B3-C8B2-17AF9A470AC0}"/>
              </a:ext>
            </a:extLst>
          </p:cNvPr>
          <p:cNvSpPr/>
          <p:nvPr userDrawn="1"/>
        </p:nvSpPr>
        <p:spPr>
          <a:xfrm flipV="1">
            <a:off x="9019901" y="-7553"/>
            <a:ext cx="3172097" cy="5076531"/>
          </a:xfrm>
          <a:prstGeom prst="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068977"/>
            <a:ext cx="3172097" cy="1796573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C28DB7-D3D0-EF0C-6624-C32E2375FE58}"/>
              </a:ext>
            </a:extLst>
          </p:cNvPr>
          <p:cNvCxnSpPr>
            <a:cxnSpLocks/>
          </p:cNvCxnSpPr>
          <p:nvPr userDrawn="1"/>
        </p:nvCxnSpPr>
        <p:spPr>
          <a:xfrm>
            <a:off x="9019903" y="5051605"/>
            <a:ext cx="3172097" cy="1004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 userDrawn="1"/>
        </p:nvGrpSpPr>
        <p:grpSpPr>
          <a:xfrm>
            <a:off x="8851066" y="4885625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3507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chemeClr val="accent5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9018FDDC-6D0C-1313-AEB0-74CEFA456B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07225" y="1360654"/>
            <a:ext cx="7647004" cy="40581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B41505E8-8018-C03A-D1C5-83EC57E6F2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771" y="505624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576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rgbClr val="7C4982">
              <a:alpha val="783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473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0549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0013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chemeClr val="accent6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4481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chemeClr val="accent5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9018FDDC-6D0C-1313-AEB0-74CEFA456B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07225" y="1360654"/>
            <a:ext cx="7647004" cy="40581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B41505E8-8018-C03A-D1C5-83EC57E6F2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771" y="505624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818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rgbClr val="7C4982">
              <a:alpha val="783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8056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416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90" y="1037168"/>
            <a:ext cx="7908956" cy="44829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9397D7-1547-4AEC-88EF-0E8F647AE6D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598321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buNone/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9386D989-93B7-4D37-BF6C-3ED024B2711F}" type="TxLink">
              <a:rPr lang="en-US" sz="1100" b="0" i="0" u="none" strike="noStrike">
                <a:solidFill>
                  <a:srgbClr val="000000"/>
                </a:solidFill>
                <a:latin typeface="Calibri"/>
                <a:cs typeface="Calibri"/>
              </a:rPr>
              <a:pPr algn="r"/>
              <a:t>Source: Sport England, Active Lives Adults, Nov 15/16 to Nov 19/20 , age 16+, excluding gardening</a:t>
            </a:fld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60E5EEA-2BDC-4C1D-9E35-F61F5E06FC4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9242" y="5640164"/>
            <a:ext cx="6593411" cy="40834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D1DD5-447E-4F9A-BB6C-BAE706A6D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46" y="1790240"/>
            <a:ext cx="3526220" cy="37294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36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0" lvl="0" indent="0">
              <a:lnSpc>
                <a:spcPct val="7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A69CD2-D7CF-4E73-817C-968CE74A9F4F}"/>
              </a:ext>
            </a:extLst>
          </p:cNvPr>
          <p:cNvCxnSpPr>
            <a:cxnSpLocks/>
          </p:cNvCxnSpPr>
          <p:nvPr userDrawn="1"/>
        </p:nvCxnSpPr>
        <p:spPr>
          <a:xfrm>
            <a:off x="8153561" y="1790240"/>
            <a:ext cx="0" cy="3341741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3E5092D-2D48-3261-0FA3-B22F23A2637B}"/>
              </a:ext>
            </a:extLst>
          </p:cNvPr>
          <p:cNvSpPr/>
          <p:nvPr userDrawn="1"/>
        </p:nvSpPr>
        <p:spPr>
          <a:xfrm>
            <a:off x="0" y="1396720"/>
            <a:ext cx="3009014" cy="5461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E86A6C-94EB-91A1-8352-AA1E630A5948}"/>
              </a:ext>
            </a:extLst>
          </p:cNvPr>
          <p:cNvSpPr/>
          <p:nvPr userDrawn="1"/>
        </p:nvSpPr>
        <p:spPr>
          <a:xfrm>
            <a:off x="0" y="-1"/>
            <a:ext cx="12192000" cy="13967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1A79CC-D919-4EDC-2E3C-E333E42A707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48CA9C-878A-4289-D748-3D551DABE3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88231" cy="53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01843F-43BF-34BE-355B-58D48C75F4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C7DE013-9D4C-14D1-B9FE-A3C5F831EAF6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7634591-B178-AEC3-885B-FDE0DFFF62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B4AF76D-989E-9A86-F360-2C1A06F248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0B1224-AB80-0963-9340-3B0B41987F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09014" y="6363372"/>
              <a:ext cx="9182986" cy="26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932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3E5092D-2D48-3261-0FA3-B22F23A2637B}"/>
              </a:ext>
            </a:extLst>
          </p:cNvPr>
          <p:cNvSpPr/>
          <p:nvPr userDrawn="1"/>
        </p:nvSpPr>
        <p:spPr>
          <a:xfrm>
            <a:off x="0" y="1396720"/>
            <a:ext cx="3009014" cy="5461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E86A6C-94EB-91A1-8352-AA1E630A5948}"/>
              </a:ext>
            </a:extLst>
          </p:cNvPr>
          <p:cNvSpPr/>
          <p:nvPr userDrawn="1"/>
        </p:nvSpPr>
        <p:spPr>
          <a:xfrm>
            <a:off x="0" y="-1"/>
            <a:ext cx="12192000" cy="1396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1A79CC-D919-4EDC-2E3C-E333E42A707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48CA9C-878A-4289-D748-3D551DABE3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88231" cy="53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01843F-43BF-34BE-355B-58D48C75F4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C7DE013-9D4C-14D1-B9FE-A3C5F831EAF6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7634591-B178-AEC3-885B-FDE0DFFF62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B4AF76D-989E-9A86-F360-2C1A06F248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0B1224-AB80-0963-9340-3B0B41987F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09014" y="6363372"/>
              <a:ext cx="9182986" cy="26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539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64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73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02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304A1-07EB-4C4E-9244-2D73A68E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461" y="6356350"/>
            <a:ext cx="2743200" cy="365125"/>
          </a:xfrm>
        </p:spPr>
        <p:txBody>
          <a:bodyPr/>
          <a:lstStyle/>
          <a:p>
            <a:fld id="{38D61325-6053-144B-82A1-7372D913E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04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8B9AF6-CF42-76B4-354D-7A2E9734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2984-B1E2-E040-B16C-CBA90644746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EC1D5-55FD-AA35-1942-57B58FC9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0FC03-F095-2534-7073-F164219B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FD34-737C-2340-A6A2-25E09433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4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89D7C2-F24D-9E19-8FAF-FF79A18C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9802-83AF-4E57-B851-C6FCF52C5095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1C0A7-84C9-FB7D-2537-EB468CAA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0F42-EC6C-26D3-29EE-C412AC3F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CB97-A586-4A27-A11C-012091E91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29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312B-38EC-D916-9748-9A2B537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488C-E8C6-4965-8E42-2FBF6711F0A2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DE970-00C3-22B9-C34F-44F3D62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FCAD-B6E8-019A-2CBF-83320EA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042-1E1E-43D0-A03D-4EF063CE4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898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4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1037167"/>
            <a:ext cx="11846982" cy="503239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82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F6E9FC2-AA78-4D60-B58A-EB01F4F47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5906"/>
            <a:ext cx="1198485" cy="112097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9397D7-1547-4AEC-88EF-0E8F647AE6D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598321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9386D989-93B7-4D37-BF6C-3ED024B2711F}" type="TxLink">
              <a:rPr lang="en-US" sz="1100" b="0" i="0" u="none" strike="noStrike">
                <a:solidFill>
                  <a:srgbClr val="000000"/>
                </a:solidFill>
                <a:latin typeface="Calibri"/>
                <a:cs typeface="Calibri"/>
              </a:rPr>
              <a:pPr algn="r"/>
              <a:t>Source: Sport England, Active Lives Adults, Nov 15/16 to Nov 19/20 , age 16+, excluding gardening</a:t>
            </a:fld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3388A-C000-4BD7-9EA8-B287B4E24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10" y="1055688"/>
            <a:ext cx="11623251" cy="5072062"/>
          </a:xfr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1pPr>
            <a:lvl2pPr marL="6858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99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BA50556-3322-4115-9469-1611B13BCC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31762" y="1055688"/>
            <a:ext cx="11928476" cy="5040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22A7E-2113-4834-90D9-D9E480329E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A1F45A-9BC1-4EB4-8FA8-5D647751B73C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6648588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buFont typeface="Arial" panose="020B0604020202020204" pitchFamily="34" charset="0"/>
              <a:buNone/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Source:</a:t>
            </a:r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66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0E023A-BB16-4CA6-9D2E-E5D03AFC7C54}"/>
              </a:ext>
            </a:extLst>
          </p:cNvPr>
          <p:cNvSpPr txBox="1">
            <a:spLocks/>
          </p:cNvSpPr>
          <p:nvPr userDrawn="1"/>
        </p:nvSpPr>
        <p:spPr>
          <a:xfrm>
            <a:off x="4032119" y="2038803"/>
            <a:ext cx="7748755" cy="1220956"/>
          </a:xfrm>
          <a:prstGeom prst="rect">
            <a:avLst/>
          </a:prstGeom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8000" dirty="0">
                <a:latin typeface="Angsana New" panose="02020603050405020304" pitchFamily="18" charset="-34"/>
                <a:cs typeface="Angsana New" panose="02020603050405020304" pitchFamily="18" charset="-34"/>
              </a:rPr>
              <a:t>of adults in</a:t>
            </a:r>
          </a:p>
          <a:p>
            <a:pPr>
              <a:lnSpc>
                <a:spcPct val="50000"/>
              </a:lnSpc>
            </a:pPr>
            <a:r>
              <a:rPr lang="en-US" sz="8000" dirty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  <a:r>
              <a:rPr lang="en-US" sz="8000" b="0" i="0" u="none" strike="noStrike" dirty="0">
                <a:latin typeface="Angsana New" panose="02020603050405020304" pitchFamily="18" charset="-34"/>
                <a:cs typeface="Angsana New" panose="02020603050405020304" pitchFamily="18" charset="-34"/>
              </a:rPr>
              <a:t>re </a:t>
            </a:r>
            <a:r>
              <a:rPr lang="en-US" sz="8000" b="0" i="0" u="none" strike="noStrike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inactive</a:t>
            </a:r>
            <a:r>
              <a:rPr lang="en-US" sz="8000" b="0" i="0" u="none" strike="noStrike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approximately 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F9074E21-938C-45FB-BE88-D23CEAC8693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675350" y="2045501"/>
            <a:ext cx="2772000" cy="1764000"/>
          </a:xfrm>
          <a:prstGeom prst="bentConnector3">
            <a:avLst>
              <a:gd name="adj1" fmla="val 82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7A465C5-7DB2-4043-BD96-1E9D49F6C26C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6648588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Source:</a:t>
            </a:r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519FCC1F-2386-45C6-A8A0-57A7A083BAE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90537" y="4128757"/>
            <a:ext cx="11363611" cy="1422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275BC8-83CB-4537-821C-DB5671C7F7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2120" y="1022807"/>
            <a:ext cx="2616468" cy="863327"/>
          </a:xfrm>
        </p:spPr>
        <p:txBody>
          <a:bodyPr>
            <a:noAutofit/>
          </a:bodyPr>
          <a:lstStyle>
            <a:lvl1pPr marL="0" indent="0">
              <a:buNone/>
              <a:defRPr sz="6600" b="1"/>
            </a:lvl1pPr>
            <a:lvl5pPr>
              <a:defRPr/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617B23-1AAF-4D42-AD68-4ED227C7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1767" y="2038803"/>
            <a:ext cx="4792127" cy="1085850"/>
          </a:xfrm>
        </p:spPr>
        <p:txBody>
          <a:bodyPr/>
          <a:lstStyle>
            <a:lvl1pPr marL="0" indent="0">
              <a:lnSpc>
                <a:spcPct val="50000"/>
              </a:lnSpc>
              <a:buNone/>
              <a:defRPr sz="80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lvl="0"/>
            <a:r>
              <a:rPr lang="en-US" dirty="0"/>
              <a:t>area</a:t>
            </a:r>
            <a:endParaRPr lang="en-GB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25C1A83-C19F-4EB5-9CE9-29F50D8ABE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2119" y="3284084"/>
            <a:ext cx="5841983" cy="1085850"/>
          </a:xfrm>
        </p:spPr>
        <p:txBody>
          <a:bodyPr/>
          <a:lstStyle>
            <a:lvl1pPr marL="0" indent="0">
              <a:lnSpc>
                <a:spcPct val="50000"/>
              </a:lnSpc>
              <a:buNone/>
              <a:defRPr sz="80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lvl="0"/>
            <a:r>
              <a:rPr lang="en-US" dirty="0"/>
              <a:t>xxx,000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80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5280C55-E353-4410-B3F3-660C7A30A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Headlines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B293C5-3B52-47FC-AFB4-4E865E4A966F}"/>
              </a:ext>
            </a:extLst>
          </p:cNvPr>
          <p:cNvCxnSpPr/>
          <p:nvPr userDrawn="1"/>
        </p:nvCxnSpPr>
        <p:spPr>
          <a:xfrm flipV="1">
            <a:off x="6095999" y="1896440"/>
            <a:ext cx="0" cy="36000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64AA7A-3D36-453F-A542-0903030A7ACA}"/>
              </a:ext>
            </a:extLst>
          </p:cNvPr>
          <p:cNvSpPr txBox="1"/>
          <p:nvPr userDrawn="1"/>
        </p:nvSpPr>
        <p:spPr>
          <a:xfrm>
            <a:off x="935566" y="1849966"/>
            <a:ext cx="325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Inactive percentage Nov 19/20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93D398-863F-463E-A90E-A7E9A09236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5566" y="2248323"/>
            <a:ext cx="3309937" cy="896937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BD1622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BE56D-02C4-4423-83D9-8A3BEEB4D7B7}"/>
              </a:ext>
            </a:extLst>
          </p:cNvPr>
          <p:cNvSpPr txBox="1"/>
          <p:nvPr userDrawn="1"/>
        </p:nvSpPr>
        <p:spPr>
          <a:xfrm>
            <a:off x="935566" y="3696440"/>
            <a:ext cx="325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800" b="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Inactive population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D838BC0-1A9A-41B6-8223-F1965DA705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5566" y="4094797"/>
            <a:ext cx="3309937" cy="896937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BD1622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030E3-72FD-4128-9EA6-5F9E9A657CC4}"/>
              </a:ext>
            </a:extLst>
          </p:cNvPr>
          <p:cNvSpPr txBox="1"/>
          <p:nvPr userDrawn="1"/>
        </p:nvSpPr>
        <p:spPr>
          <a:xfrm>
            <a:off x="7355762" y="1849966"/>
            <a:ext cx="325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Those who do ‘Nothing’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DCA94AF-456B-416B-BBD4-1A71B26FC5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5762" y="2248323"/>
            <a:ext cx="3309937" cy="896937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888A6-DA03-46AF-B9BC-BD9703717A53}"/>
              </a:ext>
            </a:extLst>
          </p:cNvPr>
          <p:cNvSpPr txBox="1"/>
          <p:nvPr userDrawn="1"/>
        </p:nvSpPr>
        <p:spPr>
          <a:xfrm>
            <a:off x="7355761" y="3696440"/>
            <a:ext cx="377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800" b="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Inactive population growth (approx.)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EF0DDAB-81F6-41D6-8583-CE8F743DB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5762" y="4094797"/>
            <a:ext cx="3309937" cy="896937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04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with pre co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1037167"/>
            <a:ext cx="11244817" cy="503239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204639" cy="725455"/>
          </a:xfrm>
        </p:spPr>
        <p:txBody>
          <a:bodyPr>
            <a:noAutofit/>
          </a:bodyPr>
          <a:lstStyle>
            <a:lvl1pPr marL="0" indent="0">
              <a:buNone/>
              <a:defRPr sz="3600">
                <a:latin typeface="+mj-lt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7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FA27AA-BC77-C32D-D620-171BCE8AE108}"/>
              </a:ext>
            </a:extLst>
          </p:cNvPr>
          <p:cNvCxnSpPr>
            <a:cxnSpLocks/>
          </p:cNvCxnSpPr>
          <p:nvPr/>
        </p:nvCxnSpPr>
        <p:spPr>
          <a:xfrm>
            <a:off x="116542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427C7C-FDD8-697B-914F-815738C595A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16725D-43A3-F308-EBAE-4957B35486BF}"/>
              </a:ext>
            </a:extLst>
          </p:cNvPr>
          <p:cNvGrpSpPr/>
          <p:nvPr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EB8A4F-5E1B-CAB7-0FB6-B42C536DCB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BB90A8-73D4-033B-5E0D-1E66E874E0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3853751-49A3-7EC7-3317-3B7CB32A3A93}"/>
              </a:ext>
            </a:extLst>
          </p:cNvPr>
          <p:cNvSpPr txBox="1"/>
          <p:nvPr userDrawn="1"/>
        </p:nvSpPr>
        <p:spPr>
          <a:xfrm>
            <a:off x="712147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/>
              <a:t>Data is for: The Humber</a:t>
            </a:r>
          </a:p>
        </p:txBody>
      </p:sp>
    </p:spTree>
    <p:extLst>
      <p:ext uri="{BB962C8B-B14F-4D97-AF65-F5344CB8AC3E}">
        <p14:creationId xmlns:p14="http://schemas.microsoft.com/office/powerpoint/2010/main" val="420069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740" r:id="rId3"/>
    <p:sldLayoutId id="2147483706" r:id="rId4"/>
    <p:sldLayoutId id="2147483699" r:id="rId5"/>
    <p:sldLayoutId id="2147483686" r:id="rId6"/>
    <p:sldLayoutId id="2147483704" r:id="rId7"/>
    <p:sldLayoutId id="2147483742" r:id="rId8"/>
    <p:sldLayoutId id="214748375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8404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4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08" r:id="rId2"/>
    <p:sldLayoutId id="2147483718" r:id="rId3"/>
    <p:sldLayoutId id="2147483738" r:id="rId4"/>
    <p:sldLayoutId id="21474837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Angsana New" panose="02020603050405020304" pitchFamily="18" charset="-34"/>
          <a:ea typeface="+mj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4878A-D8EF-8A70-4308-26B19A90CD0A}"/>
              </a:ext>
            </a:extLst>
          </p:cNvPr>
          <p:cNvSpPr txBox="1"/>
          <p:nvPr userDrawn="1"/>
        </p:nvSpPr>
        <p:spPr>
          <a:xfrm>
            <a:off x="712147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</a:rPr>
              <a:t>Data is for: The Humber</a:t>
            </a:r>
          </a:p>
        </p:txBody>
      </p:sp>
    </p:spTree>
    <p:extLst>
      <p:ext uri="{BB962C8B-B14F-4D97-AF65-F5344CB8AC3E}">
        <p14:creationId xmlns:p14="http://schemas.microsoft.com/office/powerpoint/2010/main" val="14050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86" r:id="rId2"/>
    <p:sldLayoutId id="2147483787" r:id="rId3"/>
    <p:sldLayoutId id="21474837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Angsana New" panose="02020603050405020304" pitchFamily="18" charset="-34"/>
          <a:ea typeface="+mj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04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85" r:id="rId2"/>
    <p:sldLayoutId id="21474837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49952-1904-DAEA-E0A8-BFAF06DFD538}"/>
              </a:ext>
            </a:extLst>
          </p:cNvPr>
          <p:cNvSpPr txBox="1"/>
          <p:nvPr userDrawn="1"/>
        </p:nvSpPr>
        <p:spPr>
          <a:xfrm>
            <a:off x="712147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/>
              <a:t>Data is for: The Humber</a:t>
            </a:r>
          </a:p>
        </p:txBody>
      </p:sp>
    </p:spTree>
    <p:extLst>
      <p:ext uri="{BB962C8B-B14F-4D97-AF65-F5344CB8AC3E}">
        <p14:creationId xmlns:p14="http://schemas.microsoft.com/office/powerpoint/2010/main" val="219466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49952-1904-DAEA-E0A8-BFAF06DFD538}"/>
              </a:ext>
            </a:extLst>
          </p:cNvPr>
          <p:cNvSpPr txBox="1"/>
          <p:nvPr userDrawn="1"/>
        </p:nvSpPr>
        <p:spPr>
          <a:xfrm>
            <a:off x="712147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/>
              <a:t>Data is for: The Humber</a:t>
            </a:r>
          </a:p>
        </p:txBody>
      </p:sp>
    </p:spTree>
    <p:extLst>
      <p:ext uri="{BB962C8B-B14F-4D97-AF65-F5344CB8AC3E}">
        <p14:creationId xmlns:p14="http://schemas.microsoft.com/office/powerpoint/2010/main" val="145232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8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ED3FB3-A57B-9DE6-61A9-156821DA2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0" b="3638"/>
          <a:stretch/>
        </p:blipFill>
        <p:spPr>
          <a:xfrm>
            <a:off x="0" y="0"/>
            <a:ext cx="12192000" cy="68871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F42C834-3CE3-9717-03C7-20C3C6B6057F}"/>
              </a:ext>
            </a:extLst>
          </p:cNvPr>
          <p:cNvSpPr/>
          <p:nvPr/>
        </p:nvSpPr>
        <p:spPr>
          <a:xfrm>
            <a:off x="0" y="-29105"/>
            <a:ext cx="12192000" cy="6916210"/>
          </a:xfrm>
          <a:prstGeom prst="rect">
            <a:avLst/>
          </a:prstGeom>
          <a:solidFill>
            <a:srgbClr val="01425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40BCEC-AE92-6865-E5FD-EDB20CEEA60F}"/>
              </a:ext>
            </a:extLst>
          </p:cNvPr>
          <p:cNvSpPr/>
          <p:nvPr/>
        </p:nvSpPr>
        <p:spPr>
          <a:xfrm>
            <a:off x="3486128" y="2790198"/>
            <a:ext cx="5558328" cy="1846543"/>
          </a:xfrm>
          <a:prstGeom prst="rect">
            <a:avLst/>
          </a:prstGeom>
          <a:solidFill>
            <a:schemeClr val="accent6"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Adult Active Lives </a:t>
            </a:r>
            <a:r>
              <a:rPr lang="en-GB" sz="3600" dirty="0">
                <a:solidFill>
                  <a:srgbClr val="FFFFFF"/>
                </a:solidFill>
                <a:latin typeface="Calibri Light" panose="020F0302020204030204"/>
                <a:cs typeface="Angsana New" panose="02020603050405020304" pitchFamily="18" charset="-34"/>
              </a:rPr>
              <a:t>Headlines</a:t>
            </a:r>
          </a:p>
          <a:p>
            <a:pPr algn="ctr"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ngsana New" panose="02020603050405020304" pitchFamily="18" charset="-34"/>
              </a:rPr>
              <a:t>November 2023-24</a:t>
            </a:r>
          </a:p>
          <a:p>
            <a:pPr algn="ctr"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April 2025</a:t>
            </a:r>
          </a:p>
          <a:p>
            <a:pPr algn="ctr"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Angsana New" panose="02020603050405020304" pitchFamily="18" charset="-3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006E40-C897-3478-D470-2320746DF41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bg1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14285B-C5E5-42EB-E11D-C6C01B611C67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72567B0-B008-EEF7-6C75-98F632647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40110E-AA66-606F-D180-DF7B61A77286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09CEFFA-E1BE-BD40-7B58-96FEBFCB53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D8CAB60-B697-2083-0BA1-D34E419692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064438-D2D3-D86F-2781-FBECFC2060F7}"/>
              </a:ext>
            </a:extLst>
          </p:cNvPr>
          <p:cNvGrpSpPr/>
          <p:nvPr/>
        </p:nvGrpSpPr>
        <p:grpSpPr>
          <a:xfrm flipH="1" flipV="1">
            <a:off x="0" y="0"/>
            <a:ext cx="12192000" cy="6858000"/>
            <a:chOff x="0" y="0"/>
            <a:chExt cx="12192000" cy="6858000"/>
          </a:xfrm>
          <a:solidFill>
            <a:schemeClr val="bg1"/>
          </a:solidFill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D6AB0BD-6CA5-1976-FEBB-8F8C7BF78955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0AE250-C4D5-7A25-6D7F-AC8AB730F41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BF00674-7ECA-AC06-342D-D8EE42E2C1C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  <a:grpFill/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9C018EC-3A27-80AA-D546-9961947111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086D347-0BC2-F9F9-0B07-EA7FB5C9FB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F45BEAB-92C4-2944-DC12-4FF306B88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456" y="4807740"/>
            <a:ext cx="2423766" cy="171563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08ED442-CD03-91C2-C24D-82ACC5B61602}"/>
              </a:ext>
            </a:extLst>
          </p:cNvPr>
          <p:cNvGrpSpPr/>
          <p:nvPr/>
        </p:nvGrpSpPr>
        <p:grpSpPr>
          <a:xfrm>
            <a:off x="359175" y="6181375"/>
            <a:ext cx="342000" cy="342000"/>
            <a:chOff x="9286730" y="4018825"/>
            <a:chExt cx="342000" cy="342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412A2C5-BB18-3021-E2C4-A4EB6EA44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9DF2EFC-6209-C024-5277-14CF04483C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8EA1876-23C4-A683-94CB-571AC3745EBA}"/>
              </a:ext>
            </a:extLst>
          </p:cNvPr>
          <p:cNvGrpSpPr/>
          <p:nvPr/>
        </p:nvGrpSpPr>
        <p:grpSpPr>
          <a:xfrm>
            <a:off x="11490824" y="334624"/>
            <a:ext cx="342000" cy="342000"/>
            <a:chOff x="9286730" y="4018825"/>
            <a:chExt cx="342000" cy="342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12B2C35-B482-43EA-970C-971836F16B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7B0678C-88AA-3F4C-8100-15C09242EB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748AED95-2529-61B3-66F6-6FE3CE93B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7" y="715758"/>
            <a:ext cx="2562949" cy="7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0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8145F-13D2-3936-7CC4-12124ED20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20291BD-72DA-A76E-B3C6-D0942307DE65}"/>
              </a:ext>
            </a:extLst>
          </p:cNvPr>
          <p:cNvGrpSpPr/>
          <p:nvPr/>
        </p:nvGrpSpPr>
        <p:grpSpPr>
          <a:xfrm>
            <a:off x="0" y="0"/>
            <a:ext cx="12188231" cy="6858000"/>
            <a:chOff x="0" y="0"/>
            <a:chExt cx="12188231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AEEA557-C036-5F5C-E78D-8AA78037C3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88231" cy="53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C43C2C2-84B3-D1C8-2521-8BA997CBC9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8DA4B2E-316B-37E0-9984-A3377F3B7CED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BB53978-386A-D950-BB94-3D8E6F3054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1C88D75-F93D-0CBE-6625-575BDE592F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F1046FD-C4C9-B481-7588-EA826DF7ACCF}"/>
              </a:ext>
            </a:extLst>
          </p:cNvPr>
          <p:cNvGrpSpPr/>
          <p:nvPr/>
        </p:nvGrpSpPr>
        <p:grpSpPr>
          <a:xfrm flipH="1" flipV="1">
            <a:off x="-1" y="0"/>
            <a:ext cx="12188231" cy="6858000"/>
            <a:chOff x="0" y="0"/>
            <a:chExt cx="12188231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A407D5-EEE1-B7A4-0645-3BBB60BAB6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88231" cy="53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4F22B7-8B2F-7FE2-783D-95F7AD21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B438665-BF9D-0D2D-5723-145CA98BCFC2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A8AD6AB-5FA5-8A88-6F10-71E7169C7E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AD7405C-5384-937B-EB90-CEE96C684A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CB36330-D0F8-DFBC-CEEE-9405FD7D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961" y="2110157"/>
            <a:ext cx="5376078" cy="2766641"/>
          </a:xfrm>
          <a:solidFill>
            <a:srgbClr val="FFFFFF">
              <a:alpha val="10196"/>
            </a:srgbClr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Appendix</a:t>
            </a:r>
            <a:b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Physical activity </a:t>
            </a:r>
            <a:br>
              <a:rPr lang="en-GB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over the years</a:t>
            </a:r>
            <a:endParaRPr lang="en-US" sz="48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38B61-541E-5D02-E645-665FFC292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44" y="4067054"/>
            <a:ext cx="1786718" cy="17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43883-FC6D-4072-B8D7-D954833094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Activity levels November 2015-16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0A60833-BBCA-A724-663B-5D65E5137418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2015-16,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349111C7-08C0-4992-AA62-0494CFDA958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880996024"/>
              </p:ext>
            </p:extLst>
          </p:nvPr>
        </p:nvGraphicFramePr>
        <p:xfrm>
          <a:off x="163513" y="1036638"/>
          <a:ext cx="11244262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508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3694BF4E-07E9-4FDC-8161-4BB14E749741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760424678"/>
              </p:ext>
            </p:extLst>
          </p:nvPr>
        </p:nvGraphicFramePr>
        <p:xfrm>
          <a:off x="163513" y="1036638"/>
          <a:ext cx="11244262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43883-FC6D-4072-B8D7-D954833094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Activity levels November 2016-17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3BA042C-2B05-ED90-D21C-9448E90FF63B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2016-17,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236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1D1390E9-27AC-4386-A6A5-7166B8EC52B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852479668"/>
              </p:ext>
            </p:extLst>
          </p:nvPr>
        </p:nvGraphicFramePr>
        <p:xfrm>
          <a:off x="163513" y="1036638"/>
          <a:ext cx="11244262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43883-FC6D-4072-B8D7-D954833094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Activity levels November 2017-18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DC0E76F-61E7-99C0-7049-6E7EFDB7CA40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2017-18,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1785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B5224ECD-9CF3-4A55-9549-5CB4A6E128A2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05333058"/>
              </p:ext>
            </p:extLst>
          </p:nvPr>
        </p:nvGraphicFramePr>
        <p:xfrm>
          <a:off x="163513" y="1036638"/>
          <a:ext cx="11244262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43883-FC6D-4072-B8D7-D954833094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Activity levels November 2018-19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D4E6A4C-F511-50D5-B382-4EA6AF370CC7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2018-19,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26677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0308AD8-EA47-479D-8EFF-78071DEC944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544883816"/>
              </p:ext>
            </p:extLst>
          </p:nvPr>
        </p:nvGraphicFramePr>
        <p:xfrm>
          <a:off x="163513" y="1036638"/>
          <a:ext cx="11244262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43883-FC6D-4072-B8D7-D954833094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Activity levels November 2019-20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980ED13-EF61-658F-D00B-B54F389EFED5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2019-20,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8184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DE0245CD-BE84-42F7-BF19-1D2B0C9E9491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71506057"/>
              </p:ext>
            </p:extLst>
          </p:nvPr>
        </p:nvGraphicFramePr>
        <p:xfrm>
          <a:off x="163513" y="1036638"/>
          <a:ext cx="11244262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43883-FC6D-4072-B8D7-D954833094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Activity levels November 2020-21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7E1821E-C2A9-4C5B-BF26-6978F5421DAB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2020-21,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38119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B233C80D-4A5B-481F-B004-0405DCAECAD2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427499123"/>
              </p:ext>
            </p:extLst>
          </p:nvPr>
        </p:nvGraphicFramePr>
        <p:xfrm>
          <a:off x="163513" y="1036638"/>
          <a:ext cx="11244262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43883-FC6D-4072-B8D7-D954833094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Activity levels November 2021-22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02B6AA0-5E01-DCC5-22F4-ADD8CEECC199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2021-22,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174910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5FFB8A4F-9A0C-470D-A182-17F7C757E66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08581970"/>
              </p:ext>
            </p:extLst>
          </p:nvPr>
        </p:nvGraphicFramePr>
        <p:xfrm>
          <a:off x="163513" y="1036638"/>
          <a:ext cx="11244262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BC613-1C50-04CA-C898-3C5F377FAA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Activity levels November 2022-23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F60A7D-7616-81DF-16A5-24F5653BBC59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2022-23,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05926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9D360-9D30-B780-01D1-47F6FC23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1090A-0133-4CAB-77FC-7BBCE35CA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Activity levels November 2023-24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1C1DB9D-D447-4DC2-6A72-4F7CCCD3A46A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2023-24,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5E0185B8-CB48-4229-84BB-34C567BD833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163513" y="1036638"/>
          <a:ext cx="11244262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65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26F8F1-D8D8-1208-77E0-2B812FFDA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F16B5C-EFA6-4FE7-FE65-4EA933E162DB}"/>
              </a:ext>
            </a:extLst>
          </p:cNvPr>
          <p:cNvSpPr txBox="1">
            <a:spLocks/>
          </p:cNvSpPr>
          <p:nvPr/>
        </p:nvSpPr>
        <p:spPr>
          <a:xfrm>
            <a:off x="828168" y="372140"/>
            <a:ext cx="3721223" cy="72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540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National update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E2F76A7-453D-E834-8CDA-BCF978560DD5}"/>
              </a:ext>
            </a:extLst>
          </p:cNvPr>
          <p:cNvSpPr txBox="1">
            <a:spLocks/>
          </p:cNvSpPr>
          <p:nvPr/>
        </p:nvSpPr>
        <p:spPr>
          <a:xfrm>
            <a:off x="828168" y="1097628"/>
            <a:ext cx="11089852" cy="101285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number of people playing sport and taking part in physical activity in England is at the highest level on record, according to the latest Active Lives Adult Survey Report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C2F409-A0BD-5056-4831-3FDF2135F87E}"/>
              </a:ext>
            </a:extLst>
          </p:cNvPr>
          <p:cNvGrpSpPr/>
          <p:nvPr/>
        </p:nvGrpSpPr>
        <p:grpSpPr>
          <a:xfrm>
            <a:off x="0" y="0"/>
            <a:ext cx="12188231" cy="6858000"/>
            <a:chOff x="0" y="0"/>
            <a:chExt cx="12188231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3B17195-6973-9280-76FB-1AFAF16A4AE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88231" cy="53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5EF66C0-8C13-EC90-2ECE-405DFCA4A5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1C36C87-A7F1-7733-C52D-17FF6CFEA64F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5DE673B-B67C-C68C-B943-FB47EA666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C02701E-2DA5-94CB-ABB7-B7A8C26EC3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79F9BE4-CDD4-A25E-1191-418C8BEB4E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73038" y="3626778"/>
            <a:ext cx="2190794" cy="2190794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B3E73A6-226D-4A6F-2BB8-12B40CF415AB}"/>
              </a:ext>
            </a:extLst>
          </p:cNvPr>
          <p:cNvSpPr txBox="1">
            <a:spLocks/>
          </p:cNvSpPr>
          <p:nvPr/>
        </p:nvSpPr>
        <p:spPr>
          <a:xfrm>
            <a:off x="839569" y="2173655"/>
            <a:ext cx="7727887" cy="489460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new figures show that, between November 2023 and November 2024, 63.7% of the adult population met the Chief Medical Officers’ guidelines of doing 150 minutes, or more, of moderate intensity physical activity a week.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That’s equivalent to 30 million adults in England playing sport or taking part in physical activity every week – up more than 2.4m from when the survey results were first published in 2016.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number of inactive adults, those doing less than 30 minutes of activity a week, is down, with this number falling by 121,000 in the last 12 months.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reflects significant progress, especially considering the huge disruption caused by the Covid-19 pandemic.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6043BEF-024D-3560-64C8-D67A9860ACE1}"/>
              </a:ext>
            </a:extLst>
          </p:cNvPr>
          <p:cNvSpPr txBox="1">
            <a:spLocks/>
          </p:cNvSpPr>
          <p:nvPr/>
        </p:nvSpPr>
        <p:spPr>
          <a:xfrm>
            <a:off x="866442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bg1"/>
                </a:solidFill>
              </a:rPr>
              <a:t>Source: Sport England, </a:t>
            </a:r>
            <a:r>
              <a:rPr lang="en-GB" sz="1000" dirty="0">
                <a:solidFill>
                  <a:schemeClr val="bg1"/>
                </a:solidFill>
              </a:rPr>
              <a:t>Active Lives Adult Survey November 2023-24 Report</a:t>
            </a:r>
          </a:p>
          <a:p>
            <a:pPr algn="r"/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9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18C6D5-F6D7-A456-3EE2-55D81FC89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E68E2F-E101-24D9-5BCB-7B9BC1242B88}"/>
              </a:ext>
            </a:extLst>
          </p:cNvPr>
          <p:cNvSpPr/>
          <p:nvPr/>
        </p:nvSpPr>
        <p:spPr>
          <a:xfrm>
            <a:off x="8016240" y="0"/>
            <a:ext cx="4175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E94716F-CD9F-C568-5F60-7DF32A58609E}"/>
              </a:ext>
            </a:extLst>
          </p:cNvPr>
          <p:cNvSpPr txBox="1">
            <a:spLocks/>
          </p:cNvSpPr>
          <p:nvPr/>
        </p:nvSpPr>
        <p:spPr>
          <a:xfrm>
            <a:off x="828168" y="1043104"/>
            <a:ext cx="7122651" cy="489460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 the longer term, growth has been similar for both men and women, with 1.8% more active men and 1.5% more active women compared to baseline. Despite this, neither men nor women have seen a statistically reportable change in activity levels compared to 12 months ago, although women have seen a small drop in those who are inactive over the same period.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Adults aged 55-74 and 75+ </a:t>
            </a:r>
            <a:r>
              <a:rPr lang="en-GB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continue to see a slight but steady increase in activity levels over the last 3 years.  The latest result represents an increase of 1.1% of adults aged 55-74 who are active, compared to 12 months ago. This is part of a long-term increase of 6.4% compared to baseline. While adults aged 75+ have seen no statistically reportable change in the proportion active compared to 12 months ago, there has been a long-term increase of 9.4% compared to baseline.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While the proportion active remains unchanged compared to 12 months ago for those with a </a:t>
            </a:r>
            <a:r>
              <a:rPr lang="en-GB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disability or long-term health condition</a:t>
            </a:r>
            <a:r>
              <a:rPr lang="en-GB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the proportion who are inactive has fallen slightly. Before the pandemic, activity levels were increasing and, as such, there are 4.8% more active adults with a disability or long-term health condition compared to baseline. This long-term growth is greater than for those without a disability, where the proportion active is up by 2.2% over the same period.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F63DDB-F879-99B7-A9D3-EB6DBE6D998D}"/>
              </a:ext>
            </a:extLst>
          </p:cNvPr>
          <p:cNvGrpSpPr/>
          <p:nvPr/>
        </p:nvGrpSpPr>
        <p:grpSpPr>
          <a:xfrm>
            <a:off x="0" y="0"/>
            <a:ext cx="12188231" cy="6858000"/>
            <a:chOff x="0" y="0"/>
            <a:chExt cx="12188231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AF5D6CC-C927-817D-AF4E-9EEE13AFC2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88231" cy="53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483211-124F-3670-A6A0-91E624A1E5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716A3A-4B36-95EF-EC1A-66AA2AA58D44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B2C579A-3443-B7E3-E346-C63DDCF0DF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89B0421-5CC1-B635-E1FD-FED2AE0759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8BF9BFE-A905-11A9-0AF7-C99773DCD661}"/>
              </a:ext>
            </a:extLst>
          </p:cNvPr>
          <p:cNvSpPr txBox="1">
            <a:spLocks/>
          </p:cNvSpPr>
          <p:nvPr/>
        </p:nvSpPr>
        <p:spPr>
          <a:xfrm>
            <a:off x="8096593" y="1039021"/>
            <a:ext cx="4011283" cy="431460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There has been no statistically reportable change in the proportion who are active for any </a:t>
            </a:r>
            <a:r>
              <a:rPr lang="en-GB" sz="16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Black, Asian or minority ethnic group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compared to baseline.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is also true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sz="16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 grade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compared to 12 months ago. However, there has been long-term growth in activity levels among the most affluent (NS-SEC 1-2), with those who are active increasing by 1.6% compared to baseline.  In contrast, among the least affluent (NS-SEC 6-8) the proportion active dropped by 2.5% over the same period.  There is an increased gap between the two.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97FCAA-1B29-8CD5-DC04-1DAF171A6D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3707" y="4439813"/>
            <a:ext cx="2757054" cy="24979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E6F65D-CE38-3194-084D-51A953797EA0}"/>
              </a:ext>
            </a:extLst>
          </p:cNvPr>
          <p:cNvCxnSpPr/>
          <p:nvPr/>
        </p:nvCxnSpPr>
        <p:spPr>
          <a:xfrm>
            <a:off x="8012471" y="6393180"/>
            <a:ext cx="417952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9B4A361-A1B0-789A-5657-7CBEF030053F}"/>
              </a:ext>
            </a:extLst>
          </p:cNvPr>
          <p:cNvSpPr txBox="1">
            <a:spLocks/>
          </p:cNvSpPr>
          <p:nvPr/>
        </p:nvSpPr>
        <p:spPr>
          <a:xfrm>
            <a:off x="828168" y="372140"/>
            <a:ext cx="4863714" cy="72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540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National demographics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D455A74-C0F2-3D9D-5E2E-4FA98FE5E8EE}"/>
              </a:ext>
            </a:extLst>
          </p:cNvPr>
          <p:cNvSpPr txBox="1">
            <a:spLocks/>
          </p:cNvSpPr>
          <p:nvPr/>
        </p:nvSpPr>
        <p:spPr>
          <a:xfrm>
            <a:off x="866442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bg1"/>
                </a:solidFill>
              </a:rPr>
              <a:t>Source: Sport England, </a:t>
            </a:r>
            <a:r>
              <a:rPr lang="en-GB" sz="1000" dirty="0">
                <a:solidFill>
                  <a:schemeClr val="bg1"/>
                </a:solidFill>
              </a:rPr>
              <a:t>Active Lives Adult Survey November 2023-24 Report</a:t>
            </a:r>
          </a:p>
          <a:p>
            <a:pPr algn="r"/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4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A937990B-9726-74EB-FD69-95452A5881A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463155693"/>
              </p:ext>
            </p:extLst>
          </p:nvPr>
        </p:nvGraphicFramePr>
        <p:xfrm>
          <a:off x="714375" y="1036638"/>
          <a:ext cx="9134475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81C870-D63F-663B-BF87-E66C83D9EF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9" y="123825"/>
            <a:ext cx="6455219" cy="7254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Angsana New" panose="020B0502040204020203" pitchFamily="18" charset="-34"/>
              </a:rPr>
              <a:t>Physical inactivity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B0502040204020203" pitchFamily="18" charset="-34"/>
              </a:rPr>
              <a:t>in the Humber is at an all time 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569372-BB7D-5C63-B59A-DD4F01D6D8CB}"/>
              </a:ext>
            </a:extLst>
          </p:cNvPr>
          <p:cNvSpPr txBox="1"/>
          <p:nvPr/>
        </p:nvSpPr>
        <p:spPr>
          <a:xfrm>
            <a:off x="9770723" y="1982914"/>
            <a:ext cx="170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+mj-lt"/>
              </a:rPr>
              <a:t>Active (Humber)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875A5C-2EEE-8DBC-02AF-328A5E767D2B}"/>
              </a:ext>
            </a:extLst>
          </p:cNvPr>
          <p:cNvSpPr txBox="1"/>
          <p:nvPr/>
        </p:nvSpPr>
        <p:spPr>
          <a:xfrm>
            <a:off x="9770724" y="3531740"/>
            <a:ext cx="184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+mj-lt"/>
              </a:rPr>
              <a:t>Inactive (Humber)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E5799A-E528-69DD-646C-76FF9C0BBDEC}"/>
              </a:ext>
            </a:extLst>
          </p:cNvPr>
          <p:cNvSpPr txBox="1"/>
          <p:nvPr/>
        </p:nvSpPr>
        <p:spPr>
          <a:xfrm>
            <a:off x="9770724" y="1676908"/>
            <a:ext cx="184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Active (England)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771CE9-FF0B-39AB-A939-04169CD2C97A}"/>
              </a:ext>
            </a:extLst>
          </p:cNvPr>
          <p:cNvSpPr txBox="1"/>
          <p:nvPr/>
        </p:nvSpPr>
        <p:spPr>
          <a:xfrm>
            <a:off x="9770724" y="3816148"/>
            <a:ext cx="184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Inactive (England)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F772A68-5D3D-3B59-629D-BA1346965200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bg1"/>
                </a:solidFill>
              </a:rPr>
              <a:t>Source: Sport England, Active Lives Adults, Nov 2015-16 and Nov 23-24, </a:t>
            </a:r>
            <a:r>
              <a:rPr lang="en-US" sz="1000" b="1" dirty="0">
                <a:solidFill>
                  <a:schemeClr val="bg1"/>
                </a:solidFill>
              </a:rPr>
              <a:t>excluding gardening</a:t>
            </a:r>
            <a:endParaRPr lang="en-GB" sz="1000" dirty="0">
              <a:solidFill>
                <a:schemeClr val="bg1"/>
              </a:solidFill>
            </a:endParaRPr>
          </a:p>
          <a:p>
            <a:pPr algn="r"/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7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ABEFC3-C07D-0099-50C8-4A56D27B0DD3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bg1"/>
                </a:solidFill>
              </a:rPr>
              <a:t>Source: Sport England, Active Lives Adults, Nov 2015-16 and Nov 23-24, </a:t>
            </a:r>
            <a:r>
              <a:rPr lang="en-US" sz="1000" b="1" dirty="0">
                <a:solidFill>
                  <a:schemeClr val="bg1"/>
                </a:solidFill>
              </a:rPr>
              <a:t>excluding gardening</a:t>
            </a:r>
            <a:endParaRPr lang="en-GB" sz="1000" dirty="0">
              <a:solidFill>
                <a:schemeClr val="bg1"/>
              </a:solidFill>
            </a:endParaRPr>
          </a:p>
          <a:p>
            <a:pPr algn="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D7D98-A8EE-88C4-368F-153AAEFC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405" y="124067"/>
            <a:ext cx="11204639" cy="725455"/>
          </a:xfrm>
        </p:spPr>
        <p:txBody>
          <a:bodyPr/>
          <a:lstStyle/>
          <a:p>
            <a:r>
              <a:rPr lang="en-GB" dirty="0"/>
              <a:t>Inactivity compared to 2015-16 (baseline)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923222FC-26EF-4C51-848B-27EFCB651184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830319602"/>
              </p:ext>
            </p:extLst>
          </p:nvPr>
        </p:nvGraphicFramePr>
        <p:xfrm>
          <a:off x="714375" y="1036638"/>
          <a:ext cx="11245850" cy="525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804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DFED4A-E555-C484-F528-8CE315617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69383"/>
              </p:ext>
            </p:extLst>
          </p:nvPr>
        </p:nvGraphicFramePr>
        <p:xfrm>
          <a:off x="-2" y="1784953"/>
          <a:ext cx="11507650" cy="3584482"/>
        </p:xfrm>
        <a:graphic>
          <a:graphicData uri="http://schemas.openxmlformats.org/drawingml/2006/table">
            <a:tbl>
              <a:tblPr/>
              <a:tblGrid>
                <a:gridCol w="3016682">
                  <a:extLst>
                    <a:ext uri="{9D8B030D-6E8A-4147-A177-3AD203B41FA5}">
                      <a16:colId xmlns:a16="http://schemas.microsoft.com/office/drawing/2014/main" val="3917654106"/>
                    </a:ext>
                  </a:extLst>
                </a:gridCol>
                <a:gridCol w="668638">
                  <a:extLst>
                    <a:ext uri="{9D8B030D-6E8A-4147-A177-3AD203B41FA5}">
                      <a16:colId xmlns:a16="http://schemas.microsoft.com/office/drawing/2014/main" val="2651980990"/>
                    </a:ext>
                  </a:extLst>
                </a:gridCol>
                <a:gridCol w="2183854">
                  <a:extLst>
                    <a:ext uri="{9D8B030D-6E8A-4147-A177-3AD203B41FA5}">
                      <a16:colId xmlns:a16="http://schemas.microsoft.com/office/drawing/2014/main" val="3994592337"/>
                    </a:ext>
                  </a:extLst>
                </a:gridCol>
                <a:gridCol w="595423">
                  <a:extLst>
                    <a:ext uri="{9D8B030D-6E8A-4147-A177-3AD203B41FA5}">
                      <a16:colId xmlns:a16="http://schemas.microsoft.com/office/drawing/2014/main" val="789850208"/>
                    </a:ext>
                  </a:extLst>
                </a:gridCol>
                <a:gridCol w="1914121">
                  <a:extLst>
                    <a:ext uri="{9D8B030D-6E8A-4147-A177-3AD203B41FA5}">
                      <a16:colId xmlns:a16="http://schemas.microsoft.com/office/drawing/2014/main" val="581911923"/>
                    </a:ext>
                  </a:extLst>
                </a:gridCol>
                <a:gridCol w="850344">
                  <a:extLst>
                    <a:ext uri="{9D8B030D-6E8A-4147-A177-3AD203B41FA5}">
                      <a16:colId xmlns:a16="http://schemas.microsoft.com/office/drawing/2014/main" val="2601611120"/>
                    </a:ext>
                  </a:extLst>
                </a:gridCol>
                <a:gridCol w="2278588">
                  <a:extLst>
                    <a:ext uri="{9D8B030D-6E8A-4147-A177-3AD203B41FA5}">
                      <a16:colId xmlns:a16="http://schemas.microsoft.com/office/drawing/2014/main" val="1372367722"/>
                    </a:ext>
                  </a:extLst>
                </a:gridCol>
              </a:tblGrid>
              <a:tr h="43702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Inactive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Fairly Active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665622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England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-0.4%</a:t>
                      </a:r>
                    </a:p>
                  </a:txBody>
                  <a:tcPr marL="4763" marR="4763" marT="47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Significant decrease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-1.2%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Significant decrease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1.6%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Significant increase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884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Active Humber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-0.3%</a:t>
                      </a:r>
                    </a:p>
                  </a:txBody>
                  <a:tcPr marL="4763" marR="4763" marT="47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-0.2%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0.5%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672255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Kingston upon Hull, City of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1.4%</a:t>
                      </a:r>
                    </a:p>
                  </a:txBody>
                  <a:tcPr marL="4763" marR="4763" marT="47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-3.2%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1.8%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545856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East Riding of Yorkshire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-0.4%</a:t>
                      </a:r>
                    </a:p>
                  </a:txBody>
                  <a:tcPr marL="4763" marR="4763" marT="47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2.0%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-1.6%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650877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North Lincolnshire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-2.1%</a:t>
                      </a:r>
                    </a:p>
                  </a:txBody>
                  <a:tcPr marL="4763" marR="4763" marT="47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3.5%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-1.4%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007189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North East Lincolnshire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-0.8%</a:t>
                      </a:r>
                    </a:p>
                  </a:txBody>
                  <a:tcPr marL="4763" marR="4763" marT="47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-3.8%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4.6%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192182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7093F-4AB9-34C7-B577-AD7FA0463CAA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2015-16 and Nov 2023-24,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659350-9CDD-8976-433F-13142BD1858B}"/>
              </a:ext>
            </a:extLst>
          </p:cNvPr>
          <p:cNvSpPr txBox="1"/>
          <p:nvPr/>
        </p:nvSpPr>
        <p:spPr>
          <a:xfrm>
            <a:off x="760287" y="156782"/>
            <a:ext cx="61028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Absolute change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Nov 2015-16 to Nov 2023-24</a:t>
            </a:r>
          </a:p>
        </p:txBody>
      </p:sp>
    </p:spTree>
    <p:extLst>
      <p:ext uri="{BB962C8B-B14F-4D97-AF65-F5344CB8AC3E}">
        <p14:creationId xmlns:p14="http://schemas.microsoft.com/office/powerpoint/2010/main" val="17624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2D602-AF6B-B797-BF8A-227F9930D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05975A0-0B8C-784E-7C7D-F3060A390EE4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bg1"/>
                </a:solidFill>
              </a:rPr>
              <a:t>Source: Sport England, Active Lives Adults, Nov 2022-23 and Nov 23-24, </a:t>
            </a:r>
            <a:r>
              <a:rPr lang="en-US" sz="1000" b="1" dirty="0">
                <a:solidFill>
                  <a:schemeClr val="bg1"/>
                </a:solidFill>
              </a:rPr>
              <a:t>excluding gardening</a:t>
            </a:r>
            <a:endParaRPr lang="en-GB" sz="1000" dirty="0">
              <a:solidFill>
                <a:schemeClr val="bg1"/>
              </a:solidFill>
            </a:endParaRPr>
          </a:p>
          <a:p>
            <a:pPr algn="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8796E-3FD6-CC12-4DCE-5B028C7501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Inactivity compared to 2022-23 (previous 12 months)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BD461A2-6149-4925-92F0-B0D821FF724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044859549"/>
              </p:ext>
            </p:extLst>
          </p:nvPr>
        </p:nvGraphicFramePr>
        <p:xfrm>
          <a:off x="714375" y="1036638"/>
          <a:ext cx="11245850" cy="525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709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DB08B-5E37-1C90-A277-4CFDDA8FA21B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2021-22 and Nov 2023-24,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A57B22-100F-C3F5-D4F3-710DFF465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87735"/>
              </p:ext>
            </p:extLst>
          </p:nvPr>
        </p:nvGraphicFramePr>
        <p:xfrm>
          <a:off x="-2" y="1784953"/>
          <a:ext cx="11507650" cy="3584482"/>
        </p:xfrm>
        <a:graphic>
          <a:graphicData uri="http://schemas.openxmlformats.org/drawingml/2006/table">
            <a:tbl>
              <a:tblPr/>
              <a:tblGrid>
                <a:gridCol w="3016682">
                  <a:extLst>
                    <a:ext uri="{9D8B030D-6E8A-4147-A177-3AD203B41FA5}">
                      <a16:colId xmlns:a16="http://schemas.microsoft.com/office/drawing/2014/main" val="3917654106"/>
                    </a:ext>
                  </a:extLst>
                </a:gridCol>
                <a:gridCol w="668638">
                  <a:extLst>
                    <a:ext uri="{9D8B030D-6E8A-4147-A177-3AD203B41FA5}">
                      <a16:colId xmlns:a16="http://schemas.microsoft.com/office/drawing/2014/main" val="2651980990"/>
                    </a:ext>
                  </a:extLst>
                </a:gridCol>
                <a:gridCol w="2183854">
                  <a:extLst>
                    <a:ext uri="{9D8B030D-6E8A-4147-A177-3AD203B41FA5}">
                      <a16:colId xmlns:a16="http://schemas.microsoft.com/office/drawing/2014/main" val="3994592337"/>
                    </a:ext>
                  </a:extLst>
                </a:gridCol>
                <a:gridCol w="595423">
                  <a:extLst>
                    <a:ext uri="{9D8B030D-6E8A-4147-A177-3AD203B41FA5}">
                      <a16:colId xmlns:a16="http://schemas.microsoft.com/office/drawing/2014/main" val="789850208"/>
                    </a:ext>
                  </a:extLst>
                </a:gridCol>
                <a:gridCol w="1914121">
                  <a:extLst>
                    <a:ext uri="{9D8B030D-6E8A-4147-A177-3AD203B41FA5}">
                      <a16:colId xmlns:a16="http://schemas.microsoft.com/office/drawing/2014/main" val="581911923"/>
                    </a:ext>
                  </a:extLst>
                </a:gridCol>
                <a:gridCol w="850344">
                  <a:extLst>
                    <a:ext uri="{9D8B030D-6E8A-4147-A177-3AD203B41FA5}">
                      <a16:colId xmlns:a16="http://schemas.microsoft.com/office/drawing/2014/main" val="2601611120"/>
                    </a:ext>
                  </a:extLst>
                </a:gridCol>
                <a:gridCol w="2278588">
                  <a:extLst>
                    <a:ext uri="{9D8B030D-6E8A-4147-A177-3AD203B41FA5}">
                      <a16:colId xmlns:a16="http://schemas.microsoft.com/office/drawing/2014/main" val="1372367722"/>
                    </a:ext>
                  </a:extLst>
                </a:gridCol>
              </a:tblGrid>
              <a:tr h="43702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Inactive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Fairly Active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665622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England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-0.5%</a:t>
                      </a:r>
                    </a:p>
                  </a:txBody>
                  <a:tcPr marL="4763" marR="4763" marT="47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Significant decrease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0.3%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0.3%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884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Active Humber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-2.3%</a:t>
                      </a:r>
                    </a:p>
                  </a:txBody>
                  <a:tcPr marL="4763" marR="4763" marT="47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-0.5%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2.8%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672255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Kingston upon Hull, City of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-3.2%</a:t>
                      </a:r>
                    </a:p>
                  </a:txBody>
                  <a:tcPr marL="4763" marR="4763" marT="47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-1.3%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4.5%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545856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East Riding of Yorkshire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-1.4%</a:t>
                      </a:r>
                    </a:p>
                  </a:txBody>
                  <a:tcPr marL="4763" marR="4763" marT="47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-0.0%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1.4%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650877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North Lincolnshire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-4.2%</a:t>
                      </a:r>
                    </a:p>
                  </a:txBody>
                  <a:tcPr marL="4763" marR="4763" marT="47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2.8%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1.4%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007189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North East Lincolnshire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-0.7%</a:t>
                      </a:r>
                    </a:p>
                  </a:txBody>
                  <a:tcPr marL="4763" marR="4763" marT="47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-3.7%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4.4%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19218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7AC9A1C-F3AA-6430-F681-BD74E5219CF9}"/>
              </a:ext>
            </a:extLst>
          </p:cNvPr>
          <p:cNvSpPr txBox="1"/>
          <p:nvPr/>
        </p:nvSpPr>
        <p:spPr>
          <a:xfrm>
            <a:off x="760287" y="156782"/>
            <a:ext cx="61028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Change in last 12 months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Nov 2022-23 to Nov 2023-24</a:t>
            </a:r>
          </a:p>
        </p:txBody>
      </p:sp>
    </p:spTree>
    <p:extLst>
      <p:ext uri="{BB962C8B-B14F-4D97-AF65-F5344CB8AC3E}">
        <p14:creationId xmlns:p14="http://schemas.microsoft.com/office/powerpoint/2010/main" val="17282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C7EE29-E25E-77D5-BAA6-EA25ED69E94C}"/>
              </a:ext>
            </a:extLst>
          </p:cNvPr>
          <p:cNvGrpSpPr/>
          <p:nvPr/>
        </p:nvGrpSpPr>
        <p:grpSpPr>
          <a:xfrm flipH="1">
            <a:off x="0" y="0"/>
            <a:ext cx="12188231" cy="6858000"/>
            <a:chOff x="0" y="0"/>
            <a:chExt cx="12188231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807C164-32FB-1628-FFAC-0D84D198D5E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88231" cy="53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F3D0E01-6FBE-8F3F-6165-FEAE6EEF0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7F9740-BD57-C19C-5009-F70315F1098F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8C3C119-496A-7A52-1AA5-797AD30F32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7F70CA-351E-A3AB-488E-9706E11806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52693B50-D2BB-B8FF-6E16-BF66E2FDB45E}"/>
              </a:ext>
            </a:extLst>
          </p:cNvPr>
          <p:cNvSpPr>
            <a:spLocks noChangeAspect="1"/>
          </p:cNvSpPr>
          <p:nvPr/>
        </p:nvSpPr>
        <p:spPr>
          <a:xfrm>
            <a:off x="-586311" y="-678361"/>
            <a:ext cx="4145772" cy="4145772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 descr="Postit Notes with solid fill">
            <a:extLst>
              <a:ext uri="{FF2B5EF4-FFF2-40B4-BE49-F238E27FC236}">
                <a16:creationId xmlns:a16="http://schemas.microsoft.com/office/drawing/2014/main" id="{6B735F8E-E826-28B4-C561-C8B6DF4C0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38904" y="-140644"/>
            <a:ext cx="3152172" cy="3152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8FBF13-49D6-0D5B-E0A5-E91E65DD1E32}"/>
              </a:ext>
            </a:extLst>
          </p:cNvPr>
          <p:cNvSpPr txBox="1"/>
          <p:nvPr/>
        </p:nvSpPr>
        <p:spPr>
          <a:xfrm>
            <a:off x="4010987" y="602764"/>
            <a:ext cx="63609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076E1A-A52F-A8FD-B028-2735CB07E897}"/>
              </a:ext>
            </a:extLst>
          </p:cNvPr>
          <p:cNvSpPr txBox="1"/>
          <p:nvPr/>
        </p:nvSpPr>
        <p:spPr>
          <a:xfrm>
            <a:off x="4013304" y="1650059"/>
            <a:ext cx="7010864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Over the last 12 months, inactivity rates have </a:t>
            </a:r>
            <a:r>
              <a:rPr lang="en-GB" sz="2400" kern="100" dirty="0">
                <a:solidFill>
                  <a:schemeClr val="bg1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creased by 2.3pp to 28.6%. Nationally, this has reduced by 0.5pp to 25.1%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Humber ranks 39th out of 44 Active Partnerships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Inactivity is similar </a:t>
            </a: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to baseline (15-16 28.9%) and pre pandemic lows (18-19 28.7%)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Kingston upon Hull is the only LA to see an increase in inactivity levels since baseline (up 1pp)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A3C01CE-995D-81FA-6CD4-5BDCCBE26ECE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bg1"/>
                </a:solidFill>
              </a:rPr>
              <a:t>Source: Sport England, Active Lives Adults, Nov 2015-16 and Nov 2023-24, </a:t>
            </a:r>
            <a:r>
              <a:rPr lang="en-US" sz="1000" b="1" dirty="0">
                <a:solidFill>
                  <a:schemeClr val="bg1"/>
                </a:solidFill>
              </a:rPr>
              <a:t>excluding gardening</a:t>
            </a:r>
            <a:endParaRPr lang="en-GB" sz="1000" dirty="0">
              <a:solidFill>
                <a:schemeClr val="bg1"/>
              </a:solidFill>
            </a:endParaRPr>
          </a:p>
          <a:p>
            <a:pPr algn="r"/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86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ection Break A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Section Break A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29073</TotalTime>
  <Words>1178</Words>
  <Application>Microsoft Macintosh PowerPoint</Application>
  <PresentationFormat>Widescreen</PresentationFormat>
  <Paragraphs>170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Angsana New</vt:lpstr>
      <vt:lpstr>Aptos</vt:lpstr>
      <vt:lpstr>Aptos Display</vt:lpstr>
      <vt:lpstr>Arial</vt:lpstr>
      <vt:lpstr>Arial Nova Light</vt:lpstr>
      <vt:lpstr>Calibri</vt:lpstr>
      <vt:lpstr>Calibri Light</vt:lpstr>
      <vt:lpstr>Wingdings</vt:lpstr>
      <vt:lpstr>Office Theme</vt:lpstr>
      <vt:lpstr>3_Section Break A</vt:lpstr>
      <vt:lpstr>4_Section Break A</vt:lpstr>
      <vt:lpstr>6_Custom Design</vt:lpstr>
      <vt:lpstr>1_Custom Design</vt:lpstr>
      <vt:lpstr>2_Custom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 Physical activity  over the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Amber Bakin</cp:lastModifiedBy>
  <cp:revision>698</cp:revision>
  <dcterms:created xsi:type="dcterms:W3CDTF">2020-12-15T14:44:20Z</dcterms:created>
  <dcterms:modified xsi:type="dcterms:W3CDTF">2025-05-15T09:38:21Z</dcterms:modified>
</cp:coreProperties>
</file>