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2" r:id="rId2"/>
    <p:sldMasterId id="2147483766" r:id="rId3"/>
    <p:sldMasterId id="2147483769" r:id="rId4"/>
    <p:sldMasterId id="2147483773" r:id="rId5"/>
    <p:sldMasterId id="2147483779" r:id="rId6"/>
  </p:sldMasterIdLst>
  <p:notesMasterIdLst>
    <p:notesMasterId r:id="rId16"/>
  </p:notesMasterIdLst>
  <p:handoutMasterIdLst>
    <p:handoutMasterId r:id="rId17"/>
  </p:handoutMasterIdLst>
  <p:sldIdLst>
    <p:sldId id="4285" r:id="rId7"/>
    <p:sldId id="4187" r:id="rId8"/>
    <p:sldId id="1515" r:id="rId9"/>
    <p:sldId id="1364" r:id="rId10"/>
    <p:sldId id="1253" r:id="rId11"/>
    <p:sldId id="4283" r:id="rId12"/>
    <p:sldId id="1174" r:id="rId13"/>
    <p:sldId id="4284" r:id="rId14"/>
    <p:sldId id="4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285C21-1C15-9939-DE37-B21D5C01ED92}" name="Liz Radley" initials="LR" userId="S::liz@pressred.co.uk::2d828230-0f60-4fd5-9d69-9b819aaf13bf" providerId="AD"/>
  <p188:author id="{64FA85E2-95EF-1481-CC5E-3AE2364B919C}" name="Liz Radley" initials="LR" userId="Liz Radle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28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7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57E"/>
    <a:srgbClr val="E4E4E4"/>
    <a:srgbClr val="BD1622"/>
    <a:srgbClr val="000000"/>
    <a:srgbClr val="BD1923"/>
    <a:srgbClr val="93C9B2"/>
    <a:srgbClr val="F79700"/>
    <a:srgbClr val="53AFC1"/>
    <a:srgbClr val="D8E1E3"/>
    <a:srgbClr val="ED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 autoAdjust="0"/>
    <p:restoredTop sz="84643" autoAdjust="0"/>
  </p:normalViewPr>
  <p:slideViewPr>
    <p:cSldViewPr snapToGrid="0">
      <p:cViewPr varScale="1">
        <p:scale>
          <a:sx n="90" d="100"/>
          <a:sy n="90" d="100"/>
        </p:scale>
        <p:origin x="1122" y="84"/>
      </p:cViewPr>
      <p:guideLst/>
    </p:cSldViewPr>
  </p:slideViewPr>
  <p:outlineViewPr>
    <p:cViewPr>
      <p:scale>
        <a:sx n="33" d="100"/>
        <a:sy n="33" d="100"/>
      </p:scale>
      <p:origin x="0" y="-1880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rti\Dropbox%20(Press%20Red)\Press%20Red\Data\Active%20Lives\Excel%20templates\Adult\22-23%20Adult%20ALS%20template\Active%20Lives%20Nov%202023%20Headlines%20Templa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Active%20Lives%20Nov%202023%20Headlines%20Templ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Active%20Lives%20Nov%202023%20Headlines%20Templ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Charts!$B$4</c:f>
              <c:strCache>
                <c:ptCount val="1"/>
                <c:pt idx="0">
                  <c:v>Inactive - Active Humber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Charts!$C$3:$J$3</c:f>
              <c:strCache>
                <c:ptCount val="8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22-23</c:v>
                </c:pt>
              </c:strCache>
            </c:strRef>
          </c:cat>
          <c:val>
            <c:numRef>
              <c:f>Charts!$C$4:$J$4</c:f>
              <c:numCache>
                <c:formatCode>0.0%</c:formatCode>
                <c:ptCount val="8"/>
                <c:pt idx="0">
                  <c:v>0.28870000000000001</c:v>
                </c:pt>
                <c:pt idx="1">
                  <c:v>0.309</c:v>
                </c:pt>
                <c:pt idx="2">
                  <c:v>0.311</c:v>
                </c:pt>
                <c:pt idx="3">
                  <c:v>0.2868</c:v>
                </c:pt>
                <c:pt idx="4">
                  <c:v>0.31340000000000001</c:v>
                </c:pt>
                <c:pt idx="5">
                  <c:v>0.3407</c:v>
                </c:pt>
                <c:pt idx="6">
                  <c:v>0.30159999999999998</c:v>
                </c:pt>
                <c:pt idx="7">
                  <c:v>0.30859999999999999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547-45CB-B86C-1F7757C7810D}"/>
            </c:ext>
          </c:extLst>
        </c:ser>
        <c:ser>
          <c:idx val="1"/>
          <c:order val="1"/>
          <c:tx>
            <c:strRef>
              <c:f>Charts!$B$5</c:f>
              <c:strCache>
                <c:ptCount val="1"/>
                <c:pt idx="0">
                  <c:v>Active - Active Humber</c:v>
                </c:pt>
              </c:strCache>
            </c:strRef>
          </c:tx>
          <c:spPr>
            <a:ln w="76200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Charts!$C$3:$J$3</c:f>
              <c:strCache>
                <c:ptCount val="8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22-23</c:v>
                </c:pt>
              </c:strCache>
            </c:strRef>
          </c:cat>
          <c:val>
            <c:numRef>
              <c:f>Charts!$C$5:$J$5</c:f>
              <c:numCache>
                <c:formatCode>0.0%</c:formatCode>
                <c:ptCount val="8"/>
                <c:pt idx="0">
                  <c:v>0.59930000000000005</c:v>
                </c:pt>
                <c:pt idx="1">
                  <c:v>0.58720000000000006</c:v>
                </c:pt>
                <c:pt idx="2">
                  <c:v>0.56189999999999996</c:v>
                </c:pt>
                <c:pt idx="3">
                  <c:v>0.60609999999999997</c:v>
                </c:pt>
                <c:pt idx="4">
                  <c:v>0.55689999999999995</c:v>
                </c:pt>
                <c:pt idx="5">
                  <c:v>0.53749999999999998</c:v>
                </c:pt>
                <c:pt idx="6">
                  <c:v>0.58560000000000001</c:v>
                </c:pt>
                <c:pt idx="7">
                  <c:v>0.57699999999999996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5547-45CB-B86C-1F7757C7810D}"/>
            </c:ext>
          </c:extLst>
        </c:ser>
        <c:ser>
          <c:idx val="2"/>
          <c:order val="2"/>
          <c:tx>
            <c:strRef>
              <c:f>Charts!$B$6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Charts!$C$3:$J$3</c:f>
              <c:strCache>
                <c:ptCount val="8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22-23</c:v>
                </c:pt>
              </c:strCache>
            </c:strRef>
          </c:cat>
          <c:val>
            <c:numRef>
              <c:f>Charts!$C$6:$J$6</c:f>
              <c:numCache>
                <c:formatCode>0.0%</c:formatCode>
                <c:ptCount val="8"/>
                <c:pt idx="0">
                  <c:v>0.25569999999999998</c:v>
                </c:pt>
                <c:pt idx="1">
                  <c:v>0.25669999999999998</c:v>
                </c:pt>
                <c:pt idx="2">
                  <c:v>0.25119999999999998</c:v>
                </c:pt>
                <c:pt idx="3">
                  <c:v>0.24579999999999999</c:v>
                </c:pt>
                <c:pt idx="4">
                  <c:v>0.27139999999999997</c:v>
                </c:pt>
                <c:pt idx="5">
                  <c:v>0.27160000000000001</c:v>
                </c:pt>
                <c:pt idx="6">
                  <c:v>0.25779999999999997</c:v>
                </c:pt>
                <c:pt idx="7">
                  <c:v>0.25679999999999997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5547-45CB-B86C-1F7757C7810D}"/>
            </c:ext>
          </c:extLst>
        </c:ser>
        <c:ser>
          <c:idx val="3"/>
          <c:order val="3"/>
          <c:tx>
            <c:strRef>
              <c:f>Charts!$B$7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76200">
                <a:noFill/>
              </a:ln>
              <a:effectLst/>
            </c:spPr>
          </c:marker>
          <c:cat>
            <c:strRef>
              <c:f>Charts!$C$3:$J$3</c:f>
              <c:strCache>
                <c:ptCount val="8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22-23</c:v>
                </c:pt>
              </c:strCache>
            </c:strRef>
          </c:cat>
          <c:val>
            <c:numRef>
              <c:f>Charts!$C$7:$J$7</c:f>
              <c:numCache>
                <c:formatCode>0.0%</c:formatCode>
                <c:ptCount val="8"/>
                <c:pt idx="0">
                  <c:v>0.62070000000000003</c:v>
                </c:pt>
                <c:pt idx="1">
                  <c:v>0.61819999999999997</c:v>
                </c:pt>
                <c:pt idx="2">
                  <c:v>0.626</c:v>
                </c:pt>
                <c:pt idx="3">
                  <c:v>0.63270000000000004</c:v>
                </c:pt>
                <c:pt idx="4">
                  <c:v>0.61370000000000002</c:v>
                </c:pt>
                <c:pt idx="5">
                  <c:v>0.61360000000000003</c:v>
                </c:pt>
                <c:pt idx="6">
                  <c:v>0.63080000000000003</c:v>
                </c:pt>
                <c:pt idx="7">
                  <c:v>0.6341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547-45CB-B86C-1F7757C78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769871"/>
        <c:axId val="1748766543"/>
      </c:lineChart>
      <c:catAx>
        <c:axId val="174876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48766543"/>
        <c:crosses val="autoZero"/>
        <c:auto val="1"/>
        <c:lblAlgn val="ctr"/>
        <c:lblOffset val="100"/>
        <c:noMultiLvlLbl val="0"/>
      </c:catAx>
      <c:valAx>
        <c:axId val="1748766543"/>
        <c:scaling>
          <c:orientation val="minMax"/>
          <c:max val="0.8"/>
        </c:scaling>
        <c:delete val="1"/>
        <c:axPos val="l"/>
        <c:numFmt formatCode="0.0%" sourceLinked="1"/>
        <c:majorTickMark val="out"/>
        <c:minorTickMark val="none"/>
        <c:tickLblPos val="nextTo"/>
        <c:crossAx val="174876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Charts!$M$34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cat>
            <c:strRef>
              <c:f>Charts!$K$35:$K$40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East Riding of Yorkshire</c:v>
                </c:pt>
                <c:pt idx="3">
                  <c:v>North Lincolnshire</c:v>
                </c:pt>
                <c:pt idx="4">
                  <c:v>North East Lincolnshire</c:v>
                </c:pt>
                <c:pt idx="5">
                  <c:v>Kingston upon Hull, City of</c:v>
                </c:pt>
              </c:strCache>
            </c:strRef>
          </c:cat>
          <c:val>
            <c:numRef>
              <c:f>Charts!$M$35:$M$40</c:f>
              <c:numCache>
                <c:formatCode>0.0%</c:formatCode>
                <c:ptCount val="6"/>
                <c:pt idx="0" formatCode="0%">
                  <c:v>0.25569999999999998</c:v>
                </c:pt>
                <c:pt idx="1">
                  <c:v>0.28870000000000001</c:v>
                </c:pt>
                <c:pt idx="2" formatCode="0%">
                  <c:v>0.27160000000000001</c:v>
                </c:pt>
                <c:pt idx="3" formatCode="0%">
                  <c:v>0.2949</c:v>
                </c:pt>
                <c:pt idx="4" formatCode="0%">
                  <c:v>0.32150000000000001</c:v>
                </c:pt>
                <c:pt idx="5" formatCode="0%">
                  <c:v>0.28670000000000001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C-4344-A6BD-35E12E97F0E8}"/>
            </c:ext>
          </c:extLst>
        </c:ser>
        <c:ser>
          <c:idx val="0"/>
          <c:order val="1"/>
          <c:tx>
            <c:strRef>
              <c:f>Charts!$N$34</c:f>
              <c:strCache>
                <c:ptCount val="1"/>
                <c:pt idx="0">
                  <c:v>2022-23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Charts!$K$35:$K$40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East Riding of Yorkshire</c:v>
                </c:pt>
                <c:pt idx="3">
                  <c:v>North Lincolnshire</c:v>
                </c:pt>
                <c:pt idx="4">
                  <c:v>North East Lincolnshire</c:v>
                </c:pt>
                <c:pt idx="5">
                  <c:v>Kingston upon Hull, City of</c:v>
                </c:pt>
              </c:strCache>
            </c:strRef>
          </c:cat>
          <c:val>
            <c:numRef>
              <c:f>Charts!$N$35:$N$40</c:f>
              <c:numCache>
                <c:formatCode>0%</c:formatCode>
                <c:ptCount val="6"/>
                <c:pt idx="0">
                  <c:v>0.25679999999999997</c:v>
                </c:pt>
                <c:pt idx="1">
                  <c:v>0.30859999999999999</c:v>
                </c:pt>
                <c:pt idx="2">
                  <c:v>0.28199999999999997</c:v>
                </c:pt>
                <c:pt idx="3">
                  <c:v>0.3155</c:v>
                </c:pt>
                <c:pt idx="4">
                  <c:v>0.32050000000000001</c:v>
                </c:pt>
                <c:pt idx="5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C-4344-A6BD-35E12E97F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8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Charts!$M$65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cat>
            <c:strRef>
              <c:f>Charts!$K$66:$K$71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East Riding of Yorkshire</c:v>
                </c:pt>
                <c:pt idx="3">
                  <c:v>North Lincolnshire</c:v>
                </c:pt>
                <c:pt idx="4">
                  <c:v>North East Lincolnshire</c:v>
                </c:pt>
                <c:pt idx="5">
                  <c:v>Kingston upon Hull, City of</c:v>
                </c:pt>
              </c:strCache>
            </c:strRef>
          </c:cat>
          <c:val>
            <c:numRef>
              <c:f>Charts!$M$66:$M$71</c:f>
              <c:numCache>
                <c:formatCode>0%</c:formatCode>
                <c:ptCount val="6"/>
                <c:pt idx="0" formatCode="0.0%">
                  <c:v>0.25779999999999997</c:v>
                </c:pt>
                <c:pt idx="1">
                  <c:v>0.30159999999999998</c:v>
                </c:pt>
                <c:pt idx="2">
                  <c:v>0.247</c:v>
                </c:pt>
                <c:pt idx="3">
                  <c:v>0.33950000000000002</c:v>
                </c:pt>
                <c:pt idx="4">
                  <c:v>0.33040000000000003</c:v>
                </c:pt>
                <c:pt idx="5">
                  <c:v>0.33379999999999999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4-44F2-B971-0DD779054C25}"/>
            </c:ext>
          </c:extLst>
        </c:ser>
        <c:ser>
          <c:idx val="0"/>
          <c:order val="1"/>
          <c:tx>
            <c:strRef>
              <c:f>Charts!$N$65</c:f>
              <c:strCache>
                <c:ptCount val="1"/>
                <c:pt idx="0">
                  <c:v>2022-23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Charts!$K$66:$K$71</c:f>
              <c:strCache>
                <c:ptCount val="6"/>
                <c:pt idx="0">
                  <c:v>England</c:v>
                </c:pt>
                <c:pt idx="1">
                  <c:v>Active Humber</c:v>
                </c:pt>
                <c:pt idx="2">
                  <c:v>East Riding of Yorkshire</c:v>
                </c:pt>
                <c:pt idx="3">
                  <c:v>North Lincolnshire</c:v>
                </c:pt>
                <c:pt idx="4">
                  <c:v>North East Lincolnshire</c:v>
                </c:pt>
                <c:pt idx="5">
                  <c:v>Kingston upon Hull, City of</c:v>
                </c:pt>
              </c:strCache>
            </c:strRef>
          </c:cat>
          <c:val>
            <c:numRef>
              <c:f>Charts!$N$66:$N$71</c:f>
              <c:numCache>
                <c:formatCode>0.0%</c:formatCode>
                <c:ptCount val="6"/>
                <c:pt idx="0">
                  <c:v>0.25679999999999997</c:v>
                </c:pt>
                <c:pt idx="1">
                  <c:v>0.30859999999999999</c:v>
                </c:pt>
                <c:pt idx="2" formatCode="0%">
                  <c:v>0.28199999999999997</c:v>
                </c:pt>
                <c:pt idx="3" formatCode="0%">
                  <c:v>0.3155</c:v>
                </c:pt>
                <c:pt idx="4" formatCode="0%">
                  <c:v>0.32050000000000001</c:v>
                </c:pt>
                <c:pt idx="5" formatCode="0%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C4-44F2-B971-0DD779054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80"/>
        <c:axId val="534988448"/>
        <c:axId val="534996352"/>
      </c:barChart>
      <c:catAx>
        <c:axId val="5349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34996352"/>
        <c:crosses val="autoZero"/>
        <c:auto val="1"/>
        <c:lblAlgn val="ctr"/>
        <c:lblOffset val="100"/>
        <c:noMultiLvlLbl val="0"/>
      </c:catAx>
      <c:valAx>
        <c:axId val="534996352"/>
        <c:scaling>
          <c:orientation val="minMax"/>
          <c:max val="0.5"/>
        </c:scaling>
        <c:delete val="1"/>
        <c:axPos val="l"/>
        <c:numFmt formatCode="0.0%" sourceLinked="1"/>
        <c:majorTickMark val="out"/>
        <c:minorTickMark val="none"/>
        <c:tickLblPos val="nextTo"/>
        <c:crossAx val="5349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7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E273B-667F-4303-ADD1-2C936CB632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72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7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81553-A43A-4B31-8CEF-345170F7CA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2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85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81553-A43A-4B31-8CEF-345170F7CA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72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83D436-656D-4D49-83B0-5FD4FF0F5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29" y="975773"/>
            <a:ext cx="11208021" cy="5149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49D224-B44B-4230-BB25-06511125AD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185952" cy="725455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3600">
                <a:solidFill>
                  <a:schemeClr val="tx1"/>
                </a:solidFill>
                <a:latin typeface="+mj-lt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01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6439A89-1AD9-429A-BDE8-2343EE089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7960A2-E640-49BF-BF07-0935380DF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7"/>
            <a:ext cx="11623251" cy="5535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700EC95-137F-01B9-AC88-6028BB337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87"/>
          <a:stretch/>
        </p:blipFill>
        <p:spPr>
          <a:xfrm rot="5400000" flipH="1">
            <a:off x="-2643399" y="-526733"/>
            <a:ext cx="10028132" cy="47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706B9-BDAF-4FD5-9166-ADD130479E8E}"/>
              </a:ext>
            </a:extLst>
          </p:cNvPr>
          <p:cNvGrpSpPr/>
          <p:nvPr userDrawn="1"/>
        </p:nvGrpSpPr>
        <p:grpSpPr>
          <a:xfrm>
            <a:off x="735" y="-410535"/>
            <a:ext cx="5743183" cy="7679070"/>
            <a:chOff x="0" y="-414671"/>
            <a:chExt cx="5743183" cy="7679070"/>
          </a:xfrm>
          <a:solidFill>
            <a:srgbClr val="4BA57E">
              <a:alpha val="60000"/>
            </a:srgbClr>
          </a:solidFill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8020994F-D947-4E37-B760-18FC2CB0B332}"/>
                </a:ext>
              </a:extLst>
            </p:cNvPr>
            <p:cNvSpPr/>
            <p:nvPr/>
          </p:nvSpPr>
          <p:spPr>
            <a:xfrm rot="10800000">
              <a:off x="543108" y="-414671"/>
              <a:ext cx="5200075" cy="7679070"/>
            </a:xfrm>
            <a:prstGeom prst="pie">
              <a:avLst>
                <a:gd name="adj1" fmla="val 6522859"/>
                <a:gd name="adj2" fmla="val 15075153"/>
              </a:avLst>
            </a:prstGeom>
            <a:solidFill>
              <a:srgbClr val="93C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9B696E-0FF3-4D65-8FAB-A776F10C5379}"/>
                </a:ext>
              </a:extLst>
            </p:cNvPr>
            <p:cNvSpPr/>
            <p:nvPr userDrawn="1"/>
          </p:nvSpPr>
          <p:spPr>
            <a:xfrm>
              <a:off x="0" y="0"/>
              <a:ext cx="4308764" cy="6858000"/>
            </a:xfrm>
            <a:prstGeom prst="rect">
              <a:avLst/>
            </a:prstGeom>
            <a:solidFill>
              <a:srgbClr val="93C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18F4A1-1CCA-4940-A24D-A7F979C751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92" y="6076072"/>
            <a:ext cx="1786612" cy="7240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DE15D58-A693-4B99-9756-8F9870E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235" t="20222" r="59766" b="52285"/>
          <a:stretch/>
        </p:blipFill>
        <p:spPr>
          <a:xfrm>
            <a:off x="1" y="3865803"/>
            <a:ext cx="2771480" cy="2992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08906-73B8-4448-91F7-A11BCF6F376A}"/>
              </a:ext>
            </a:extLst>
          </p:cNvPr>
          <p:cNvSpPr/>
          <p:nvPr userDrawn="1"/>
        </p:nvSpPr>
        <p:spPr>
          <a:xfrm>
            <a:off x="471648" y="1291920"/>
            <a:ext cx="4585591" cy="1231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70000"/>
              </a:lnSpc>
            </a:pPr>
            <a:r>
              <a:rPr lang="en-GB" sz="6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Appendix</a:t>
            </a:r>
            <a:endParaRPr lang="en-US" sz="66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444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6BEBC2-0A38-8945-AF32-F1041167369C}"/>
              </a:ext>
            </a:extLst>
          </p:cNvPr>
          <p:cNvSpPr/>
          <p:nvPr userDrawn="1"/>
        </p:nvSpPr>
        <p:spPr>
          <a:xfrm>
            <a:off x="1" y="-1"/>
            <a:ext cx="12192000" cy="6858001"/>
          </a:xfrm>
          <a:prstGeom prst="rect">
            <a:avLst/>
          </a:prstGeom>
          <a:solidFill>
            <a:schemeClr val="tx1">
              <a:alpha val="104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2E0AB4-F90B-44CD-8926-98D3CF701365}"/>
              </a:ext>
            </a:extLst>
          </p:cNvPr>
          <p:cNvGrpSpPr/>
          <p:nvPr userDrawn="1"/>
        </p:nvGrpSpPr>
        <p:grpSpPr>
          <a:xfrm>
            <a:off x="0" y="-414671"/>
            <a:ext cx="5743183" cy="7679070"/>
            <a:chOff x="0" y="-414671"/>
            <a:chExt cx="5743183" cy="7679070"/>
          </a:xfrm>
          <a:solidFill>
            <a:schemeClr val="bg1"/>
          </a:solidFill>
        </p:grpSpPr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5336B301-C1E9-4B9F-AF54-F8E83A736A8B}"/>
                </a:ext>
              </a:extLst>
            </p:cNvPr>
            <p:cNvSpPr/>
            <p:nvPr/>
          </p:nvSpPr>
          <p:spPr>
            <a:xfrm rot="10800000">
              <a:off x="543108" y="-414671"/>
              <a:ext cx="5200075" cy="7679070"/>
            </a:xfrm>
            <a:prstGeom prst="pie">
              <a:avLst>
                <a:gd name="adj1" fmla="val 6522859"/>
                <a:gd name="adj2" fmla="val 150751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C23CE2-5FA1-4B97-8CA6-3EDF7C5896FE}"/>
                </a:ext>
              </a:extLst>
            </p:cNvPr>
            <p:cNvSpPr/>
            <p:nvPr/>
          </p:nvSpPr>
          <p:spPr>
            <a:xfrm>
              <a:off x="0" y="0"/>
              <a:ext cx="4308764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CED4BD-EFCF-834D-BEC2-BEEAC241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390" y="365125"/>
            <a:ext cx="5539410" cy="1325563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37E6AE-D850-C74A-A25A-58C0807B54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14390" y="2062042"/>
            <a:ext cx="55394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666D35-2B28-4FFA-B5AB-67C0E7126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497" b="53112"/>
          <a:stretch/>
        </p:blipFill>
        <p:spPr>
          <a:xfrm>
            <a:off x="0" y="2822327"/>
            <a:ext cx="4349575" cy="4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1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413DB79-C008-4C3D-925C-94DC041FA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35" t="20222" r="59766" b="52285"/>
          <a:stretch/>
        </p:blipFill>
        <p:spPr>
          <a:xfrm>
            <a:off x="0" y="2156526"/>
            <a:ext cx="4354717" cy="4701394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6439A89-1AD9-429A-BDE8-2343EE089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7960A2-E640-49BF-BF07-0935380DF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7"/>
            <a:ext cx="11623251" cy="5535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3F8D85-9442-7297-96FC-24B88B732C8F}"/>
              </a:ext>
            </a:extLst>
          </p:cNvPr>
          <p:cNvGrpSpPr/>
          <p:nvPr userDrawn="1"/>
        </p:nvGrpSpPr>
        <p:grpSpPr>
          <a:xfrm>
            <a:off x="0" y="6594761"/>
            <a:ext cx="12192000" cy="263239"/>
            <a:chOff x="0" y="6594761"/>
            <a:chExt cx="12192000" cy="2632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094967-16CF-627D-ACF3-4BD6F0BB0CCE}"/>
                </a:ext>
              </a:extLst>
            </p:cNvPr>
            <p:cNvSpPr/>
            <p:nvPr/>
          </p:nvSpPr>
          <p:spPr>
            <a:xfrm>
              <a:off x="0" y="6681457"/>
              <a:ext cx="12192000" cy="17654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1453C0-61D1-27B6-1DA7-09782BB42C52}"/>
                </a:ext>
              </a:extLst>
            </p:cNvPr>
            <p:cNvSpPr/>
            <p:nvPr/>
          </p:nvSpPr>
          <p:spPr>
            <a:xfrm>
              <a:off x="0" y="6594761"/>
              <a:ext cx="121920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28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037167"/>
            <a:ext cx="11846982" cy="503239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2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DDE49D2A-E42F-4B39-9281-4686408DD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29516" y="6276733"/>
            <a:ext cx="5799543" cy="3101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54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6439A89-1AD9-429A-BDE8-2343EE089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7960A2-E640-49BF-BF07-0935380DF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7"/>
            <a:ext cx="11623251" cy="55352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1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61574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-1" y="6169982"/>
            <a:ext cx="9019903" cy="6880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1" y="6155442"/>
            <a:ext cx="3172097" cy="688018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ECFDA-92DD-D168-B497-2A50ACF041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2080" y="-10818"/>
            <a:ext cx="3169920" cy="6195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B21A92-7C0A-1D6B-63F1-2B3466B535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5716" y="2341918"/>
            <a:ext cx="1421016" cy="2067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2DCFCB-80DC-58B3-9F55-361DFACB1329}"/>
              </a:ext>
            </a:extLst>
          </p:cNvPr>
          <p:cNvSpPr/>
          <p:nvPr userDrawn="1"/>
        </p:nvSpPr>
        <p:spPr>
          <a:xfrm flipV="1">
            <a:off x="9019903" y="2492"/>
            <a:ext cx="3172097" cy="6186614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28DB7-D3D0-EF0C-6624-C32E2375FE58}"/>
              </a:ext>
            </a:extLst>
          </p:cNvPr>
          <p:cNvCxnSpPr>
            <a:cxnSpLocks/>
          </p:cNvCxnSpPr>
          <p:nvPr userDrawn="1"/>
        </p:nvCxnSpPr>
        <p:spPr>
          <a:xfrm>
            <a:off x="9019903" y="6179065"/>
            <a:ext cx="3172097" cy="100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6013085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4205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490374-C839-B055-E91D-BD4CDDCD1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4780" y="0"/>
            <a:ext cx="442722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A71AAD-B24D-8B55-8940-6A4C0477E67A}"/>
              </a:ext>
            </a:extLst>
          </p:cNvPr>
          <p:cNvSpPr/>
          <p:nvPr userDrawn="1"/>
        </p:nvSpPr>
        <p:spPr>
          <a:xfrm flipH="1" flipV="1">
            <a:off x="-3" y="5051392"/>
            <a:ext cx="7764779" cy="1806605"/>
          </a:xfrm>
          <a:prstGeom prst="rect">
            <a:avLst/>
          </a:prstGeom>
          <a:solidFill>
            <a:srgbClr val="7C49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BC079-5DDC-21FE-DD4D-C934D44EB342}"/>
              </a:ext>
            </a:extLst>
          </p:cNvPr>
          <p:cNvSpPr/>
          <p:nvPr userDrawn="1"/>
        </p:nvSpPr>
        <p:spPr>
          <a:xfrm flipV="1">
            <a:off x="7764777" y="5068976"/>
            <a:ext cx="4427224" cy="1796573"/>
          </a:xfrm>
          <a:prstGeom prst="rect">
            <a:avLst/>
          </a:prstGeom>
          <a:solidFill>
            <a:srgbClr val="7C49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600CC-79CA-82E6-D751-97BFAB9F50D2}"/>
              </a:ext>
            </a:extLst>
          </p:cNvPr>
          <p:cNvSpPr/>
          <p:nvPr userDrawn="1"/>
        </p:nvSpPr>
        <p:spPr>
          <a:xfrm flipV="1">
            <a:off x="7764779" y="-7554"/>
            <a:ext cx="4427219" cy="5076531"/>
          </a:xfrm>
          <a:prstGeom prst="rect">
            <a:avLst/>
          </a:prstGeom>
          <a:solidFill>
            <a:srgbClr val="7C498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776719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78CD7F-37E9-BB7E-8C1D-0C7A7104D30A}"/>
              </a:ext>
            </a:extLst>
          </p:cNvPr>
          <p:cNvCxnSpPr>
            <a:cxnSpLocks/>
            <a:stCxn id="20" idx="6"/>
          </p:cNvCxnSpPr>
          <p:nvPr userDrawn="1"/>
        </p:nvCxnSpPr>
        <p:spPr>
          <a:xfrm>
            <a:off x="7884194" y="5056625"/>
            <a:ext cx="4307806" cy="50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10E9EA-6700-48EA-F55E-8FBF7D90E7EE}"/>
              </a:ext>
            </a:extLst>
          </p:cNvPr>
          <p:cNvGrpSpPr/>
          <p:nvPr userDrawn="1"/>
        </p:nvGrpSpPr>
        <p:grpSpPr>
          <a:xfrm>
            <a:off x="7596194" y="4885625"/>
            <a:ext cx="342000" cy="342000"/>
            <a:chOff x="9286730" y="4018825"/>
            <a:chExt cx="342000" cy="342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A0AE3B-4E7D-42D9-720A-D03479608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A4DD18-A44E-3999-0624-B64EBDC3F6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859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 userDrawn="1"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 userDrawn="1"/>
        </p:nvCxnSpPr>
        <p:spPr>
          <a:xfrm>
            <a:off x="0" y="61574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-2" y="5051393"/>
            <a:ext cx="9019903" cy="18066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hild reaching for leaves&#10;&#10;Description automatically generated">
            <a:extLst>
              <a:ext uri="{FF2B5EF4-FFF2-40B4-BE49-F238E27FC236}">
                <a16:creationId xmlns:a16="http://schemas.microsoft.com/office/drawing/2014/main" id="{7F745D90-C45E-2ED4-9958-84CF77951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8" r="19520"/>
          <a:stretch/>
        </p:blipFill>
        <p:spPr>
          <a:xfrm>
            <a:off x="9019902" y="-7551"/>
            <a:ext cx="3172098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92A36E-FBFB-98B3-C8B2-17AF9A470AC0}"/>
              </a:ext>
            </a:extLst>
          </p:cNvPr>
          <p:cNvSpPr/>
          <p:nvPr userDrawn="1"/>
        </p:nvSpPr>
        <p:spPr>
          <a:xfrm flipV="1">
            <a:off x="9019901" y="-7553"/>
            <a:ext cx="3172097" cy="5076531"/>
          </a:xfrm>
          <a:prstGeom prst="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068977"/>
            <a:ext cx="3172097" cy="1796573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28DB7-D3D0-EF0C-6624-C32E2375FE58}"/>
              </a:ext>
            </a:extLst>
          </p:cNvPr>
          <p:cNvCxnSpPr>
            <a:cxnSpLocks/>
          </p:cNvCxnSpPr>
          <p:nvPr userDrawn="1"/>
        </p:nvCxnSpPr>
        <p:spPr>
          <a:xfrm>
            <a:off x="9019903" y="5051605"/>
            <a:ext cx="3172097" cy="100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 userDrawn="1"/>
        </p:nvGrpSpPr>
        <p:grpSpPr>
          <a:xfrm>
            <a:off x="8851066" y="4885625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50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037168"/>
            <a:ext cx="11846982" cy="44829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386D989-93B7-4D37-BF6C-3ED024B2711F}" type="TxLink">
              <a:rPr lang="en-US" sz="11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 algn="r"/>
              <a:t>Source: Sport England, Active Lives Adults, Nov 15/16 to Nov 19/20 , age 16+, excluding gardening</a:t>
            </a:fld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60E5EEA-2BDC-4C1D-9E35-F61F5E06FC4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60910" y="5607442"/>
            <a:ext cx="7512518" cy="40834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4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chemeClr val="accent5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9018FDDC-6D0C-1313-AEB0-74CEFA456B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07225" y="1360654"/>
            <a:ext cx="7647004" cy="40581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B41505E8-8018-C03A-D1C5-83EC57E6F2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771" y="505624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57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rgbClr val="7C4982">
              <a:alpha val="783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473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0549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013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chemeClr val="accent6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4481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chemeClr val="accent5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9018FDDC-6D0C-1313-AEB0-74CEFA456B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07225" y="1360654"/>
            <a:ext cx="7647004" cy="40581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B41505E8-8018-C03A-D1C5-83EC57E6F2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771" y="505624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818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rgbClr val="7C4982">
              <a:alpha val="783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056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4" y="2"/>
            <a:ext cx="4013588" cy="6341614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416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593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90" y="1037168"/>
            <a:ext cx="7908956" cy="44829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386D989-93B7-4D37-BF6C-3ED024B2711F}" type="TxLink">
              <a:rPr lang="en-US" sz="11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 algn="r"/>
              <a:t>Source: Sport England, Active Lives Adults, Nov 15/16 to Nov 19/20 , age 16+, excluding gardening</a:t>
            </a:fld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60E5EEA-2BDC-4C1D-9E35-F61F5E06FC4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9242" y="5640164"/>
            <a:ext cx="6593411" cy="40834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D1DD5-447E-4F9A-BB6C-BAE706A6D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746" y="1790240"/>
            <a:ext cx="3526220" cy="37294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6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0" lvl="0" indent="0">
              <a:lnSpc>
                <a:spcPct val="7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69CD2-D7CF-4E73-817C-968CE74A9F4F}"/>
              </a:ext>
            </a:extLst>
          </p:cNvPr>
          <p:cNvCxnSpPr>
            <a:cxnSpLocks/>
          </p:cNvCxnSpPr>
          <p:nvPr userDrawn="1"/>
        </p:nvCxnSpPr>
        <p:spPr>
          <a:xfrm>
            <a:off x="8153561" y="1790240"/>
            <a:ext cx="0" cy="3341741"/>
          </a:xfrm>
          <a:prstGeom prst="line">
            <a:avLst/>
          </a:prstGeom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037167"/>
            <a:ext cx="11846982" cy="503239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82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F6E9FC2-AA78-4D60-B58A-EB01F4F47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906"/>
            <a:ext cx="1198485" cy="112097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804652" cy="725455"/>
          </a:xfrm>
        </p:spPr>
        <p:txBody>
          <a:bodyPr>
            <a:noAutofit/>
          </a:bodyPr>
          <a:lstStyle>
            <a:lvl1pPr marL="0" indent="0">
              <a:buNone/>
              <a:defRPr sz="5400">
                <a:latin typeface="Angsana New" panose="020B0502040204020203" pitchFamily="18" charset="-34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9397D7-1547-4AEC-88EF-0E8F647AE6D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598321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386D989-93B7-4D37-BF6C-3ED024B2711F}" type="TxLink">
              <a:rPr lang="en-US" sz="11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 algn="r"/>
              <a:t>Source: Sport England, Active Lives Adults, Nov 15/16 to Nov 19/20 , age 16+, excluding gardening</a:t>
            </a:fld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3388A-C000-4BD7-9EA8-B287B4E24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10" y="1055688"/>
            <a:ext cx="11623251" cy="5072062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1pPr>
            <a:lvl2pPr marL="6858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9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BA50556-3322-4115-9469-1611B13BCC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31762" y="1055688"/>
            <a:ext cx="11928476" cy="5040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22A7E-2113-4834-90D9-D9E480329E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A1F45A-9BC1-4EB4-8FA8-5D647751B73C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648588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>
              <a:buFont typeface="Arial" panose="020B0604020202020204" pitchFamily="34" charset="0"/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Source:</a:t>
            </a:r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66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0E023A-BB16-4CA6-9D2E-E5D03AFC7C54}"/>
              </a:ext>
            </a:extLst>
          </p:cNvPr>
          <p:cNvSpPr txBox="1">
            <a:spLocks/>
          </p:cNvSpPr>
          <p:nvPr userDrawn="1"/>
        </p:nvSpPr>
        <p:spPr>
          <a:xfrm>
            <a:off x="4032119" y="2038803"/>
            <a:ext cx="7748755" cy="1220956"/>
          </a:xfrm>
          <a:prstGeom prst="rect">
            <a:avLst/>
          </a:prstGeom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of adults in</a:t>
            </a:r>
          </a:p>
          <a:p>
            <a:pPr>
              <a:lnSpc>
                <a:spcPct val="50000"/>
              </a:lnSpc>
            </a:pPr>
            <a:r>
              <a:rPr lang="en-US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  <a:r>
              <a:rPr lang="en-US" sz="8000" b="0" i="0" u="none" strike="noStrike" dirty="0">
                <a:latin typeface="Angsana New" panose="02020603050405020304" pitchFamily="18" charset="-34"/>
                <a:cs typeface="Angsana New" panose="02020603050405020304" pitchFamily="18" charset="-34"/>
              </a:rPr>
              <a:t>re </a:t>
            </a:r>
            <a:r>
              <a:rPr lang="en-US" sz="8000" b="0" i="0" u="none" strike="noStrike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inactive</a:t>
            </a:r>
            <a:r>
              <a:rPr lang="en-US" sz="8000" b="0" i="0" u="none" strike="noStrike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approximately 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9074E21-938C-45FB-BE88-D23CEAC8693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675350" y="2045501"/>
            <a:ext cx="2772000" cy="1764000"/>
          </a:xfrm>
          <a:prstGeom prst="bentConnector3">
            <a:avLst>
              <a:gd name="adj1" fmla="val 82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7A465C5-7DB2-4043-BD96-1E9D49F6C26C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648588" y="6251038"/>
            <a:ext cx="5411650" cy="230934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/>
          </a:bodyPr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Source:</a:t>
            </a:r>
            <a:endParaRPr lang="en-US" sz="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519FCC1F-2386-45C6-A8A0-57A7A083BAE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90537" y="4128757"/>
            <a:ext cx="11363611" cy="1422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275BC8-83CB-4537-821C-DB5671C7F7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2120" y="1022807"/>
            <a:ext cx="2616468" cy="863327"/>
          </a:xfrm>
        </p:spPr>
        <p:txBody>
          <a:bodyPr>
            <a:noAutofit/>
          </a:bodyPr>
          <a:lstStyle>
            <a:lvl1pPr marL="0" indent="0">
              <a:buNone/>
              <a:defRPr sz="6600" b="1"/>
            </a:lvl1pPr>
            <a:lvl5pPr>
              <a:defRPr/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617B23-1AAF-4D42-AD68-4ED227C7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1767" y="2038803"/>
            <a:ext cx="4792127" cy="1085850"/>
          </a:xfrm>
        </p:spPr>
        <p:txBody>
          <a:bodyPr/>
          <a:lstStyle>
            <a:lvl1pPr marL="0" indent="0">
              <a:lnSpc>
                <a:spcPct val="50000"/>
              </a:lnSpc>
              <a:buNone/>
              <a:defRPr sz="80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/>
              <a:t>area</a:t>
            </a:r>
            <a:endParaRPr lang="en-GB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5C1A83-C19F-4EB5-9CE9-29F50D8ABE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2119" y="3284084"/>
            <a:ext cx="5841983" cy="1085850"/>
          </a:xfrm>
        </p:spPr>
        <p:txBody>
          <a:bodyPr/>
          <a:lstStyle>
            <a:lvl1pPr marL="0" indent="0">
              <a:lnSpc>
                <a:spcPct val="50000"/>
              </a:lnSpc>
              <a:buNone/>
              <a:defRPr sz="80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/>
              <a:t>xxx,000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80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5280C55-E353-4410-B3F3-660C7A30A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762" y="125994"/>
            <a:ext cx="11928476" cy="7254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54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marL="228600" lvl="0" indent="-228600">
              <a:lnSpc>
                <a:spcPct val="70000"/>
              </a:lnSpc>
            </a:pPr>
            <a:r>
              <a:rPr lang="en-US" dirty="0"/>
              <a:t>Headlines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B293C5-3B52-47FC-AFB4-4E865E4A966F}"/>
              </a:ext>
            </a:extLst>
          </p:cNvPr>
          <p:cNvCxnSpPr/>
          <p:nvPr userDrawn="1"/>
        </p:nvCxnSpPr>
        <p:spPr>
          <a:xfrm flipV="1">
            <a:off x="6095999" y="1896440"/>
            <a:ext cx="0" cy="3600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64AA7A-3D36-453F-A542-0903030A7ACA}"/>
              </a:ext>
            </a:extLst>
          </p:cNvPr>
          <p:cNvSpPr txBox="1"/>
          <p:nvPr userDrawn="1"/>
        </p:nvSpPr>
        <p:spPr>
          <a:xfrm>
            <a:off x="935566" y="1849966"/>
            <a:ext cx="32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Inactive percentage Nov 19/20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93D398-863F-463E-A90E-A7E9A09236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566" y="2248323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BD1622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BE56D-02C4-4423-83D9-8A3BEEB4D7B7}"/>
              </a:ext>
            </a:extLst>
          </p:cNvPr>
          <p:cNvSpPr txBox="1"/>
          <p:nvPr userDrawn="1"/>
        </p:nvSpPr>
        <p:spPr>
          <a:xfrm>
            <a:off x="935566" y="3696440"/>
            <a:ext cx="32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800" b="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Inactive population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D838BC0-1A9A-41B6-8223-F1965DA705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5566" y="4094797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BD1622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030E3-72FD-4128-9EA6-5F9E9A657CC4}"/>
              </a:ext>
            </a:extLst>
          </p:cNvPr>
          <p:cNvSpPr txBox="1"/>
          <p:nvPr userDrawn="1"/>
        </p:nvSpPr>
        <p:spPr>
          <a:xfrm>
            <a:off x="7355762" y="1849966"/>
            <a:ext cx="32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Those who do ‘Nothing’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DCA94AF-456B-416B-BBD4-1A71B26FC5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5762" y="2248323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888A6-DA03-46AF-B9BC-BD9703717A53}"/>
              </a:ext>
            </a:extLst>
          </p:cNvPr>
          <p:cNvSpPr txBox="1"/>
          <p:nvPr userDrawn="1"/>
        </p:nvSpPr>
        <p:spPr>
          <a:xfrm>
            <a:off x="7355761" y="3696440"/>
            <a:ext cx="377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800" b="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Inactive population growth (approx.)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EF0DDAB-81F6-41D6-8583-CE8F743DB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5762" y="4094797"/>
            <a:ext cx="3309937" cy="896937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4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with pre co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1037167"/>
            <a:ext cx="11244817" cy="503239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319" y="124067"/>
            <a:ext cx="11204639" cy="725455"/>
          </a:xfr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  <a:cs typeface="Angsana New" panose="020B0502040204020203" pitchFamily="18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3F1F0C-127A-27DE-4F0C-B644804F7F2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FA27AA-BC77-C32D-D620-171BCE8AE108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427C7C-FDD8-697B-914F-815738C595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16725D-43A3-F308-EBAE-4957B35486BF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FEB8A4F-5E1B-CAB7-0FB6-B42C536DCB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1BB90A8-73D4-033B-5E0D-1E66E874E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3853751-49A3-7EC7-3317-3B7CB32A3A93}"/>
              </a:ext>
            </a:extLst>
          </p:cNvPr>
          <p:cNvSpPr txBox="1"/>
          <p:nvPr userDrawn="1"/>
        </p:nvSpPr>
        <p:spPr>
          <a:xfrm>
            <a:off x="712147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/>
              <a:t>Data is for: The Humber</a:t>
            </a:r>
          </a:p>
        </p:txBody>
      </p:sp>
    </p:spTree>
    <p:extLst>
      <p:ext uri="{BB962C8B-B14F-4D97-AF65-F5344CB8AC3E}">
        <p14:creationId xmlns:p14="http://schemas.microsoft.com/office/powerpoint/2010/main" val="420069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740" r:id="rId3"/>
    <p:sldLayoutId id="2147483706" r:id="rId4"/>
    <p:sldLayoutId id="2147483699" r:id="rId5"/>
    <p:sldLayoutId id="2147483686" r:id="rId6"/>
    <p:sldLayoutId id="2147483704" r:id="rId7"/>
    <p:sldLayoutId id="2147483742" r:id="rId8"/>
    <p:sldLayoutId id="214748375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404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4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08" r:id="rId2"/>
    <p:sldLayoutId id="2147483718" r:id="rId3"/>
    <p:sldLayoutId id="2147483738" r:id="rId4"/>
    <p:sldLayoutId id="21474837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Angsana New" panose="02020603050405020304" pitchFamily="18" charset="-34"/>
          <a:ea typeface="+mj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0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Angsana New" panose="02020603050405020304" pitchFamily="18" charset="-34"/>
          <a:ea typeface="+mj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4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85" r:id="rId2"/>
    <p:sldLayoutId id="21474837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49952-1904-DAEA-E0A8-BFAF06DFD538}"/>
              </a:ext>
            </a:extLst>
          </p:cNvPr>
          <p:cNvSpPr txBox="1"/>
          <p:nvPr userDrawn="1"/>
        </p:nvSpPr>
        <p:spPr>
          <a:xfrm>
            <a:off x="712147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/>
              <a:t>Data is for: The Humber</a:t>
            </a:r>
          </a:p>
        </p:txBody>
      </p:sp>
    </p:spTree>
    <p:extLst>
      <p:ext uri="{BB962C8B-B14F-4D97-AF65-F5344CB8AC3E}">
        <p14:creationId xmlns:p14="http://schemas.microsoft.com/office/powerpoint/2010/main" val="219466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49952-1904-DAEA-E0A8-BFAF06DFD538}"/>
              </a:ext>
            </a:extLst>
          </p:cNvPr>
          <p:cNvSpPr txBox="1"/>
          <p:nvPr userDrawn="1"/>
        </p:nvSpPr>
        <p:spPr>
          <a:xfrm>
            <a:off x="712147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/>
              <a:t>Data is for: The Humber</a:t>
            </a:r>
          </a:p>
        </p:txBody>
      </p:sp>
    </p:spTree>
    <p:extLst>
      <p:ext uri="{BB962C8B-B14F-4D97-AF65-F5344CB8AC3E}">
        <p14:creationId xmlns:p14="http://schemas.microsoft.com/office/powerpoint/2010/main" val="145232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E599CA-035A-2E9E-F604-FAB212372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69" y="0"/>
            <a:ext cx="900684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45D0AF-232A-6FA1-9F8D-B962FC9C37BB}"/>
              </a:ext>
            </a:extLst>
          </p:cNvPr>
          <p:cNvSpPr/>
          <p:nvPr/>
        </p:nvSpPr>
        <p:spPr>
          <a:xfrm>
            <a:off x="9025003" y="-3"/>
            <a:ext cx="3166997" cy="52023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8FE3A1E-D28F-6AFA-2055-3A5DD1C7D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09" y="5588539"/>
            <a:ext cx="2798384" cy="8273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DD0EBF-B976-0912-9187-CDBE1E981477}"/>
              </a:ext>
            </a:extLst>
          </p:cNvPr>
          <p:cNvSpPr/>
          <p:nvPr/>
        </p:nvSpPr>
        <p:spPr>
          <a:xfrm>
            <a:off x="-6786" y="0"/>
            <a:ext cx="9028020" cy="5192038"/>
          </a:xfrm>
          <a:prstGeom prst="rect">
            <a:avLst/>
          </a:prstGeom>
          <a:solidFill>
            <a:srgbClr val="0142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67012BD-B754-980F-C087-43628CD118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237" y="232134"/>
            <a:ext cx="2423766" cy="17156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1156D6-83D0-FC49-6B3F-D0D8809B669C}"/>
              </a:ext>
            </a:extLst>
          </p:cNvPr>
          <p:cNvSpPr/>
          <p:nvPr/>
        </p:nvSpPr>
        <p:spPr>
          <a:xfrm>
            <a:off x="568080" y="349589"/>
            <a:ext cx="4647734" cy="12581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Adult Active Lives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FFFFFF"/>
                </a:solidFill>
                <a:latin typeface="Calibri Light" panose="020F0302020204030204"/>
                <a:cs typeface="Angsana New" panose="02020603050405020304" pitchFamily="18" charset="-34"/>
              </a:rPr>
              <a:t>November 2022-23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70421-25A2-1723-20D2-C7118329BFAE}"/>
              </a:ext>
            </a:extLst>
          </p:cNvPr>
          <p:cNvSpPr txBox="1"/>
          <p:nvPr/>
        </p:nvSpPr>
        <p:spPr>
          <a:xfrm>
            <a:off x="573274" y="1491726"/>
            <a:ext cx="606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Headlines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242A9-6494-B9DA-EA98-8B3043CC1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83794"/>
            <a:ext cx="1520456" cy="2667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2BAB25-E139-B472-1FA6-2275EE56196D}"/>
              </a:ext>
            </a:extLst>
          </p:cNvPr>
          <p:cNvSpPr/>
          <p:nvPr/>
        </p:nvSpPr>
        <p:spPr>
          <a:xfrm>
            <a:off x="0" y="5192038"/>
            <a:ext cx="9021234" cy="1665962"/>
          </a:xfrm>
          <a:prstGeom prst="rect">
            <a:avLst/>
          </a:prstGeom>
          <a:solidFill>
            <a:srgbClr val="53B0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6AA55C-B178-5BB0-7167-B4A665A874C4}"/>
              </a:ext>
            </a:extLst>
          </p:cNvPr>
          <p:cNvSpPr txBox="1"/>
          <p:nvPr/>
        </p:nvSpPr>
        <p:spPr>
          <a:xfrm>
            <a:off x="795647" y="5443836"/>
            <a:ext cx="5747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April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058B7E-7561-A24E-CAD5-661545FEEAE7}"/>
              </a:ext>
            </a:extLst>
          </p:cNvPr>
          <p:cNvGrpSpPr/>
          <p:nvPr/>
        </p:nvGrpSpPr>
        <p:grpSpPr>
          <a:xfrm>
            <a:off x="8854003" y="5017303"/>
            <a:ext cx="342000" cy="342000"/>
            <a:chOff x="9302139" y="4202490"/>
            <a:chExt cx="342000" cy="34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24EDED-463D-EE01-C31D-53BB1D717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2139" y="4202490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EFC6D8-5D08-4E2B-20C3-B0D7FFA855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6139" y="4256490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11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409B9D-3890-21D7-F118-E52F8E181AE9}"/>
              </a:ext>
            </a:extLst>
          </p:cNvPr>
          <p:cNvSpPr txBox="1">
            <a:spLocks/>
          </p:cNvSpPr>
          <p:nvPr/>
        </p:nvSpPr>
        <p:spPr>
          <a:xfrm>
            <a:off x="131762" y="125994"/>
            <a:ext cx="1192847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540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National update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C561ABD-F95A-EC59-675C-306C6047EBFE}"/>
              </a:ext>
            </a:extLst>
          </p:cNvPr>
          <p:cNvSpPr txBox="1">
            <a:spLocks/>
          </p:cNvSpPr>
          <p:nvPr/>
        </p:nvSpPr>
        <p:spPr>
          <a:xfrm>
            <a:off x="691116" y="1196771"/>
            <a:ext cx="7230140" cy="553523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There are two million more adults getting active on a regular basis through sport and physical activity than in 2016, despite the impacts of the coronavirus (Covid-19) pandemic and increased cost-of-living pressures.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figures, which we’ve published today in our latest Active Lives Adult Survey report, show that between November 2022 and November 2023, 63.4% of the adult population met the Chief Medical Officers’ guidelines of doing 150 minutes, or more, of moderate intensity physical activity a week. That’s equivalent to 29.5m adults in England playing sport or taking part in physical activity every week.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figure is largely unchanged from 12 months ago when 63.1% were active but means that, compared to when we first ran the survey between November 2015 and November 2016, there are two million more active adults – an increase of 1.3%.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55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63165-24B5-4BA9-AA8A-356C20D5F14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878" y="125413"/>
            <a:ext cx="6596742" cy="7254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latin typeface="+mj-lt"/>
              </a:rPr>
              <a:t>National demographics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8016FB0-0E62-DA42-64C4-2B3EB19C6372}"/>
              </a:ext>
            </a:extLst>
          </p:cNvPr>
          <p:cNvSpPr txBox="1">
            <a:spLocks/>
          </p:cNvSpPr>
          <p:nvPr/>
        </p:nvSpPr>
        <p:spPr>
          <a:xfrm>
            <a:off x="510363" y="862170"/>
            <a:ext cx="6018028" cy="52728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Over the longer term, growth has been similar for both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men and women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with 914,000 (1.4%) more active men and 831,000 (1.3%) more active women compared to November 2015-16. Despite this, neither men nor women have seen activity levels change compared to 12 months ago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Adults aged 75+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continue to drive the growth in activity levels. The increase of just over 100,000 (1.6%) adults aged 75+ who are active, compared to 12 months ago, is part of a long-term increase of just under 700,000 (9.4%) compared to seven years ago (Nov 15-16). Those aged 55-74 also have a long-term upward trend in the proportion active. For both age groups the latest result represents the highest result recorded over the last seven years.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levels remain unchanged compared to 12 months ago for those with 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disability or long-term health condition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Before the pandemic, activity levels were increasing and we continue to see 4.2% more active adults with a disability or long-term health condition compared to seven years ago (Nov 15-16). This long-term growth is greater than for those without a disability or long-term health condition, where the proportion active is up by 1.9% over the same period.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45C7812-6C8A-F100-35BE-BCBA53C6C3D6}"/>
              </a:ext>
            </a:extLst>
          </p:cNvPr>
          <p:cNvSpPr txBox="1">
            <a:spLocks/>
          </p:cNvSpPr>
          <p:nvPr/>
        </p:nvSpPr>
        <p:spPr>
          <a:xfrm>
            <a:off x="6826101" y="862170"/>
            <a:ext cx="4367759" cy="26005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No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ngsana New" panose="02020603050405020304" pitchFamily="18" charset="-34"/>
              </a:rPr>
              <a:t>Black, Asian or minority ethnic group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is showing a reportable difference in the proportion who are active compared to November 2015-16. As a result, inequalities continue to widen as White British adults have seen activity levels increase over the same period (up 2.1%).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There have been no reportable changes in activity levels by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ngsana New" panose="02020603050405020304" pitchFamily="18" charset="-34"/>
              </a:rPr>
              <a:t>social grade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compared to 12 months ago. Given this stability, we expect no further pandemic recovery for the least affluent (NS SEC 6-8) and the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longerterm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 trend of an increased gap in activity levels between the most and least affluent to continue. The most affluent (NS-SEC 1-2) have seen long-term growth, with those who are active increasing by 1.6% compared to seven years ago (Nov 15-16). In contrast, the least affluent (NS-SEC 6-8) have seen the proportion active drop by 2.2% over the same period.</a:t>
            </a:r>
          </a:p>
        </p:txBody>
      </p:sp>
    </p:spTree>
    <p:extLst>
      <p:ext uri="{BB962C8B-B14F-4D97-AF65-F5344CB8AC3E}">
        <p14:creationId xmlns:p14="http://schemas.microsoft.com/office/powerpoint/2010/main" val="269447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E4D7D92E-D780-BF34-62CE-8857254F657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41099965"/>
              </p:ext>
            </p:extLst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ACC82-D389-50F0-89FE-B3534B25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319" y="124067"/>
            <a:ext cx="11204639" cy="725455"/>
          </a:xfrm>
        </p:spPr>
        <p:txBody>
          <a:bodyPr/>
          <a:lstStyle/>
          <a:p>
            <a:r>
              <a:rPr lang="en-GB" dirty="0"/>
              <a:t>Physical activity levels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E4C7C45-46AB-89D4-4A62-913F3547AE3D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2015-16 to Nov20 22-23,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1407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ABEFC3-C07D-0099-50C8-4A56D27B0DD3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2015-16 and Nov 22-23,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C540361-F77C-7B71-EFA1-BE17EC1493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56551" cy="1396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lIns="720000" tIns="28800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Inactivity compared to 2015-16 (baseline)</a:t>
            </a:r>
          </a:p>
        </p:txBody>
      </p:sp>
      <p:graphicFrame>
        <p:nvGraphicFramePr>
          <p:cNvPr id="15" name="Chart Placeholder 14">
            <a:extLst>
              <a:ext uri="{FF2B5EF4-FFF2-40B4-BE49-F238E27FC236}">
                <a16:creationId xmlns:a16="http://schemas.microsoft.com/office/drawing/2014/main" id="{923222FC-26EF-4C51-848B-27EFCB651184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804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B4253-B5B2-1EC8-9CE6-AC2F7E9D3FE9}"/>
              </a:ext>
            </a:extLst>
          </p:cNvPr>
          <p:cNvSpPr/>
          <p:nvPr/>
        </p:nvSpPr>
        <p:spPr>
          <a:xfrm>
            <a:off x="0" y="0"/>
            <a:ext cx="3009014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6240E-9222-450E-85BA-F749D6338B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"/>
            <a:ext cx="11656551" cy="1396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720000" tIns="9000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Absolute change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Nov 2015-16 to Nov 2022-23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DFED4A-E555-C484-F528-8CE315617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63233"/>
              </p:ext>
            </p:extLst>
          </p:nvPr>
        </p:nvGraphicFramePr>
        <p:xfrm>
          <a:off x="-2" y="1784953"/>
          <a:ext cx="11507650" cy="3584482"/>
        </p:xfrm>
        <a:graphic>
          <a:graphicData uri="http://schemas.openxmlformats.org/drawingml/2006/table">
            <a:tbl>
              <a:tblPr/>
              <a:tblGrid>
                <a:gridCol w="3016682">
                  <a:extLst>
                    <a:ext uri="{9D8B030D-6E8A-4147-A177-3AD203B41FA5}">
                      <a16:colId xmlns:a16="http://schemas.microsoft.com/office/drawing/2014/main" val="3917654106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2651980990"/>
                    </a:ext>
                  </a:extLst>
                </a:gridCol>
                <a:gridCol w="2183854">
                  <a:extLst>
                    <a:ext uri="{9D8B030D-6E8A-4147-A177-3AD203B41FA5}">
                      <a16:colId xmlns:a16="http://schemas.microsoft.com/office/drawing/2014/main" val="3994592337"/>
                    </a:ext>
                  </a:extLst>
                </a:gridCol>
                <a:gridCol w="595423">
                  <a:extLst>
                    <a:ext uri="{9D8B030D-6E8A-4147-A177-3AD203B41FA5}">
                      <a16:colId xmlns:a16="http://schemas.microsoft.com/office/drawing/2014/main" val="789850208"/>
                    </a:ext>
                  </a:extLst>
                </a:gridCol>
                <a:gridCol w="1914121">
                  <a:extLst>
                    <a:ext uri="{9D8B030D-6E8A-4147-A177-3AD203B41FA5}">
                      <a16:colId xmlns:a16="http://schemas.microsoft.com/office/drawing/2014/main" val="581911923"/>
                    </a:ext>
                  </a:extLst>
                </a:gridCol>
                <a:gridCol w="850344">
                  <a:extLst>
                    <a:ext uri="{9D8B030D-6E8A-4147-A177-3AD203B41FA5}">
                      <a16:colId xmlns:a16="http://schemas.microsoft.com/office/drawing/2014/main" val="2601611120"/>
                    </a:ext>
                  </a:extLst>
                </a:gridCol>
                <a:gridCol w="2278588">
                  <a:extLst>
                    <a:ext uri="{9D8B030D-6E8A-4147-A177-3AD203B41FA5}">
                      <a16:colId xmlns:a16="http://schemas.microsoft.com/office/drawing/2014/main" val="1372367722"/>
                    </a:ext>
                  </a:extLst>
                </a:gridCol>
              </a:tblGrid>
              <a:tr h="43702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Inactive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Fairly 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65622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England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0.1%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-1.4%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Significant decrease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1.3%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Significant increase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884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Active Humber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2.0%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0.2%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-2.2%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672255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Kingston upon Hull, City of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4.7%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-1.9%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-2.7%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545856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East Riding of Yorkshire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1.0%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2.0%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-3.0%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650877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Lincolnshire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2.1%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0.6%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-2.7%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007189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East Lincolnshire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-0.1%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-0.2%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0.3%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+mj-lt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192182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97093F-4AB9-34C7-B577-AD7FA0463CAA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2015-16 and Nov 2022-23,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624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0EC18D1-E0C5-A1AE-152C-76E4880A44C3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2021-22 and Nov 2022-23,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368C40-D4B2-859B-2C1D-D7B90F5601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56551" cy="139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720000" tIns="28800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Inactivity compared to 2021-22 (previous 12 months)</a:t>
            </a:r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0BD461A2-6149-4925-92F0-B0D821FF724C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163513" y="1036638"/>
          <a:ext cx="11244262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24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2CB727-A0D6-8748-84B5-61A8CC187CBD}"/>
              </a:ext>
            </a:extLst>
          </p:cNvPr>
          <p:cNvSpPr/>
          <p:nvPr/>
        </p:nvSpPr>
        <p:spPr>
          <a:xfrm>
            <a:off x="0" y="0"/>
            <a:ext cx="3009014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6240E-9222-450E-85BA-F749D6338B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"/>
            <a:ext cx="11656551" cy="139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720000" tIns="9000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Change in the last 12 months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Nov 2021-22 to Nov 2022-23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DB08B-5E37-1C90-A277-4CFDDA8FA21B}"/>
              </a:ext>
            </a:extLst>
          </p:cNvPr>
          <p:cNvSpPr txBox="1">
            <a:spLocks/>
          </p:cNvSpPr>
          <p:nvPr/>
        </p:nvSpPr>
        <p:spPr>
          <a:xfrm>
            <a:off x="6096000" y="6471342"/>
            <a:ext cx="5411650" cy="230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sz="1000" dirty="0"/>
              <a:t>Source: Sport England, Active Lives Adults, Nov 2021-22 and Nov 2022-23, </a:t>
            </a:r>
            <a:r>
              <a:rPr lang="en-US" sz="1000" b="1" dirty="0">
                <a:solidFill>
                  <a:schemeClr val="accent5"/>
                </a:solidFill>
              </a:rPr>
              <a:t>excluding gardening</a:t>
            </a:r>
            <a:endParaRPr lang="en-GB" sz="1000" dirty="0"/>
          </a:p>
          <a:p>
            <a:pPr algn="r"/>
            <a:endParaRPr lang="en-GB" sz="1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A57B22-100F-C3F5-D4F3-710DFF465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54822"/>
              </p:ext>
            </p:extLst>
          </p:nvPr>
        </p:nvGraphicFramePr>
        <p:xfrm>
          <a:off x="-2" y="1784953"/>
          <a:ext cx="11507650" cy="3584482"/>
        </p:xfrm>
        <a:graphic>
          <a:graphicData uri="http://schemas.openxmlformats.org/drawingml/2006/table">
            <a:tbl>
              <a:tblPr/>
              <a:tblGrid>
                <a:gridCol w="3016682">
                  <a:extLst>
                    <a:ext uri="{9D8B030D-6E8A-4147-A177-3AD203B41FA5}">
                      <a16:colId xmlns:a16="http://schemas.microsoft.com/office/drawing/2014/main" val="3917654106"/>
                    </a:ext>
                  </a:extLst>
                </a:gridCol>
                <a:gridCol w="668638">
                  <a:extLst>
                    <a:ext uri="{9D8B030D-6E8A-4147-A177-3AD203B41FA5}">
                      <a16:colId xmlns:a16="http://schemas.microsoft.com/office/drawing/2014/main" val="2651980990"/>
                    </a:ext>
                  </a:extLst>
                </a:gridCol>
                <a:gridCol w="2183854">
                  <a:extLst>
                    <a:ext uri="{9D8B030D-6E8A-4147-A177-3AD203B41FA5}">
                      <a16:colId xmlns:a16="http://schemas.microsoft.com/office/drawing/2014/main" val="3994592337"/>
                    </a:ext>
                  </a:extLst>
                </a:gridCol>
                <a:gridCol w="595423">
                  <a:extLst>
                    <a:ext uri="{9D8B030D-6E8A-4147-A177-3AD203B41FA5}">
                      <a16:colId xmlns:a16="http://schemas.microsoft.com/office/drawing/2014/main" val="789850208"/>
                    </a:ext>
                  </a:extLst>
                </a:gridCol>
                <a:gridCol w="1914121">
                  <a:extLst>
                    <a:ext uri="{9D8B030D-6E8A-4147-A177-3AD203B41FA5}">
                      <a16:colId xmlns:a16="http://schemas.microsoft.com/office/drawing/2014/main" val="581911923"/>
                    </a:ext>
                  </a:extLst>
                </a:gridCol>
                <a:gridCol w="850344">
                  <a:extLst>
                    <a:ext uri="{9D8B030D-6E8A-4147-A177-3AD203B41FA5}">
                      <a16:colId xmlns:a16="http://schemas.microsoft.com/office/drawing/2014/main" val="2601611120"/>
                    </a:ext>
                  </a:extLst>
                </a:gridCol>
                <a:gridCol w="2278588">
                  <a:extLst>
                    <a:ext uri="{9D8B030D-6E8A-4147-A177-3AD203B41FA5}">
                      <a16:colId xmlns:a16="http://schemas.microsoft.com/office/drawing/2014/main" val="1372367722"/>
                    </a:ext>
                  </a:extLst>
                </a:gridCol>
              </a:tblGrid>
              <a:tr h="43702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Inactive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Fairly 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65622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England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-0.1%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-0.2%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884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Active Humber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-0.9%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672255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Kingston upon Hull, City of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-0.1%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-0.1%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545856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East Riding of Yorkshire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-3.5%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650877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Lincolnshire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-2.4%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-3.1%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5.5%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007189"/>
                  </a:ext>
                </a:extLst>
              </a:tr>
              <a:tr h="524576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East Lincolnshire</a:t>
                      </a:r>
                    </a:p>
                  </a:txBody>
                  <a:tcPr marL="4233" marR="180000" marT="423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-1.0%</a:t>
                      </a: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4.5%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-3.5%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192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2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E1B9586-14C6-014F-C039-878C8F3901A9}"/>
              </a:ext>
            </a:extLst>
          </p:cNvPr>
          <p:cNvSpPr txBox="1">
            <a:spLocks/>
          </p:cNvSpPr>
          <p:nvPr/>
        </p:nvSpPr>
        <p:spPr>
          <a:xfrm>
            <a:off x="610227" y="721419"/>
            <a:ext cx="3228126" cy="72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540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4FA68-4166-1F80-523D-851864F820DF}"/>
              </a:ext>
            </a:extLst>
          </p:cNvPr>
          <p:cNvSpPr txBox="1"/>
          <p:nvPr/>
        </p:nvSpPr>
        <p:spPr>
          <a:xfrm>
            <a:off x="4501117" y="662760"/>
            <a:ext cx="670914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Since baseline:</a:t>
            </a:r>
          </a:p>
          <a:p>
            <a:pPr marL="285750" marR="0" lvl="0" indent="-285750" algn="l" defTabSz="457200" rtl="0" eaLnBrk="1" fontAlgn="auto" latinLnBrk="0" hangingPunct="1"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Inactivity rates have increased by 2pp in The Humber.  Nationally, inactivity rates have decreased by 0.1pp</a:t>
            </a:r>
          </a:p>
          <a:p>
            <a:pPr marL="285750" marR="0" lvl="0" indent="-285750" algn="l" defTabSz="457200" rtl="0" eaLnBrk="1" fontAlgn="auto" latinLnBrk="0" hangingPunct="1"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Inactivity rates </a:t>
            </a:r>
            <a:r>
              <a:rPr lang="en-GB" sz="2000" dirty="0">
                <a:solidFill>
                  <a:srgbClr val="48404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have either increased or are similar to baseline for a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LAs in The Humber</a:t>
            </a:r>
          </a:p>
          <a:p>
            <a:pPr marL="285750" marR="0" lvl="0" indent="-285750" algn="l" defTabSz="457200" rtl="0" eaLnBrk="1" fontAlgn="auto" latinLnBrk="0" hangingPunct="1"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dirty="0">
                <a:solidFill>
                  <a:srgbClr val="48404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Hull has seen the biggest increase since baseline (4pp)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2000" dirty="0">
              <a:solidFill>
                <a:srgbClr val="484043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457200">
              <a:buClr>
                <a:srgbClr val="BD1622"/>
              </a:buClr>
              <a:defRPr/>
            </a:pPr>
            <a:r>
              <a:rPr lang="en-GB" sz="2400" dirty="0">
                <a:solidFill>
                  <a:srgbClr val="484043"/>
                </a:solidFill>
                <a:latin typeface="Calibri Light" panose="020F0302020204030204"/>
                <a:ea typeface="Calibri" panose="020F0502020204030204" pitchFamily="34" charset="0"/>
                <a:cs typeface="Calibri" panose="020F0502020204030204" pitchFamily="34" charset="0"/>
              </a:rPr>
              <a:t>In the last 12 months:</a:t>
            </a:r>
          </a:p>
          <a:p>
            <a:pPr marL="285750" lvl="0" indent="-285750" defTabSz="457200">
              <a:buClr>
                <a:srgbClr val="BD162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48404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Inactivity rates have increased by 0.7pp in The Humber.  Nationally, inactivity rates have decreased by 0.1pp</a:t>
            </a:r>
          </a:p>
          <a:p>
            <a:pPr marL="285750" lvl="0" indent="-285750" defTabSz="457200">
              <a:buClr>
                <a:srgbClr val="BD162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48404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Hull has the highest inactivity rates within The Humber (33%)</a:t>
            </a:r>
          </a:p>
          <a:p>
            <a:pPr marL="285750" lvl="0" indent="-285750" defTabSz="457200">
              <a:buClr>
                <a:srgbClr val="BD162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48404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East Riding has seen the biggest increase in inactivity (3pp) but remain the lowest</a:t>
            </a:r>
          </a:p>
          <a:p>
            <a:pPr marL="285750" lvl="0" indent="-285750" defTabSz="457200">
              <a:buClr>
                <a:srgbClr val="BD162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48404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North Lincolnshire and North East Lincolnshire have both seen some improvements in the last 12 months (2.4 and 0.9pp respectively)</a:t>
            </a:r>
          </a:p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6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ection Break A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Section Break A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27271</TotalTime>
  <Words>1010</Words>
  <Application>Microsoft Office PowerPoint</Application>
  <PresentationFormat>Widescreen</PresentationFormat>
  <Paragraphs>134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Angsana New</vt:lpstr>
      <vt:lpstr>Arial</vt:lpstr>
      <vt:lpstr>Arial Nova Light</vt:lpstr>
      <vt:lpstr>Calibri</vt:lpstr>
      <vt:lpstr>Calibri Light</vt:lpstr>
      <vt:lpstr>Wingdings</vt:lpstr>
      <vt:lpstr>Office Theme</vt:lpstr>
      <vt:lpstr>3_Section Break A</vt:lpstr>
      <vt:lpstr>4_Section Break A</vt:lpstr>
      <vt:lpstr>6_Custom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Liz Radley</cp:lastModifiedBy>
  <cp:revision>673</cp:revision>
  <dcterms:created xsi:type="dcterms:W3CDTF">2020-12-15T14:44:20Z</dcterms:created>
  <dcterms:modified xsi:type="dcterms:W3CDTF">2024-05-29T10:48:28Z</dcterms:modified>
</cp:coreProperties>
</file>