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23"/>
  </p:notesMasterIdLst>
  <p:handoutMasterIdLst>
    <p:handoutMasterId r:id="rId24"/>
  </p:handoutMasterIdLst>
  <p:sldIdLst>
    <p:sldId id="4157" r:id="rId2"/>
    <p:sldId id="4171" r:id="rId3"/>
    <p:sldId id="4119" r:id="rId4"/>
    <p:sldId id="4063" r:id="rId5"/>
    <p:sldId id="1388" r:id="rId6"/>
    <p:sldId id="4160" r:id="rId7"/>
    <p:sldId id="4137" r:id="rId8"/>
    <p:sldId id="4172" r:id="rId9"/>
    <p:sldId id="4132" r:id="rId10"/>
    <p:sldId id="4158" r:id="rId11"/>
    <p:sldId id="4175" r:id="rId12"/>
    <p:sldId id="4174" r:id="rId13"/>
    <p:sldId id="4126" r:id="rId14"/>
    <p:sldId id="4127" r:id="rId15"/>
    <p:sldId id="4176" r:id="rId16"/>
    <p:sldId id="4170" r:id="rId17"/>
    <p:sldId id="4068" r:id="rId18"/>
    <p:sldId id="4173" r:id="rId19"/>
    <p:sldId id="4116" r:id="rId20"/>
    <p:sldId id="4112" r:id="rId21"/>
    <p:sldId id="411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5B3815-400D-6C14-1CCB-56631930C663}" name="Martin Hird" initials="MH" userId="Martin Hird" providerId="None"/>
  <p188:author id="{24285C21-1C15-9939-DE37-B21D5C01ED92}" name="Liz Radley" initials="LR" userId="S::liz@pressred.co.uk::2d828230-0f60-4fd5-9d69-9b819aaf13bf" providerId="AD"/>
  <p188:author id="{6235672F-6682-7BE6-BB07-DD73BF8C201F}" name="Martin Hird" initials="MH" userId="S::martin@pressred.co.uk::7af6d65c-07f6-4e17-8f60-307004fb9820" providerId="AD"/>
  <p188:author id="{3FDDDCAF-E490-94CC-B481-898548AB9DDC}" name="Scott Hartley" initials="SH" userId="S::scott@pressred.co.uk::da5851e2-eb73-4c9d-afd2-be7641e983ed" providerId="AD"/>
  <p188:author id="{64FA85E2-95EF-1481-CC5E-3AE2364B919C}" name="Liz Radley" initials="LR" userId="Liz Radley" providerId="None"/>
  <p188:author id="{804B0AF0-B6FC-5813-5B7F-EF09AE8C5039}" name="Tim Brearley" initials="TB" userId="2671ec7344e31065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z Radley" initials="LR" lastIdx="134" clrIdx="0">
    <p:extLst>
      <p:ext uri="{19B8F6BF-5375-455C-9EA6-DF929625EA0E}">
        <p15:presenceInfo xmlns:p15="http://schemas.microsoft.com/office/powerpoint/2012/main" userId="aae0c5a9c4a6daf5" providerId="Windows Live"/>
      </p:ext>
    </p:extLst>
  </p:cmAuthor>
  <p:cmAuthor id="2" name="Martin Hird" initials="MH" lastIdx="120" clrIdx="1">
    <p:extLst>
      <p:ext uri="{19B8F6BF-5375-455C-9EA6-DF929625EA0E}">
        <p15:presenceInfo xmlns:p15="http://schemas.microsoft.com/office/powerpoint/2012/main" userId="eaad0c9c081c435d" providerId="Windows Live"/>
      </p:ext>
    </p:extLst>
  </p:cmAuthor>
  <p:cmAuthor id="3" name="Sarah Tague" initials="ST" lastIdx="8" clrIdx="2">
    <p:extLst>
      <p:ext uri="{19B8F6BF-5375-455C-9EA6-DF929625EA0E}">
        <p15:presenceInfo xmlns:p15="http://schemas.microsoft.com/office/powerpoint/2012/main" userId="Sarah Tague" providerId="None"/>
      </p:ext>
    </p:extLst>
  </p:cmAuthor>
  <p:cmAuthor id="4" name="Shona Honey" initials="SH" lastIdx="1" clrIdx="3">
    <p:extLst>
      <p:ext uri="{19B8F6BF-5375-455C-9EA6-DF929625EA0E}">
        <p15:presenceInfo xmlns:p15="http://schemas.microsoft.com/office/powerpoint/2012/main" userId="82273656a353d053" providerId="Windows Live"/>
      </p:ext>
    </p:extLst>
  </p:cmAuthor>
  <p:cmAuthor id="5" name="Scott Hartley" initials="SH" lastIdx="18" clrIdx="4">
    <p:extLst>
      <p:ext uri="{19B8F6BF-5375-455C-9EA6-DF929625EA0E}">
        <p15:presenceInfo xmlns:p15="http://schemas.microsoft.com/office/powerpoint/2012/main" userId="337a930210cd2c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57E"/>
    <a:srgbClr val="F79700"/>
    <a:srgbClr val="BD1622"/>
    <a:srgbClr val="DCD7D9"/>
    <a:srgbClr val="01425F"/>
    <a:srgbClr val="FFFFFF"/>
    <a:srgbClr val="484043"/>
    <a:srgbClr val="77C0CF"/>
    <a:srgbClr val="DDEFF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F01703-1AF7-446D-94CB-AAB4095D46E4}" v="1128" dt="2023-11-14T18:45:31.9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3" autoAdjust="0"/>
    <p:restoredTop sz="39057" autoAdjust="0"/>
  </p:normalViewPr>
  <p:slideViewPr>
    <p:cSldViewPr snapToGrid="0">
      <p:cViewPr varScale="1">
        <p:scale>
          <a:sx n="63" d="100"/>
          <a:sy n="63" d="100"/>
        </p:scale>
        <p:origin x="3676" y="44"/>
      </p:cViewPr>
      <p:guideLst/>
    </p:cSldViewPr>
  </p:slideViewPr>
  <p:outlineViewPr>
    <p:cViewPr>
      <p:scale>
        <a:sx n="33" d="100"/>
        <a:sy n="33" d="100"/>
      </p:scale>
      <p:origin x="0" y="-4356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3429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Partnership%20template\Datapacks\Active%20Humber\East%20Riding\East%20Riding%2021-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Partnership%20template\Datapacks\Active%20Humber\East%20Riding\East%20Riding%2021-2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Partnership%20template\Datapacks\Active%20Humber\East%20Riding\East%20Riding%2021-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Partnership%20template\Datapacks\Active%20Humber\East%20Riding\East%20Riding%2021-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\Dropbox%20(Press%20Red)\Press%20Red\Data\Active%20Lives\Excel%20templates\Adult\21-22%20Adult%20ALS%20template\Partnership%20template\Datapacks\Active%20Humber\East%20Riding\21-22%20East%20Riding%20v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Partnership%20template\Datapacks\Active%20Humber\East%20Riding\East%20Riding%2021-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liz\Press%20Red%20Dropbox\Liz%20Radley\Press%20Red\Data\Active%20Lives\Excel%20templates\Adult\21-22%20Adult%20ALS%20template\Partnership%20template\Datapacks\Active%20Humber\East%20Riding\East%20Riding%2021-2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Partnership%20template\extra%20variabl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Partnership%20template\Datapacks\Active%20Humber\East%20Riding\East%20Riding%2021-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Partnership%20template\Datapacks\Active%20Humber\East%20Riding\East%20Riding%2021-2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1855388813096858E-3"/>
          <c:w val="0.99999999999999989"/>
          <c:h val="0.81793191608211335"/>
        </c:manualLayout>
      </c:layout>
      <c:lineChart>
        <c:grouping val="standard"/>
        <c:varyColors val="0"/>
        <c:ser>
          <c:idx val="1"/>
          <c:order val="0"/>
          <c:tx>
            <c:strRef>
              <c:f>'Whole pop trends'!$C$38</c:f>
              <c:strCache>
                <c:ptCount val="1"/>
                <c:pt idx="0">
                  <c:v>Active</c:v>
                </c:pt>
              </c:strCache>
            </c:strRef>
          </c:tx>
          <c:spPr>
            <a:ln w="76200" cap="rnd">
              <a:solidFill>
                <a:schemeClr val="accent5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dLbls>
            <c:dLbl>
              <c:idx val="2"/>
              <c:layout>
                <c:manualLayout>
                  <c:x val="-3.9673373980700137E-2"/>
                  <c:y val="3.20192070124931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3B-451B-886B-24B7FB760F40}"/>
                </c:ext>
              </c:extLst>
            </c:dLbl>
            <c:dLbl>
              <c:idx val="4"/>
              <c:layout>
                <c:manualLayout>
                  <c:x val="-4.3158453244986114E-2"/>
                  <c:y val="4.8390284775112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3B-451B-886B-24B7FB760F40}"/>
                </c:ext>
              </c:extLst>
            </c:dLbl>
            <c:dLbl>
              <c:idx val="5"/>
              <c:layout>
                <c:manualLayout>
                  <c:x val="-4.3158453244986114E-2"/>
                  <c:y val="4.29332588542394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3B-451B-886B-24B7FB760F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5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'Whole pop trends'!$D$36:$J$36</c:f>
              <c:strCache>
                <c:ptCount val="7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</c:strCache>
            </c:strRef>
          </c:cat>
          <c:val>
            <c:numRef>
              <c:f>'Whole pop trends'!$D$38:$J$38</c:f>
              <c:numCache>
                <c:formatCode>0%</c:formatCode>
                <c:ptCount val="7"/>
                <c:pt idx="0">
                  <c:v>0.64027902075475818</c:v>
                </c:pt>
                <c:pt idx="1">
                  <c:v>0.62149706302641916</c:v>
                </c:pt>
                <c:pt idx="2">
                  <c:v>0.5746044309957784</c:v>
                </c:pt>
                <c:pt idx="3">
                  <c:v>0.648887890774689</c:v>
                </c:pt>
                <c:pt idx="4">
                  <c:v>0.57862933134641037</c:v>
                </c:pt>
                <c:pt idx="5">
                  <c:v>0.57368543725484689</c:v>
                </c:pt>
                <c:pt idx="6">
                  <c:v>0.64536794922882412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03B-451B-886B-24B7FB760F40}"/>
            </c:ext>
          </c:extLst>
        </c:ser>
        <c:ser>
          <c:idx val="0"/>
          <c:order val="1"/>
          <c:tx>
            <c:strRef>
              <c:f>'Whole pop trends'!$C$37</c:f>
              <c:strCache>
                <c:ptCount val="1"/>
                <c:pt idx="0">
                  <c:v>Inactive</c:v>
                </c:pt>
              </c:strCache>
            </c:strRef>
          </c:tx>
          <c:spPr>
            <a:ln w="76200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dLbl>
              <c:idx val="6"/>
              <c:layout>
                <c:manualLayout>
                  <c:x val="-4.221062145137635E-2"/>
                  <c:y val="3.47477199729296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17-4ED3-86E8-22771E60B6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'Whole pop trends'!$D$36:$J$36</c:f>
              <c:strCache>
                <c:ptCount val="7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</c:strCache>
            </c:strRef>
          </c:cat>
          <c:val>
            <c:numRef>
              <c:f>'Whole pop trends'!$D$37:$J$37</c:f>
              <c:numCache>
                <c:formatCode>0%</c:formatCode>
                <c:ptCount val="7"/>
                <c:pt idx="0">
                  <c:v>0.27160745295151095</c:v>
                </c:pt>
                <c:pt idx="1">
                  <c:v>0.29618594515632229</c:v>
                </c:pt>
                <c:pt idx="2">
                  <c:v>0.30599906694182866</c:v>
                </c:pt>
                <c:pt idx="3">
                  <c:v>0.27626910104891855</c:v>
                </c:pt>
                <c:pt idx="4">
                  <c:v>0.28245700016912784</c:v>
                </c:pt>
                <c:pt idx="5">
                  <c:v>0.29472689034027699</c:v>
                </c:pt>
                <c:pt idx="6">
                  <c:v>0.24697063859660831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03B-451B-886B-24B7FB760F40}"/>
            </c:ext>
          </c:extLst>
        </c:ser>
        <c:ser>
          <c:idx val="2"/>
          <c:order val="2"/>
          <c:tx>
            <c:strRef>
              <c:f>'Whole pop trends'!$B$39</c:f>
              <c:strCache>
                <c:ptCount val="1"/>
                <c:pt idx="0">
                  <c:v>England</c:v>
                </c:pt>
              </c:strCache>
            </c:strRef>
          </c:tx>
          <c:spPr>
            <a:ln w="76200" cap="rnd">
              <a:solidFill>
                <a:schemeClr val="tx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'Whole pop trends'!$D$36:$J$36</c:f>
              <c:strCache>
                <c:ptCount val="7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</c:strCache>
            </c:strRef>
          </c:cat>
          <c:val>
            <c:numRef>
              <c:f>'Whole pop trends'!$D$39:$J$39</c:f>
              <c:numCache>
                <c:formatCode>0%</c:formatCode>
                <c:ptCount val="7"/>
                <c:pt idx="0">
                  <c:v>0.25572372300174295</c:v>
                </c:pt>
                <c:pt idx="1">
                  <c:v>0.25671846051541974</c:v>
                </c:pt>
                <c:pt idx="2">
                  <c:v>0.25122181096942436</c:v>
                </c:pt>
                <c:pt idx="3">
                  <c:v>0.24580092339668497</c:v>
                </c:pt>
                <c:pt idx="4">
                  <c:v>0.27139625882491625</c:v>
                </c:pt>
                <c:pt idx="5">
                  <c:v>0.27157233653586549</c:v>
                </c:pt>
                <c:pt idx="6">
                  <c:v>0.25776469735139274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03B-451B-886B-24B7FB760F40}"/>
            </c:ext>
          </c:extLst>
        </c:ser>
        <c:ser>
          <c:idx val="3"/>
          <c:order val="3"/>
          <c:tx>
            <c:strRef>
              <c:f>'Whole pop trends'!$B$39</c:f>
              <c:strCache>
                <c:ptCount val="1"/>
                <c:pt idx="0">
                  <c:v>England</c:v>
                </c:pt>
              </c:strCache>
            </c:strRef>
          </c:tx>
          <c:spPr>
            <a:ln w="76200" cap="rnd">
              <a:solidFill>
                <a:schemeClr val="tx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76200">
                <a:noFill/>
              </a:ln>
              <a:effectLst/>
            </c:spPr>
          </c:marker>
          <c:cat>
            <c:strRef>
              <c:f>'Whole pop trends'!$D$36:$J$36</c:f>
              <c:strCache>
                <c:ptCount val="7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</c:strCache>
            </c:strRef>
          </c:cat>
          <c:val>
            <c:numRef>
              <c:f>'Whole pop trends'!$D$40:$J$40</c:f>
              <c:numCache>
                <c:formatCode>0%</c:formatCode>
                <c:ptCount val="7"/>
                <c:pt idx="0">
                  <c:v>0.62074433765182746</c:v>
                </c:pt>
                <c:pt idx="1">
                  <c:v>0.61822296550139533</c:v>
                </c:pt>
                <c:pt idx="2">
                  <c:v>0.6259639690189529</c:v>
                </c:pt>
                <c:pt idx="3">
                  <c:v>0.63267391417173291</c:v>
                </c:pt>
                <c:pt idx="4">
                  <c:v>0.61368714343880426</c:v>
                </c:pt>
                <c:pt idx="5">
                  <c:v>0.61357256869210164</c:v>
                </c:pt>
                <c:pt idx="6">
                  <c:v>0.63084342049181219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403B-451B-886B-24B7FB760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8769871"/>
        <c:axId val="1748766543"/>
      </c:lineChart>
      <c:catAx>
        <c:axId val="1748769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748766543"/>
        <c:crosses val="autoZero"/>
        <c:auto val="1"/>
        <c:lblAlgn val="ctr"/>
        <c:lblOffset val="100"/>
        <c:noMultiLvlLbl val="0"/>
      </c:catAx>
      <c:valAx>
        <c:axId val="1748766543"/>
        <c:scaling>
          <c:orientation val="minMax"/>
          <c:max val="0.7500000000000001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748769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68568238120797"/>
          <c:y val="3.0013642564802184E-2"/>
          <c:w val="0.62431431761879197"/>
          <c:h val="0.867318061552902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'Inactive sub group'!$G$34</c:f>
              <c:strCache>
                <c:ptCount val="1"/>
                <c:pt idx="0">
                  <c:v>Nothing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'Inactive sub group'!$F$35:$F$45</c:f>
              <c:strCache>
                <c:ptCount val="11"/>
                <c:pt idx="0">
                  <c:v>35-54</c:v>
                </c:pt>
                <c:pt idx="1">
                  <c:v>NS SEC 1-2</c:v>
                </c:pt>
                <c:pt idx="2">
                  <c:v>16-34</c:v>
                </c:pt>
                <c:pt idx="3">
                  <c:v>No limiting illness</c:v>
                </c:pt>
                <c:pt idx="4">
                  <c:v>NS SEC 3-5</c:v>
                </c:pt>
                <c:pt idx="5">
                  <c:v>Male</c:v>
                </c:pt>
                <c:pt idx="6">
                  <c:v>Female</c:v>
                </c:pt>
                <c:pt idx="7">
                  <c:v>55-74</c:v>
                </c:pt>
                <c:pt idx="8">
                  <c:v>NS SEC 6-8</c:v>
                </c:pt>
                <c:pt idx="9">
                  <c:v>Limiting illness</c:v>
                </c:pt>
                <c:pt idx="10">
                  <c:v>75+</c:v>
                </c:pt>
              </c:strCache>
            </c:strRef>
          </c:cat>
          <c:val>
            <c:numRef>
              <c:f>'Inactive sub group'!$G$35:$G$45</c:f>
              <c:numCache>
                <c:formatCode>0%</c:formatCode>
                <c:ptCount val="11"/>
                <c:pt idx="0">
                  <c:v>6.0208577530054534E-2</c:v>
                </c:pt>
                <c:pt idx="1">
                  <c:v>5.8833794956917651E-2</c:v>
                </c:pt>
                <c:pt idx="2">
                  <c:v>7.8654839777106161E-2</c:v>
                </c:pt>
                <c:pt idx="3">
                  <c:v>0.10471021346785213</c:v>
                </c:pt>
                <c:pt idx="4">
                  <c:v>0.12965828474058966</c:v>
                </c:pt>
                <c:pt idx="5">
                  <c:v>0.14032664343853068</c:v>
                </c:pt>
                <c:pt idx="6">
                  <c:v>0.17379260340007513</c:v>
                </c:pt>
                <c:pt idx="7">
                  <c:v>0.1721722801467247</c:v>
                </c:pt>
                <c:pt idx="8">
                  <c:v>0.17083546874441716</c:v>
                </c:pt>
                <c:pt idx="9">
                  <c:v>0.33782138016493674</c:v>
                </c:pt>
                <c:pt idx="10">
                  <c:v>0.40757881638380278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1A-4D6F-9500-8B7BB1843591}"/>
            </c:ext>
          </c:extLst>
        </c:ser>
        <c:ser>
          <c:idx val="1"/>
          <c:order val="1"/>
          <c:tx>
            <c:strRef>
              <c:f>'Inactive sub group'!$H$34</c:f>
              <c:strCache>
                <c:ptCount val="1"/>
                <c:pt idx="0">
                  <c:v>Light only</c:v>
                </c:pt>
              </c:strCache>
            </c:strRef>
          </c:tx>
          <c:spPr>
            <a:solidFill>
              <a:srgbClr val="F79700"/>
            </a:solidFill>
            <a:ln>
              <a:noFill/>
            </a:ln>
            <a:effectLst/>
          </c:spPr>
          <c:invertIfNegative val="0"/>
          <c:cat>
            <c:strRef>
              <c:f>'Inactive sub group'!$F$35:$F$45</c:f>
              <c:strCache>
                <c:ptCount val="11"/>
                <c:pt idx="0">
                  <c:v>35-54</c:v>
                </c:pt>
                <c:pt idx="1">
                  <c:v>NS SEC 1-2</c:v>
                </c:pt>
                <c:pt idx="2">
                  <c:v>16-34</c:v>
                </c:pt>
                <c:pt idx="3">
                  <c:v>No limiting illness</c:v>
                </c:pt>
                <c:pt idx="4">
                  <c:v>NS SEC 3-5</c:v>
                </c:pt>
                <c:pt idx="5">
                  <c:v>Male</c:v>
                </c:pt>
                <c:pt idx="6">
                  <c:v>Female</c:v>
                </c:pt>
                <c:pt idx="7">
                  <c:v>55-74</c:v>
                </c:pt>
                <c:pt idx="8">
                  <c:v>NS SEC 6-8</c:v>
                </c:pt>
                <c:pt idx="9">
                  <c:v>Limiting illness</c:v>
                </c:pt>
                <c:pt idx="10">
                  <c:v>75+</c:v>
                </c:pt>
              </c:strCache>
            </c:strRef>
          </c:cat>
          <c:val>
            <c:numRef>
              <c:f>'Inactive sub group'!$H$35:$H$45</c:f>
              <c:numCache>
                <c:formatCode>0%</c:formatCode>
                <c:ptCount val="11"/>
                <c:pt idx="0">
                  <c:v>5.1365603421820283E-2</c:v>
                </c:pt>
                <c:pt idx="1">
                  <c:v>6.2770783894998447E-2</c:v>
                </c:pt>
                <c:pt idx="2">
                  <c:v>4.1900281508392062E-2</c:v>
                </c:pt>
                <c:pt idx="3">
                  <c:v>6.1191056640300404E-2</c:v>
                </c:pt>
                <c:pt idx="4">
                  <c:v>7.7865901159888923E-2</c:v>
                </c:pt>
                <c:pt idx="5">
                  <c:v>7.9587674911473671E-2</c:v>
                </c:pt>
                <c:pt idx="6">
                  <c:v>6.7697178310689513E-2</c:v>
                </c:pt>
                <c:pt idx="7">
                  <c:v>9.525124958407509E-2</c:v>
                </c:pt>
                <c:pt idx="8">
                  <c:v>7.650148426256527E-2</c:v>
                </c:pt>
                <c:pt idx="9">
                  <c:v>8.7559059724402116E-2</c:v>
                </c:pt>
                <c:pt idx="10">
                  <c:v>0.10560592691581512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1A-4D6F-9500-8B7BB1843591}"/>
            </c:ext>
          </c:extLst>
        </c:ser>
        <c:ser>
          <c:idx val="2"/>
          <c:order val="2"/>
          <c:tx>
            <c:strRef>
              <c:f>'Inactive sub group'!$I$34</c:f>
              <c:strCache>
                <c:ptCount val="1"/>
                <c:pt idx="0">
                  <c:v>1-29 mins</c:v>
                </c:pt>
              </c:strCache>
            </c:strRef>
          </c:tx>
          <c:spPr>
            <a:solidFill>
              <a:srgbClr val="4BA57E"/>
            </a:solidFill>
            <a:ln>
              <a:noFill/>
            </a:ln>
            <a:effectLst/>
          </c:spPr>
          <c:invertIfNegative val="0"/>
          <c:cat>
            <c:strRef>
              <c:f>'Inactive sub group'!$F$35:$F$45</c:f>
              <c:strCache>
                <c:ptCount val="11"/>
                <c:pt idx="0">
                  <c:v>35-54</c:v>
                </c:pt>
                <c:pt idx="1">
                  <c:v>NS SEC 1-2</c:v>
                </c:pt>
                <c:pt idx="2">
                  <c:v>16-34</c:v>
                </c:pt>
                <c:pt idx="3">
                  <c:v>No limiting illness</c:v>
                </c:pt>
                <c:pt idx="4">
                  <c:v>NS SEC 3-5</c:v>
                </c:pt>
                <c:pt idx="5">
                  <c:v>Male</c:v>
                </c:pt>
                <c:pt idx="6">
                  <c:v>Female</c:v>
                </c:pt>
                <c:pt idx="7">
                  <c:v>55-74</c:v>
                </c:pt>
                <c:pt idx="8">
                  <c:v>NS SEC 6-8</c:v>
                </c:pt>
                <c:pt idx="9">
                  <c:v>Limiting illness</c:v>
                </c:pt>
                <c:pt idx="10">
                  <c:v>75+</c:v>
                </c:pt>
              </c:strCache>
            </c:strRef>
          </c:cat>
          <c:val>
            <c:numRef>
              <c:f>'Inactive sub group'!$I$35:$I$45</c:f>
              <c:numCache>
                <c:formatCode>0%</c:formatCode>
                <c:ptCount val="11"/>
                <c:pt idx="0">
                  <c:v>2.2980877455992337E-3</c:v>
                </c:pt>
                <c:pt idx="1">
                  <c:v>1.5324751026420851E-3</c:v>
                </c:pt>
                <c:pt idx="2">
                  <c:v>2.8728118741843299E-2</c:v>
                </c:pt>
                <c:pt idx="3">
                  <c:v>2.224805995108349E-2</c:v>
                </c:pt>
                <c:pt idx="4">
                  <c:v>2.9517654505345443E-2</c:v>
                </c:pt>
                <c:pt idx="5">
                  <c:v>2.1570500920259639E-2</c:v>
                </c:pt>
                <c:pt idx="6">
                  <c:v>1.2780018506814241E-2</c:v>
                </c:pt>
                <c:pt idx="7">
                  <c:v>1.9045202387430012E-2</c:v>
                </c:pt>
                <c:pt idx="8">
                  <c:v>4.6441618870062679E-2</c:v>
                </c:pt>
                <c:pt idx="9">
                  <c:v>0</c:v>
                </c:pt>
                <c:pt idx="10">
                  <c:v>2.1258193009374701E-2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1A-4D6F-9500-8B7BB1843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89817935"/>
        <c:axId val="89825615"/>
      </c:barChart>
      <c:catAx>
        <c:axId val="8981793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9825615"/>
        <c:crosses val="autoZero"/>
        <c:auto val="1"/>
        <c:lblAlgn val="ctr"/>
        <c:lblOffset val="100"/>
        <c:noMultiLvlLbl val="0"/>
      </c:catAx>
      <c:valAx>
        <c:axId val="89825615"/>
        <c:scaling>
          <c:orientation val="minMax"/>
          <c:max val="0.8"/>
        </c:scaling>
        <c:delete val="1"/>
        <c:axPos val="b"/>
        <c:numFmt formatCode="0%" sourceLinked="1"/>
        <c:majorTickMark val="out"/>
        <c:minorTickMark val="none"/>
        <c:tickLblPos val="nextTo"/>
        <c:crossAx val="89817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96414305301505"/>
          <c:y val="0.91753584043979908"/>
          <c:w val="0.42913344792892055"/>
          <c:h val="5.91261132891245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46954967348228E-3"/>
          <c:y val="0"/>
          <c:w val="0.97213102298220844"/>
          <c:h val="0.88547881457670441"/>
        </c:manualLayout>
      </c:layout>
      <c:lineChart>
        <c:grouping val="standard"/>
        <c:varyColors val="0"/>
        <c:ser>
          <c:idx val="1"/>
          <c:order val="0"/>
          <c:tx>
            <c:strRef>
              <c:f>Gender!$C$29</c:f>
              <c:strCache>
                <c:ptCount val="1"/>
                <c:pt idx="0">
                  <c:v>Female</c:v>
                </c:pt>
              </c:strCache>
            </c:strRef>
          </c:tx>
          <c:spPr>
            <a:ln w="25400" cap="rnd">
              <a:solidFill>
                <a:schemeClr val="accent6">
                  <a:alpha val="5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10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3E-4536-B6B0-AA5FE8AA83B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3E-4536-B6B0-AA5FE8AA83B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3E-4536-B6B0-AA5FE8AA83B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3E-4536-B6B0-AA5FE8AA83B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3E-4536-B6B0-AA5FE8AA83B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AD-4878-ACC3-D60DA383CF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chemeClr val="accent6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Gender!$D$26:$J$26</c:f>
              <c:strCache>
                <c:ptCount val="7"/>
                <c:pt idx="0">
                  <c:v>2015-16</c:v>
                </c:pt>
                <c:pt idx="3">
                  <c:v>18-19</c:v>
                </c:pt>
                <c:pt idx="6">
                  <c:v>21-22</c:v>
                </c:pt>
              </c:strCache>
            </c:strRef>
          </c:cat>
          <c:val>
            <c:numRef>
              <c:f>Gender!$D$29:$J$29</c:f>
              <c:numCache>
                <c:formatCode>0%</c:formatCode>
                <c:ptCount val="7"/>
                <c:pt idx="0">
                  <c:v>0.30178797044887518</c:v>
                </c:pt>
                <c:pt idx="1">
                  <c:v>0.27546111443394961</c:v>
                </c:pt>
                <c:pt idx="2">
                  <c:v>0.28612760920033981</c:v>
                </c:pt>
                <c:pt idx="3">
                  <c:v>0.30323519493616657</c:v>
                </c:pt>
                <c:pt idx="4">
                  <c:v>0.2533095881761277</c:v>
                </c:pt>
                <c:pt idx="5">
                  <c:v>0.27015976454319357</c:v>
                </c:pt>
                <c:pt idx="6">
                  <c:v>0.25426980021757878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603E-4536-B6B0-AA5FE8AA83B0}"/>
            </c:ext>
          </c:extLst>
        </c:ser>
        <c:ser>
          <c:idx val="0"/>
          <c:order val="1"/>
          <c:tx>
            <c:strRef>
              <c:f>Gender!$C$28</c:f>
              <c:strCache>
                <c:ptCount val="1"/>
                <c:pt idx="0">
                  <c:v>Male</c:v>
                </c:pt>
              </c:strCache>
            </c:strRef>
          </c:tx>
          <c:spPr>
            <a:ln w="25400" cap="rnd">
              <a:solidFill>
                <a:schemeClr val="tx2">
                  <a:alpha val="5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10"/>
            <c:spPr>
              <a:solidFill>
                <a:schemeClr val="tx2"/>
              </a:solidFill>
              <a:ln w="9525">
                <a:noFill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3E-4536-B6B0-AA5FE8AA83B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3E-4536-B6B0-AA5FE8AA83B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AD-4878-ACC3-D60DA383CF3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3E-4536-B6B0-AA5FE8AA83B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3E-4536-B6B0-AA5FE8AA83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38100" cap="rnd">
                <a:solidFill>
                  <a:schemeClr val="tx2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Gender!$D$26:$J$26</c:f>
              <c:strCache>
                <c:ptCount val="7"/>
                <c:pt idx="0">
                  <c:v>2015-16</c:v>
                </c:pt>
                <c:pt idx="3">
                  <c:v>18-19</c:v>
                </c:pt>
                <c:pt idx="6">
                  <c:v>21-22</c:v>
                </c:pt>
              </c:strCache>
            </c:strRef>
          </c:cat>
          <c:val>
            <c:numRef>
              <c:f>Gender!$D$28:$J$28</c:f>
              <c:numCache>
                <c:formatCode>0%</c:formatCode>
                <c:ptCount val="7"/>
                <c:pt idx="0">
                  <c:v>0.24135758648047778</c:v>
                </c:pt>
                <c:pt idx="1">
                  <c:v>0.31627963086089245</c:v>
                </c:pt>
                <c:pt idx="2">
                  <c:v>0.32887483504654708</c:v>
                </c:pt>
                <c:pt idx="3">
                  <c:v>0.24848729513312653</c:v>
                </c:pt>
                <c:pt idx="4">
                  <c:v>0.31329235647165876</c:v>
                </c:pt>
                <c:pt idx="5">
                  <c:v>0.32138870039503198</c:v>
                </c:pt>
                <c:pt idx="6">
                  <c:v>0.24148481927026388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603E-4536-B6B0-AA5FE8AA8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0169311"/>
        <c:axId val="1781639679"/>
      </c:lineChart>
      <c:catAx>
        <c:axId val="570169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pPr>
            <a:endParaRPr lang="en-US"/>
          </a:p>
        </c:txPr>
        <c:crossAx val="1781639679"/>
        <c:crosses val="autoZero"/>
        <c:auto val="1"/>
        <c:lblAlgn val="ctr"/>
        <c:lblOffset val="100"/>
        <c:noMultiLvlLbl val="0"/>
      </c:catAx>
      <c:valAx>
        <c:axId val="1781639679"/>
        <c:scaling>
          <c:orientation val="minMax"/>
          <c:max val="0.4"/>
          <c:min val="0.15000000000000002"/>
        </c:scaling>
        <c:delete val="1"/>
        <c:axPos val="l"/>
        <c:numFmt formatCode="0%" sourceLinked="1"/>
        <c:majorTickMark val="out"/>
        <c:minorTickMark val="none"/>
        <c:tickLblPos val="nextTo"/>
        <c:crossAx val="570169311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1510099226549382"/>
          <c:y val="0.8001294178745626"/>
          <c:w val="0.36425093023980259"/>
          <c:h val="8.1233322552718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27867772620923E-2"/>
          <c:y val="3.1161473087818695E-2"/>
          <c:w val="0.9741442644547581"/>
          <c:h val="0.7503308811862232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'NS SeC'!$B$34</c:f>
              <c:strCache>
                <c:ptCount val="1"/>
                <c:pt idx="0">
                  <c:v>NS SeC 6-8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0"/>
                  <c:y val="0.1233144475920679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1C-4ED2-9B22-357B79190B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chemeClr val="bg1"/>
                </a:solidFill>
                <a:prstDash val="solid"/>
              </a:ln>
              <a:effectLst/>
            </c:spPr>
            <c:trendlineType val="linear"/>
            <c:forward val="0.5"/>
            <c:backward val="0.5"/>
            <c:dispRSqr val="0"/>
            <c:dispEq val="0"/>
          </c:trendline>
          <c:cat>
            <c:strRef>
              <c:f>'NS SeC'!$C$30:$I$30</c:f>
              <c:strCache>
                <c:ptCount val="7"/>
                <c:pt idx="0">
                  <c:v>2015-16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</c:strCache>
            </c:strRef>
          </c:cat>
          <c:val>
            <c:numRef>
              <c:f>'NS SeC'!$C$34:$I$34</c:f>
              <c:numCache>
                <c:formatCode>0%</c:formatCode>
                <c:ptCount val="7"/>
                <c:pt idx="0">
                  <c:v>0.38040084532579249</c:v>
                </c:pt>
                <c:pt idx="1">
                  <c:v>0.29965332054391286</c:v>
                </c:pt>
                <c:pt idx="2">
                  <c:v>0.47538902862095156</c:v>
                </c:pt>
                <c:pt idx="3">
                  <c:v>0.31764608663946159</c:v>
                </c:pt>
                <c:pt idx="4">
                  <c:v>0.42729589484118596</c:v>
                </c:pt>
                <c:pt idx="5">
                  <c:v>0.38797498412026898</c:v>
                </c:pt>
                <c:pt idx="6">
                  <c:v>0.2937785718770452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1C-4ED2-9B22-357B79190B1A}"/>
            </c:ext>
          </c:extLst>
        </c:ser>
        <c:ser>
          <c:idx val="0"/>
          <c:order val="1"/>
          <c:tx>
            <c:strRef>
              <c:f>'NS SeC'!$B$32</c:f>
              <c:strCache>
                <c:ptCount val="1"/>
                <c:pt idx="0">
                  <c:v>NS SeC 1-2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chemeClr val="bg1"/>
                </a:solidFill>
                <a:prstDash val="solid"/>
              </a:ln>
              <a:effectLst/>
            </c:spPr>
            <c:trendlineType val="linear"/>
            <c:forward val="0.5"/>
            <c:backward val="0.5"/>
            <c:dispRSqr val="0"/>
            <c:dispEq val="0"/>
          </c:trendline>
          <c:cat>
            <c:strRef>
              <c:f>'NS SeC'!$C$30:$I$30</c:f>
              <c:strCache>
                <c:ptCount val="7"/>
                <c:pt idx="0">
                  <c:v>2015-16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</c:strCache>
            </c:strRef>
          </c:cat>
          <c:val>
            <c:numRef>
              <c:f>'NS SeC'!$C$32:$I$32</c:f>
              <c:numCache>
                <c:formatCode>0%</c:formatCode>
                <c:ptCount val="7"/>
                <c:pt idx="0">
                  <c:v>0.16979691463052204</c:v>
                </c:pt>
                <c:pt idx="1">
                  <c:v>0.14979990342706465</c:v>
                </c:pt>
                <c:pt idx="2">
                  <c:v>0.20626544606632824</c:v>
                </c:pt>
                <c:pt idx="3">
                  <c:v>0.21903427540649448</c:v>
                </c:pt>
                <c:pt idx="4">
                  <c:v>0.22831596109135702</c:v>
                </c:pt>
                <c:pt idx="5">
                  <c:v>0.18598785867546638</c:v>
                </c:pt>
                <c:pt idx="6">
                  <c:v>0.12313705395455818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1C-4ED2-9B22-357B79190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70"/>
        <c:axId val="102651503"/>
        <c:axId val="1012457039"/>
        <c:extLst/>
      </c:barChart>
      <c:catAx>
        <c:axId val="102651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2457039"/>
        <c:crosses val="autoZero"/>
        <c:auto val="1"/>
        <c:lblAlgn val="ctr"/>
        <c:lblOffset val="100"/>
        <c:noMultiLvlLbl val="0"/>
      </c:catAx>
      <c:valAx>
        <c:axId val="1012457039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02651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Disability!$C$33</c:f>
              <c:strCache>
                <c:ptCount val="1"/>
                <c:pt idx="0">
                  <c:v>Limiting illness</c:v>
                </c:pt>
              </c:strCache>
            </c:strRef>
          </c:tx>
          <c:spPr>
            <a:ln w="25400" cap="rnd">
              <a:solidFill>
                <a:schemeClr val="accent1">
                  <a:alpha val="5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29-429B-93CC-4801876C21D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29-429B-93CC-4801876C21D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29-429B-93CC-4801876C21D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29-429B-93CC-4801876C21D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429-429B-93CC-4801876C21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38100" cap="rnd">
                <a:solidFill>
                  <a:schemeClr val="accent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Disability!$D$30:$J$30</c:f>
              <c:strCache>
                <c:ptCount val="7"/>
                <c:pt idx="0">
                  <c:v>2015-16</c:v>
                </c:pt>
                <c:pt idx="3">
                  <c:v>18-19</c:v>
                </c:pt>
                <c:pt idx="6">
                  <c:v>21-22</c:v>
                </c:pt>
              </c:strCache>
            </c:strRef>
          </c:cat>
          <c:val>
            <c:numRef>
              <c:f>Disability!$D$33:$J$33</c:f>
              <c:numCache>
                <c:formatCode>0%</c:formatCode>
                <c:ptCount val="7"/>
                <c:pt idx="0">
                  <c:v>0.44818144420410044</c:v>
                </c:pt>
                <c:pt idx="1">
                  <c:v>0.43081570304915945</c:v>
                </c:pt>
                <c:pt idx="2">
                  <c:v>0.42903033189025086</c:v>
                </c:pt>
                <c:pt idx="3">
                  <c:v>0.54560919677196817</c:v>
                </c:pt>
                <c:pt idx="4">
                  <c:v>0.44500104841794635</c:v>
                </c:pt>
                <c:pt idx="5">
                  <c:v>0.47970109980043085</c:v>
                </c:pt>
                <c:pt idx="6">
                  <c:v>0.42538043988933888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4429-429B-93CC-4801876C21D1}"/>
            </c:ext>
          </c:extLst>
        </c:ser>
        <c:ser>
          <c:idx val="3"/>
          <c:order val="1"/>
          <c:tx>
            <c:strRef>
              <c:f>Disability!$C$32</c:f>
              <c:strCache>
                <c:ptCount val="1"/>
                <c:pt idx="0">
                  <c:v>No limiting illness</c:v>
                </c:pt>
              </c:strCache>
            </c:strRef>
          </c:tx>
          <c:spPr>
            <a:ln w="25400" cap="rnd">
              <a:solidFill>
                <a:schemeClr val="tx1">
                  <a:alpha val="5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429-429B-93CC-4801876C21D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429-429B-93CC-4801876C21D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429-429B-93CC-4801876C21D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429-429B-93CC-4801876C21D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429-429B-93CC-4801876C21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3810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Disability!$D$30:$J$30</c:f>
              <c:strCache>
                <c:ptCount val="7"/>
                <c:pt idx="0">
                  <c:v>2015-16</c:v>
                </c:pt>
                <c:pt idx="3">
                  <c:v>18-19</c:v>
                </c:pt>
                <c:pt idx="6">
                  <c:v>21-22</c:v>
                </c:pt>
              </c:strCache>
            </c:strRef>
          </c:cat>
          <c:val>
            <c:numRef>
              <c:f>Disability!$D$32:$J$32</c:f>
              <c:numCache>
                <c:formatCode>0%</c:formatCode>
                <c:ptCount val="7"/>
                <c:pt idx="0">
                  <c:v>0.22220802758063118</c:v>
                </c:pt>
                <c:pt idx="1">
                  <c:v>0.25621289342567177</c:v>
                </c:pt>
                <c:pt idx="2">
                  <c:v>0.26561913159426448</c:v>
                </c:pt>
                <c:pt idx="3">
                  <c:v>0.20335685039554233</c:v>
                </c:pt>
                <c:pt idx="4">
                  <c:v>0.23850443623961226</c:v>
                </c:pt>
                <c:pt idx="5">
                  <c:v>0.23621676775109535</c:v>
                </c:pt>
                <c:pt idx="6">
                  <c:v>0.18814933005923581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4429-429B-93CC-4801876C21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0169311"/>
        <c:axId val="1781639679"/>
      </c:lineChart>
      <c:catAx>
        <c:axId val="570169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781639679"/>
        <c:crosses val="autoZero"/>
        <c:auto val="1"/>
        <c:lblAlgn val="ctr"/>
        <c:lblOffset val="100"/>
        <c:noMultiLvlLbl val="0"/>
      </c:catAx>
      <c:valAx>
        <c:axId val="1781639679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570169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753701211305519E-3"/>
          <c:y val="5.0925925925925923E-2"/>
          <c:w val="0.98115746971736206"/>
          <c:h val="0.77738069193704407"/>
        </c:manualLayout>
      </c:layout>
      <c:areaChart>
        <c:grouping val="standard"/>
        <c:varyColors val="0"/>
        <c:ser>
          <c:idx val="0"/>
          <c:order val="0"/>
          <c:tx>
            <c:strRef>
              <c:f>'All activity minutes'!$B$36</c:f>
              <c:strCache>
                <c:ptCount val="1"/>
                <c:pt idx="0">
                  <c:v>Average minutes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strRef>
              <c:f>'All activity minutes'!$C$32:$I$32</c:f>
              <c:strCache>
                <c:ptCount val="7"/>
                <c:pt idx="0">
                  <c:v>2015-16</c:v>
                </c:pt>
                <c:pt idx="3">
                  <c:v>18-19</c:v>
                </c:pt>
                <c:pt idx="6">
                  <c:v>21-22</c:v>
                </c:pt>
              </c:strCache>
            </c:strRef>
          </c:cat>
          <c:val>
            <c:numRef>
              <c:f>'All activity minutes'!$C$36:$I$36</c:f>
              <c:numCache>
                <c:formatCode>0.0</c:formatCode>
                <c:ptCount val="7"/>
                <c:pt idx="0">
                  <c:v>626.94515706780123</c:v>
                </c:pt>
                <c:pt idx="1">
                  <c:v>584.80502859683338</c:v>
                </c:pt>
                <c:pt idx="2">
                  <c:v>539.03261778473427</c:v>
                </c:pt>
                <c:pt idx="3">
                  <c:v>611.6825948741299</c:v>
                </c:pt>
                <c:pt idx="4">
                  <c:v>580.78468399857263</c:v>
                </c:pt>
                <c:pt idx="5">
                  <c:v>525.64457030611516</c:v>
                </c:pt>
                <c:pt idx="6">
                  <c:v>600.40809850357857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42-4582-AC48-753FC4999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1702224"/>
        <c:axId val="672047568"/>
      </c:areaChart>
      <c:lineChart>
        <c:grouping val="standard"/>
        <c:varyColors val="0"/>
        <c:ser>
          <c:idx val="1"/>
          <c:order val="1"/>
          <c:tx>
            <c:strRef>
              <c:f>'All activity minutes'!$B$37</c:f>
              <c:strCache>
                <c:ptCount val="1"/>
              </c:strCache>
            </c:strRef>
          </c:tx>
          <c:spPr>
            <a:ln w="762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'All activity minutes'!$C$33:$I$33</c:f>
              <c:strCache>
                <c:ptCount val="7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</c:strCache>
            </c:strRef>
          </c:cat>
          <c:val>
            <c:numRef>
              <c:f>'All activity minutes'!$C$37:$I$37</c:f>
              <c:numCache>
                <c:formatCode>0</c:formatCode>
                <c:ptCount val="7"/>
                <c:pt idx="0">
                  <c:v>626.94515706780123</c:v>
                </c:pt>
                <c:pt idx="1">
                  <c:v>584.80502859683338</c:v>
                </c:pt>
                <c:pt idx="2">
                  <c:v>539.03261778473427</c:v>
                </c:pt>
                <c:pt idx="3">
                  <c:v>611.6825948741299</c:v>
                </c:pt>
                <c:pt idx="4">
                  <c:v>580.78468399857263</c:v>
                </c:pt>
                <c:pt idx="5">
                  <c:v>525.64457030611516</c:v>
                </c:pt>
                <c:pt idx="6">
                  <c:v>600.40809850357857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F42-4582-AC48-753FC4999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1702224"/>
        <c:axId val="672047568"/>
      </c:lineChart>
      <c:catAx>
        <c:axId val="47170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pPr>
            <a:endParaRPr lang="en-US"/>
          </a:p>
        </c:txPr>
        <c:crossAx val="672047568"/>
        <c:crosses val="autoZero"/>
        <c:auto val="1"/>
        <c:lblAlgn val="ctr"/>
        <c:lblOffset val="100"/>
        <c:noMultiLvlLbl val="0"/>
      </c:catAx>
      <c:valAx>
        <c:axId val="672047568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47170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686649951987917E-3"/>
          <c:y val="5.4126400101250263E-2"/>
          <c:w val="0.96649374325499549"/>
          <c:h val="0.77522659265754812"/>
        </c:manualLayout>
      </c:layout>
      <c:areaChart>
        <c:grouping val="stacked"/>
        <c:varyColors val="0"/>
        <c:ser>
          <c:idx val="1"/>
          <c:order val="0"/>
          <c:tx>
            <c:strRef>
              <c:f>'All walking minutes'!$B$38</c:f>
              <c:strCache>
                <c:ptCount val="1"/>
                <c:pt idx="0">
                  <c:v>Walking for leisure</c:v>
                </c:pt>
              </c:strCache>
            </c:strRef>
          </c:tx>
          <c:spPr>
            <a:solidFill>
              <a:srgbClr val="53B0C2"/>
            </a:solidFill>
            <a:ln w="38100">
              <a:solidFill>
                <a:srgbClr val="FFFFFF"/>
              </a:solidFill>
            </a:ln>
            <a:effectLst/>
          </c:spPr>
          <c:cat>
            <c:strRef>
              <c:f>'All walking minutes'!$C$35:$I$35</c:f>
              <c:strCache>
                <c:ptCount val="7"/>
                <c:pt idx="0">
                  <c:v>2015-16</c:v>
                </c:pt>
                <c:pt idx="3">
                  <c:v>18-19</c:v>
                </c:pt>
                <c:pt idx="6">
                  <c:v>21-22</c:v>
                </c:pt>
              </c:strCache>
            </c:strRef>
          </c:cat>
          <c:val>
            <c:numRef>
              <c:f>'All walking minutes'!$C$38:$I$38</c:f>
              <c:numCache>
                <c:formatCode>0</c:formatCode>
                <c:ptCount val="7"/>
                <c:pt idx="0">
                  <c:v>192.89313229971248</c:v>
                </c:pt>
                <c:pt idx="1">
                  <c:v>179.06577056989951</c:v>
                </c:pt>
                <c:pt idx="2">
                  <c:v>140.9049528608607</c:v>
                </c:pt>
                <c:pt idx="3">
                  <c:v>212.9317180058697</c:v>
                </c:pt>
                <c:pt idx="4">
                  <c:v>215.84175699806647</c:v>
                </c:pt>
                <c:pt idx="5">
                  <c:v>206.55324847434164</c:v>
                </c:pt>
                <c:pt idx="6">
                  <c:v>216.19494965211911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AE-453A-B3E8-249345A08A61}"/>
            </c:ext>
          </c:extLst>
        </c:ser>
        <c:ser>
          <c:idx val="2"/>
          <c:order val="1"/>
          <c:tx>
            <c:strRef>
              <c:f>'All walking minutes'!$B$39</c:f>
              <c:strCache>
                <c:ptCount val="1"/>
                <c:pt idx="0">
                  <c:v>Walking for travel</c:v>
                </c:pt>
              </c:strCache>
            </c:strRef>
          </c:tx>
          <c:spPr>
            <a:solidFill>
              <a:srgbClr val="01425F"/>
            </a:solidFill>
            <a:ln w="38100">
              <a:solidFill>
                <a:sysClr val="window" lastClr="FFFFFF"/>
              </a:solidFill>
            </a:ln>
            <a:effectLst/>
          </c:spPr>
          <c:cat>
            <c:strRef>
              <c:f>'All walking minutes'!$C$35:$I$35</c:f>
              <c:strCache>
                <c:ptCount val="7"/>
                <c:pt idx="0">
                  <c:v>2015-16</c:v>
                </c:pt>
                <c:pt idx="3">
                  <c:v>18-19</c:v>
                </c:pt>
                <c:pt idx="6">
                  <c:v>21-22</c:v>
                </c:pt>
              </c:strCache>
            </c:strRef>
          </c:cat>
          <c:val>
            <c:numRef>
              <c:f>'All walking minutes'!$C$39:$I$39</c:f>
              <c:numCache>
                <c:formatCode>0</c:formatCode>
                <c:ptCount val="7"/>
                <c:pt idx="0">
                  <c:v>84.272434934303519</c:v>
                </c:pt>
                <c:pt idx="1">
                  <c:v>81.828255455414165</c:v>
                </c:pt>
                <c:pt idx="2">
                  <c:v>120.74246247634613</c:v>
                </c:pt>
                <c:pt idx="3">
                  <c:v>78.312591324745895</c:v>
                </c:pt>
                <c:pt idx="4">
                  <c:v>71.865778611227569</c:v>
                </c:pt>
                <c:pt idx="5">
                  <c:v>66.925571051550449</c:v>
                </c:pt>
                <c:pt idx="6">
                  <c:v>80.635671192663779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AE-453A-B3E8-249345A08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9034960"/>
        <c:axId val="789031024"/>
      </c:areaChart>
      <c:lineChart>
        <c:grouping val="standard"/>
        <c:varyColors val="0"/>
        <c:ser>
          <c:idx val="0"/>
          <c:order val="2"/>
          <c:tx>
            <c:strRef>
              <c:f>'All walking minutes'!$B$37</c:f>
              <c:strCache>
                <c:ptCount val="1"/>
                <c:pt idx="0">
                  <c:v> All Walking</c:v>
                </c:pt>
              </c:strCache>
            </c:strRef>
          </c:tx>
          <c:spPr>
            <a:ln w="76200" cap="rnd">
              <a:solidFill>
                <a:srgbClr val="484043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'All walking minutes'!$C$35:$I$35</c:f>
              <c:strCache>
                <c:ptCount val="7"/>
                <c:pt idx="0">
                  <c:v>2015-16</c:v>
                </c:pt>
                <c:pt idx="3">
                  <c:v>18-19</c:v>
                </c:pt>
                <c:pt idx="6">
                  <c:v>21-22</c:v>
                </c:pt>
              </c:strCache>
            </c:strRef>
          </c:cat>
          <c:val>
            <c:numRef>
              <c:f>'All walking minutes'!$C$37:$I$37</c:f>
              <c:numCache>
                <c:formatCode>0</c:formatCode>
                <c:ptCount val="7"/>
                <c:pt idx="0">
                  <c:v>277.16556723401601</c:v>
                </c:pt>
                <c:pt idx="1">
                  <c:v>260.89402602531368</c:v>
                </c:pt>
                <c:pt idx="2">
                  <c:v>261.64741533720684</c:v>
                </c:pt>
                <c:pt idx="3">
                  <c:v>291.24430933061558</c:v>
                </c:pt>
                <c:pt idx="4">
                  <c:v>287.70753560929404</c:v>
                </c:pt>
                <c:pt idx="5">
                  <c:v>273.47881952589211</c:v>
                </c:pt>
                <c:pt idx="6">
                  <c:v>296.83062084478286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9AE-453A-B3E8-249345A08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9034960"/>
        <c:axId val="789031024"/>
      </c:lineChart>
      <c:catAx>
        <c:axId val="78903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pPr>
            <a:endParaRPr lang="en-US"/>
          </a:p>
        </c:txPr>
        <c:crossAx val="789031024"/>
        <c:crosses val="autoZero"/>
        <c:auto val="1"/>
        <c:lblAlgn val="ctr"/>
        <c:lblOffset val="100"/>
        <c:noMultiLvlLbl val="0"/>
      </c:catAx>
      <c:valAx>
        <c:axId val="789031024"/>
        <c:scaling>
          <c:orientation val="minMax"/>
          <c:max val="500"/>
        </c:scaling>
        <c:delete val="1"/>
        <c:axPos val="l"/>
        <c:numFmt formatCode="#,##0" sourceLinked="0"/>
        <c:majorTickMark val="out"/>
        <c:minorTickMark val="none"/>
        <c:tickLblPos val="nextTo"/>
        <c:crossAx val="789034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'IMD deciles'!$B$2</c:f>
          <c:strCache>
            <c:ptCount val="1"/>
          </c:strCache>
        </c:strRef>
      </c:tx>
      <c:layout>
        <c:manualLayout>
          <c:xMode val="edge"/>
          <c:yMode val="edge"/>
          <c:x val="0.45007502001298144"/>
          <c:y val="5.3858656520612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2.7672028255051433E-2"/>
          <c:w val="1"/>
          <c:h val="0.6579604382876196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'IMD deciles'!$AK$36</c:f>
              <c:strCache>
                <c:ptCount val="1"/>
                <c:pt idx="0">
                  <c:v>All Years (15-22)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'IMD deciles'!$AJ$37:$AJ$46</c:f>
              <c:strCache>
                <c:ptCount val="10"/>
                <c:pt idx="0">
                  <c:v>Most deprived decile</c:v>
                </c:pt>
                <c:pt idx="9">
                  <c:v>Least deprived decile</c:v>
                </c:pt>
              </c:strCache>
            </c:strRef>
          </c:cat>
          <c:val>
            <c:numRef>
              <c:f>'IMD deciles'!$AK$37:$AK$46</c:f>
              <c:numCache>
                <c:formatCode>0%</c:formatCode>
                <c:ptCount val="10"/>
                <c:pt idx="0">
                  <c:v>0.40306402202916725</c:v>
                </c:pt>
                <c:pt idx="1">
                  <c:v>0.42031887852461519</c:v>
                </c:pt>
                <c:pt idx="2">
                  <c:v>0.34610274560879561</c:v>
                </c:pt>
                <c:pt idx="3">
                  <c:v>0.28332413757508856</c:v>
                </c:pt>
                <c:pt idx="4">
                  <c:v>0.34686039097295152</c:v>
                </c:pt>
                <c:pt idx="5">
                  <c:v>0.24952203308826054</c:v>
                </c:pt>
                <c:pt idx="6">
                  <c:v>0.28696162794362462</c:v>
                </c:pt>
                <c:pt idx="7">
                  <c:v>0.22054521484922823</c:v>
                </c:pt>
                <c:pt idx="8">
                  <c:v>0.27173322815601225</c:v>
                </c:pt>
                <c:pt idx="9">
                  <c:v>0.22970188269766928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AA-4A84-B927-D8A7E8268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90"/>
        <c:axId val="89817935"/>
        <c:axId val="89825615"/>
      </c:barChart>
      <c:catAx>
        <c:axId val="898179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9825615"/>
        <c:crosses val="autoZero"/>
        <c:auto val="1"/>
        <c:lblAlgn val="ctr"/>
        <c:lblOffset val="100"/>
        <c:noMultiLvlLbl val="0"/>
      </c:catAx>
      <c:valAx>
        <c:axId val="89825615"/>
        <c:scaling>
          <c:orientation val="minMax"/>
          <c:max val="0.8"/>
        </c:scaling>
        <c:delete val="1"/>
        <c:axPos val="l"/>
        <c:numFmt formatCode="0%" sourceLinked="1"/>
        <c:majorTickMark val="out"/>
        <c:minorTickMark val="none"/>
        <c:tickLblPos val="nextTo"/>
        <c:crossAx val="89817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5"/>
          <c:y val="0.91714664814113966"/>
          <c:w val="0.26573531987908244"/>
          <c:h val="5.13490316080158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3128918810843E-2"/>
          <c:y val="3.0013642564802184E-2"/>
          <c:w val="0.9640687108118916"/>
          <c:h val="0.801290069783931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'Inactive pop'!$G$34</c:f>
              <c:strCache>
                <c:ptCount val="1"/>
                <c:pt idx="0">
                  <c:v>Inactive population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-1.2987012987012987E-3"/>
                  <c:y val="-5.6290629548083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accent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6D-4475-BC65-9448EC836E37}"/>
                </c:ext>
              </c:extLst>
            </c:dLbl>
            <c:dLbl>
              <c:idx val="9"/>
              <c:layout>
                <c:manualLayout>
                  <c:x val="0"/>
                  <c:y val="-5.86602977945292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accent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6D-4475-BC65-9448EC836E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'Inactive pop'!$F$35:$F$44</c:f>
              <c:strCache>
                <c:ptCount val="10"/>
                <c:pt idx="0">
                  <c:v>Female</c:v>
                </c:pt>
                <c:pt idx="1">
                  <c:v>Male</c:v>
                </c:pt>
                <c:pt idx="2">
                  <c:v>55-74</c:v>
                </c:pt>
                <c:pt idx="3">
                  <c:v>NS SEC 6-8</c:v>
                </c:pt>
                <c:pt idx="4">
                  <c:v>Limiting illness</c:v>
                </c:pt>
                <c:pt idx="5">
                  <c:v>75+</c:v>
                </c:pt>
                <c:pt idx="6">
                  <c:v>NS SEC 3-5</c:v>
                </c:pt>
                <c:pt idx="7">
                  <c:v>NS SEC 1-2</c:v>
                </c:pt>
                <c:pt idx="8">
                  <c:v>35-54</c:v>
                </c:pt>
                <c:pt idx="9">
                  <c:v>16-34</c:v>
                </c:pt>
              </c:strCache>
            </c:strRef>
          </c:cat>
          <c:val>
            <c:numRef>
              <c:f>'Inactive pop'!$G$35:$G$44</c:f>
              <c:numCache>
                <c:formatCode>_-* #,##0_-;\-* #,##0_-;_-* "-"??_-;_-@_-</c:formatCode>
                <c:ptCount val="10"/>
                <c:pt idx="0">
                  <c:v>38000</c:v>
                </c:pt>
                <c:pt idx="1">
                  <c:v>34000</c:v>
                </c:pt>
                <c:pt idx="2">
                  <c:v>29000</c:v>
                </c:pt>
                <c:pt idx="3">
                  <c:v>28000</c:v>
                </c:pt>
                <c:pt idx="4">
                  <c:v>26000</c:v>
                </c:pt>
                <c:pt idx="5">
                  <c:v>22000</c:v>
                </c:pt>
                <c:pt idx="6">
                  <c:v>20000</c:v>
                </c:pt>
                <c:pt idx="7">
                  <c:v>12000</c:v>
                </c:pt>
                <c:pt idx="8">
                  <c:v>9000</c:v>
                </c:pt>
                <c:pt idx="9">
                  <c:v>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65-421A-918E-7E697AB79578}"/>
            </c:ext>
          </c:extLst>
        </c:ser>
        <c:ser>
          <c:idx val="1"/>
          <c:order val="1"/>
          <c:tx>
            <c:strRef>
              <c:f>'Inactive pop'!$H$34</c:f>
              <c:strCache>
                <c:ptCount val="1"/>
                <c:pt idx="0">
                  <c:v>Total population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'Inactive pop'!$F$35:$F$44</c:f>
              <c:strCache>
                <c:ptCount val="10"/>
                <c:pt idx="0">
                  <c:v>Female</c:v>
                </c:pt>
                <c:pt idx="1">
                  <c:v>Male</c:v>
                </c:pt>
                <c:pt idx="2">
                  <c:v>55-74</c:v>
                </c:pt>
                <c:pt idx="3">
                  <c:v>NS SEC 6-8</c:v>
                </c:pt>
                <c:pt idx="4">
                  <c:v>Limiting illness</c:v>
                </c:pt>
                <c:pt idx="5">
                  <c:v>75+</c:v>
                </c:pt>
                <c:pt idx="6">
                  <c:v>NS SEC 3-5</c:v>
                </c:pt>
                <c:pt idx="7">
                  <c:v>NS SEC 1-2</c:v>
                </c:pt>
                <c:pt idx="8">
                  <c:v>35-54</c:v>
                </c:pt>
                <c:pt idx="9">
                  <c:v>16-34</c:v>
                </c:pt>
              </c:strCache>
            </c:strRef>
          </c:cat>
          <c:val>
            <c:numRef>
              <c:f>'Inactive pop'!$H$35:$H$44</c:f>
              <c:numCache>
                <c:formatCode>_-* #,##0_-;\-* #,##0_-;_-* "-"??_-;_-@_-</c:formatCode>
                <c:ptCount val="10"/>
                <c:pt idx="0">
                  <c:v>110628.3294075224</c:v>
                </c:pt>
                <c:pt idx="1">
                  <c:v>106032.8371142098</c:v>
                </c:pt>
                <c:pt idx="2">
                  <c:v>71701.330046903342</c:v>
                </c:pt>
                <c:pt idx="3">
                  <c:v>66286.649465048657</c:v>
                </c:pt>
                <c:pt idx="4">
                  <c:v>34834.012353468388</c:v>
                </c:pt>
                <c:pt idx="5">
                  <c:v>19582.726770034853</c:v>
                </c:pt>
                <c:pt idx="6">
                  <c:v>65073.464389946857</c:v>
                </c:pt>
                <c:pt idx="7">
                  <c:v>83971.903165095689</c:v>
                </c:pt>
                <c:pt idx="8">
                  <c:v>73680.634730073725</c:v>
                </c:pt>
                <c:pt idx="9">
                  <c:v>53117.90377593282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65-421A-918E-7E697AB79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89817935"/>
        <c:axId val="89825615"/>
      </c:barChart>
      <c:catAx>
        <c:axId val="89817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9825615"/>
        <c:crosses val="autoZero"/>
        <c:auto val="1"/>
        <c:lblAlgn val="ctr"/>
        <c:lblOffset val="100"/>
        <c:noMultiLvlLbl val="0"/>
      </c:catAx>
      <c:valAx>
        <c:axId val="89825615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89817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68568238120797"/>
          <c:y val="3.0013642564802184E-2"/>
          <c:w val="0.62431431761879197"/>
          <c:h val="0.913994202688218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'Inactive %'!$G$34</c:f>
              <c:strCache>
                <c:ptCount val="1"/>
                <c:pt idx="0">
                  <c:v>East Riding of Yorkshire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'Inactive %'!$F$35:$F$45</c:f>
              <c:strCache>
                <c:ptCount val="11"/>
                <c:pt idx="0">
                  <c:v>35-54</c:v>
                </c:pt>
                <c:pt idx="1">
                  <c:v>NS SEC 1-2</c:v>
                </c:pt>
                <c:pt idx="2">
                  <c:v>16-34</c:v>
                </c:pt>
                <c:pt idx="3">
                  <c:v>No limiting illness</c:v>
                </c:pt>
                <c:pt idx="4">
                  <c:v>NS SEC 3-5</c:v>
                </c:pt>
                <c:pt idx="5">
                  <c:v>Male</c:v>
                </c:pt>
                <c:pt idx="6">
                  <c:v>Female</c:v>
                </c:pt>
                <c:pt idx="7">
                  <c:v>55-74</c:v>
                </c:pt>
                <c:pt idx="8">
                  <c:v>NS SEC 6-8</c:v>
                </c:pt>
                <c:pt idx="9">
                  <c:v>Limiting illness</c:v>
                </c:pt>
                <c:pt idx="10">
                  <c:v>75+</c:v>
                </c:pt>
              </c:strCache>
            </c:strRef>
          </c:cat>
          <c:val>
            <c:numRef>
              <c:f>'Inactive %'!$G$35:$G$45</c:f>
              <c:numCache>
                <c:formatCode>0%</c:formatCode>
                <c:ptCount val="11"/>
                <c:pt idx="0">
                  <c:v>0.11387226869747404</c:v>
                </c:pt>
                <c:pt idx="1">
                  <c:v>0.12313705395455818</c:v>
                </c:pt>
                <c:pt idx="2">
                  <c:v>0.14928324002734158</c:v>
                </c:pt>
                <c:pt idx="3">
                  <c:v>0.18814933005923581</c:v>
                </c:pt>
                <c:pt idx="4">
                  <c:v>0.2370418404058241</c:v>
                </c:pt>
                <c:pt idx="5">
                  <c:v>0.24148481927026388</c:v>
                </c:pt>
                <c:pt idx="6">
                  <c:v>0.25426980021757878</c:v>
                </c:pt>
                <c:pt idx="7">
                  <c:v>0.28646873211822965</c:v>
                </c:pt>
                <c:pt idx="8">
                  <c:v>0.2937785718770452</c:v>
                </c:pt>
                <c:pt idx="9">
                  <c:v>0.42538043988933888</c:v>
                </c:pt>
                <c:pt idx="10">
                  <c:v>0.53444293630899242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2B-4F34-A29D-D5CCFCE2F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89817935"/>
        <c:axId val="89825615"/>
      </c:barChart>
      <c:catAx>
        <c:axId val="8981793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9825615"/>
        <c:crosses val="autoZero"/>
        <c:auto val="1"/>
        <c:lblAlgn val="ctr"/>
        <c:lblOffset val="100"/>
        <c:noMultiLvlLbl val="0"/>
      </c:catAx>
      <c:valAx>
        <c:axId val="89825615"/>
        <c:scaling>
          <c:orientation val="minMax"/>
          <c:max val="0.8"/>
        </c:scaling>
        <c:delete val="1"/>
        <c:axPos val="b"/>
        <c:numFmt formatCode="0%" sourceLinked="1"/>
        <c:majorTickMark val="out"/>
        <c:minorTickMark val="none"/>
        <c:tickLblPos val="nextTo"/>
        <c:crossAx val="89817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C1886B-6DB8-46D1-B172-C34E6BCD07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BE896-9435-435F-89BD-A6B006E2A5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7A159-7DBE-41CD-AD3C-8203F0B1AFA1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2911D-B9F8-4AC0-B50A-06E72E5A98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46549-674F-4009-B381-933B6C21E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8D41B-BFA1-488B-B9E2-57AB533B1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7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24134-AAA0-40B5-8601-A590D5B1FB78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ABF61-C100-4B80-B600-400B65B2E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86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296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62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15-16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           627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16-17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           585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17-18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           539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18-19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           612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19-20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           581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20-21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           526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21-22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           600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086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	15-16</a:t>
            </a:r>
            <a:r>
              <a:rPr lang="en-GB" dirty="0"/>
              <a:t> 1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6-17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17-18</a:t>
            </a:r>
            <a:r>
              <a:rPr lang="en-GB" dirty="0"/>
              <a:t> 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18-19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19-20</a:t>
            </a:r>
            <a:r>
              <a:rPr lang="en-GB" dirty="0"/>
              <a:t> 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20-21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21-22</a:t>
            </a:r>
            <a:r>
              <a:rPr lang="en-GB" dirty="0"/>
              <a:t>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All Walking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277,    261,    262,    291,    288,    273,    297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Walk leisure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193,    179,    141,    213,    216,    207,</a:t>
            </a:r>
            <a:r>
              <a:rPr lang="en-GB" dirty="0"/>
              <a:t>   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216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Walk travel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84,      82,      121,</a:t>
            </a:r>
            <a:r>
              <a:rPr lang="en-GB" dirty="0"/>
              <a:t>    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78,      72,      67,      81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836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704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ABF61-C100-4B80-B600-400B65B2E2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431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England</a:t>
            </a:r>
            <a:r>
              <a:rPr lang="en-GB" dirty="0"/>
              <a:t> 	The Humber	East Riding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Male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48.4%</a:t>
            </a:r>
            <a:r>
              <a:rPr lang="en-GB" dirty="0"/>
              <a:t> 	48.9%	48.5%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Female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51.6%</a:t>
            </a:r>
            <a:r>
              <a:rPr lang="en-GB" dirty="0"/>
              <a:t> 	51.1%	51.5%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0-15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18.6%</a:t>
            </a:r>
            <a:r>
              <a:rPr lang="en-GB" dirty="0"/>
              <a:t> 	17.8%	15.8%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NS SeC 9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7.7%</a:t>
            </a:r>
            <a:r>
              <a:rPr lang="en-GB" dirty="0"/>
              <a:t> 	5.8%	4.6%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Unemployed 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2.9%</a:t>
            </a:r>
            <a:r>
              <a:rPr lang="en-GB" dirty="0"/>
              <a:t> 	2.9%	2.0%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Student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5.8%</a:t>
            </a:r>
            <a:r>
              <a:rPr lang="en-GB" dirty="0"/>
              <a:t> 	4.1%	3.2%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ABF61-C100-4B80-B600-400B65B2E2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580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21-22 inactive population</a:t>
            </a:r>
          </a:p>
          <a:p>
            <a:r>
              <a:rPr lang="en-GB" dirty="0"/>
              <a:t>2021 census population</a:t>
            </a:r>
          </a:p>
          <a:p>
            <a:r>
              <a:rPr lang="en-GB" dirty="0"/>
              <a:t>Rounded to 1000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972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414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258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785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51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519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766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31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activity at all – doing nothing</a:t>
            </a:r>
          </a:p>
          <a:p>
            <a:r>
              <a:rPr lang="en-GB" dirty="0"/>
              <a:t>Missing the intensity – light only activity only</a:t>
            </a:r>
          </a:p>
          <a:p>
            <a:r>
              <a:rPr lang="en-GB" dirty="0"/>
              <a:t>Not active for long enough – doing 1-29 minutes of activity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069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624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41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09A0032-AA7A-044D-5205-942108404883}"/>
              </a:ext>
            </a:extLst>
          </p:cNvPr>
          <p:cNvSpPr/>
          <p:nvPr userDrawn="1"/>
        </p:nvSpPr>
        <p:spPr>
          <a:xfrm>
            <a:off x="9025003" y="-21791"/>
            <a:ext cx="3166997" cy="52241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DF1107-C993-EC01-91FA-8047EA6B816C}"/>
              </a:ext>
            </a:extLst>
          </p:cNvPr>
          <p:cNvCxnSpPr>
            <a:cxnSpLocks/>
          </p:cNvCxnSpPr>
          <p:nvPr userDrawn="1"/>
        </p:nvCxnSpPr>
        <p:spPr>
          <a:xfrm>
            <a:off x="9027497" y="5192038"/>
            <a:ext cx="0" cy="1665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CADA6E-9784-A9BF-1BD0-06EA541D4DCC}"/>
              </a:ext>
            </a:extLst>
          </p:cNvPr>
          <p:cNvCxnSpPr>
            <a:cxnSpLocks/>
          </p:cNvCxnSpPr>
          <p:nvPr/>
        </p:nvCxnSpPr>
        <p:spPr>
          <a:xfrm>
            <a:off x="9031266" y="5188303"/>
            <a:ext cx="31607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1AB271-C1D7-CC8B-52D2-342364F1BAE8}"/>
              </a:ext>
            </a:extLst>
          </p:cNvPr>
          <p:cNvCxnSpPr>
            <a:cxnSpLocks/>
          </p:cNvCxnSpPr>
          <p:nvPr userDrawn="1"/>
        </p:nvCxnSpPr>
        <p:spPr>
          <a:xfrm>
            <a:off x="9027497" y="0"/>
            <a:ext cx="0" cy="51920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3E2E341-9A0A-E779-E881-9683294274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9237" y="232134"/>
            <a:ext cx="2423766" cy="171563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F15037-92B0-B043-516D-2C9A50ECE345}"/>
              </a:ext>
            </a:extLst>
          </p:cNvPr>
          <p:cNvCxnSpPr>
            <a:cxnSpLocks/>
          </p:cNvCxnSpPr>
          <p:nvPr/>
        </p:nvCxnSpPr>
        <p:spPr>
          <a:xfrm flipH="1">
            <a:off x="0" y="5188303"/>
            <a:ext cx="90250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DB5B162-D394-1C70-8292-7B57D9DE1E11}"/>
              </a:ext>
            </a:extLst>
          </p:cNvPr>
          <p:cNvSpPr txBox="1"/>
          <p:nvPr userDrawn="1"/>
        </p:nvSpPr>
        <p:spPr>
          <a:xfrm>
            <a:off x="595867" y="366676"/>
            <a:ext cx="4810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0" dirty="0">
                <a:solidFill>
                  <a:schemeClr val="bg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Key messages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D84525-7611-4ACC-AE24-44FA7CE9714E}"/>
              </a:ext>
            </a:extLst>
          </p:cNvPr>
          <p:cNvSpPr txBox="1"/>
          <p:nvPr userDrawn="1"/>
        </p:nvSpPr>
        <p:spPr>
          <a:xfrm>
            <a:off x="681592" y="5317931"/>
            <a:ext cx="6958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September 2023</a:t>
            </a:r>
          </a:p>
        </p:txBody>
      </p:sp>
      <p:pic>
        <p:nvPicPr>
          <p:cNvPr id="6" name="Picture 5" descr="A group of women running&#10;&#10;Description automatically generated">
            <a:extLst>
              <a:ext uri="{FF2B5EF4-FFF2-40B4-BE49-F238E27FC236}">
                <a16:creationId xmlns:a16="http://schemas.microsoft.com/office/drawing/2014/main" id="{8BF56E37-1053-22E9-FEE3-8560F25FC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0303"/>
          <a:stretch/>
        </p:blipFill>
        <p:spPr>
          <a:xfrm>
            <a:off x="0" y="-706582"/>
            <a:ext cx="9021235" cy="75645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AE652F-3477-2BCA-7EED-983F8C0F4BAE}"/>
              </a:ext>
            </a:extLst>
          </p:cNvPr>
          <p:cNvSpPr/>
          <p:nvPr userDrawn="1"/>
        </p:nvSpPr>
        <p:spPr>
          <a:xfrm>
            <a:off x="0" y="5192038"/>
            <a:ext cx="9021234" cy="1665962"/>
          </a:xfrm>
          <a:prstGeom prst="rect">
            <a:avLst/>
          </a:prstGeom>
          <a:solidFill>
            <a:srgbClr val="53B0C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93F8E-C2F9-DD88-9BF6-43C70DBDE6D4}"/>
              </a:ext>
            </a:extLst>
          </p:cNvPr>
          <p:cNvSpPr/>
          <p:nvPr userDrawn="1"/>
        </p:nvSpPr>
        <p:spPr>
          <a:xfrm>
            <a:off x="796" y="-21791"/>
            <a:ext cx="9021234" cy="5224106"/>
          </a:xfrm>
          <a:prstGeom prst="rect">
            <a:avLst/>
          </a:prstGeom>
          <a:solidFill>
            <a:schemeClr val="tx2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E76803-B5A3-C573-967D-0AB7EEA5AE16}"/>
              </a:ext>
            </a:extLst>
          </p:cNvPr>
          <p:cNvGrpSpPr/>
          <p:nvPr userDrawn="1"/>
        </p:nvGrpSpPr>
        <p:grpSpPr>
          <a:xfrm>
            <a:off x="8854003" y="5017303"/>
            <a:ext cx="342000" cy="342000"/>
            <a:chOff x="9302139" y="4202490"/>
            <a:chExt cx="342000" cy="342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77C5BE2-2101-AAA2-41FF-B36B00EFC4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02139" y="4202490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5DA430B-E4CC-B9F7-AD5B-6F3199E670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56139" y="4256490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3883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ac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157A95-983F-9EE8-88A6-517F1081655C}"/>
              </a:ext>
            </a:extLst>
          </p:cNvPr>
          <p:cNvSpPr/>
          <p:nvPr userDrawn="1"/>
        </p:nvSpPr>
        <p:spPr>
          <a:xfrm>
            <a:off x="7763257" y="0"/>
            <a:ext cx="4428744" cy="63523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751450-DD83-ADD0-8071-919AEA5EB613}"/>
              </a:ext>
            </a:extLst>
          </p:cNvPr>
          <p:cNvCxnSpPr>
            <a:cxnSpLocks/>
          </p:cNvCxnSpPr>
          <p:nvPr/>
        </p:nvCxnSpPr>
        <p:spPr>
          <a:xfrm>
            <a:off x="775797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EB31B9-C808-845B-21CF-1FE82757BC1F}"/>
              </a:ext>
            </a:extLst>
          </p:cNvPr>
          <p:cNvCxnSpPr>
            <a:cxnSpLocks/>
          </p:cNvCxnSpPr>
          <p:nvPr/>
        </p:nvCxnSpPr>
        <p:spPr>
          <a:xfrm>
            <a:off x="0" y="635237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crowd of people walking on a sidewalk&#10;&#10;Description automatically generated">
            <a:extLst>
              <a:ext uri="{FF2B5EF4-FFF2-40B4-BE49-F238E27FC236}">
                <a16:creationId xmlns:a16="http://schemas.microsoft.com/office/drawing/2014/main" id="{4E1E6E6B-2719-AA75-BDC9-6E12A9E60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32196"/>
            <a:ext cx="12192001" cy="638457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4FE0BBD-F881-51CD-6AF9-8E849B33962D}"/>
              </a:ext>
            </a:extLst>
          </p:cNvPr>
          <p:cNvGrpSpPr/>
          <p:nvPr/>
        </p:nvGrpSpPr>
        <p:grpSpPr>
          <a:xfrm>
            <a:off x="7586978" y="6175321"/>
            <a:ext cx="342000" cy="342000"/>
            <a:chOff x="9286730" y="4018825"/>
            <a:chExt cx="342000" cy="342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BBDC85B-5627-020A-5D87-25AA177396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7D5F53D-E201-3FF8-CAE0-B736B770E5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CC2EDA0-00DE-BA34-CB8A-2819F7860E73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F3E07D1-E47B-C450-45E9-8140EC5BEA42}"/>
              </a:ext>
            </a:extLst>
          </p:cNvPr>
          <p:cNvSpPr/>
          <p:nvPr userDrawn="1"/>
        </p:nvSpPr>
        <p:spPr>
          <a:xfrm>
            <a:off x="8725042" y="1626660"/>
            <a:ext cx="2614688" cy="2614688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1">
                <a:alpha val="76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66AEEC-1B34-92D6-0EA4-988F7CAEE270}"/>
              </a:ext>
            </a:extLst>
          </p:cNvPr>
          <p:cNvSpPr txBox="1"/>
          <p:nvPr userDrawn="1"/>
        </p:nvSpPr>
        <p:spPr>
          <a:xfrm>
            <a:off x="8929301" y="3169021"/>
            <a:ext cx="2206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people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2AD777-67D0-4022-DDEA-576881001369}"/>
              </a:ext>
            </a:extLst>
          </p:cNvPr>
          <p:cNvSpPr txBox="1"/>
          <p:nvPr userDrawn="1"/>
        </p:nvSpPr>
        <p:spPr>
          <a:xfrm>
            <a:off x="8929300" y="2220305"/>
            <a:ext cx="2206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That’s</a:t>
            </a:r>
          </a:p>
        </p:txBody>
      </p:sp>
    </p:spTree>
    <p:extLst>
      <p:ext uri="{BB962C8B-B14F-4D97-AF65-F5344CB8AC3E}">
        <p14:creationId xmlns:p14="http://schemas.microsoft.com/office/powerpoint/2010/main" val="189282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ac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FFAEAF-5F1A-2D17-8027-735B9F019C3E}"/>
              </a:ext>
            </a:extLst>
          </p:cNvPr>
          <p:cNvSpPr/>
          <p:nvPr userDrawn="1"/>
        </p:nvSpPr>
        <p:spPr>
          <a:xfrm>
            <a:off x="530176" y="0"/>
            <a:ext cx="4310041" cy="63523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03E733-0A87-DB9E-3ADD-89FB2D10B99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FA6ECB-8519-24CE-8987-190945AF64FA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2D5D0-0D9C-4E4A-1D32-332D840B735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6348988-279B-720A-7369-DABED6112287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5532279-2387-ADEF-3A2E-144D5BA85D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AFA3E5A-7A4C-68A7-57BB-0935F0047E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C4525C6-9B88-C56E-D3BE-A9B2092FA604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pic>
        <p:nvPicPr>
          <p:cNvPr id="8" name="Picture 7" descr="A group of people walking on a street with umbrellas&#10;&#10;Description automatically generated">
            <a:extLst>
              <a:ext uri="{FF2B5EF4-FFF2-40B4-BE49-F238E27FC236}">
                <a16:creationId xmlns:a16="http://schemas.microsoft.com/office/drawing/2014/main" id="{2221B072-C5A6-CFF5-BBEB-8CD3C0BF82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0228" y="0"/>
            <a:ext cx="7351771" cy="635236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3454452-F746-D117-42FA-307853170270}"/>
              </a:ext>
            </a:extLst>
          </p:cNvPr>
          <p:cNvSpPr/>
          <p:nvPr userDrawn="1"/>
        </p:nvSpPr>
        <p:spPr>
          <a:xfrm>
            <a:off x="5763485" y="2833645"/>
            <a:ext cx="1894320" cy="189432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0142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3C1A4D-9A6D-D978-CDC5-63A5A579301F}"/>
              </a:ext>
            </a:extLst>
          </p:cNvPr>
          <p:cNvSpPr txBox="1"/>
          <p:nvPr userDrawn="1"/>
        </p:nvSpPr>
        <p:spPr>
          <a:xfrm>
            <a:off x="5546252" y="3814440"/>
            <a:ext cx="232878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people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C1F93-08C4-7F2A-92CE-D6F9775C2F69}"/>
              </a:ext>
            </a:extLst>
          </p:cNvPr>
          <p:cNvSpPr txBox="1"/>
          <p:nvPr userDrawn="1"/>
        </p:nvSpPr>
        <p:spPr>
          <a:xfrm>
            <a:off x="5500563" y="1971760"/>
            <a:ext cx="2420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Missing the intensity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61A2A0-D388-008C-CA75-A4BAA80D27BD}"/>
              </a:ext>
            </a:extLst>
          </p:cNvPr>
          <p:cNvSpPr/>
          <p:nvPr userDrawn="1"/>
        </p:nvSpPr>
        <p:spPr>
          <a:xfrm>
            <a:off x="8941276" y="2833645"/>
            <a:ext cx="1894320" cy="189432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0142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CAE9C1-D2E6-E39B-E8E6-DA535E7AFA1E}"/>
              </a:ext>
            </a:extLst>
          </p:cNvPr>
          <p:cNvSpPr txBox="1"/>
          <p:nvPr userDrawn="1"/>
        </p:nvSpPr>
        <p:spPr>
          <a:xfrm>
            <a:off x="8724043" y="3814440"/>
            <a:ext cx="232878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people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34360-49F8-B2D2-5BD2-D74F867ABEE4}"/>
              </a:ext>
            </a:extLst>
          </p:cNvPr>
          <p:cNvSpPr txBox="1"/>
          <p:nvPr userDrawn="1"/>
        </p:nvSpPr>
        <p:spPr>
          <a:xfrm>
            <a:off x="8679223" y="1971760"/>
            <a:ext cx="2418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BD162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Not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active for long enough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89B41E-EB38-BC47-E8D6-1CAC373DF2E1}"/>
              </a:ext>
            </a:extLst>
          </p:cNvPr>
          <p:cNvSpPr txBox="1"/>
          <p:nvPr userDrawn="1"/>
        </p:nvSpPr>
        <p:spPr>
          <a:xfrm>
            <a:off x="5256361" y="722841"/>
            <a:ext cx="6322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Not all inactive adults do nothing. Some are active but…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90F3BA-67E1-971E-BAB4-2E686D034E2A}"/>
              </a:ext>
            </a:extLst>
          </p:cNvPr>
          <p:cNvSpPr txBox="1"/>
          <p:nvPr userDrawn="1"/>
        </p:nvSpPr>
        <p:spPr>
          <a:xfrm>
            <a:off x="909348" y="2633716"/>
            <a:ext cx="3593406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adults do</a:t>
            </a: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no activity at all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118521-4612-7F61-51C3-B9A9A4BA2D5D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 East Riding</a:t>
            </a:r>
          </a:p>
        </p:txBody>
      </p:sp>
    </p:spTree>
    <p:extLst>
      <p:ext uri="{BB962C8B-B14F-4D97-AF65-F5344CB8AC3E}">
        <p14:creationId xmlns:p14="http://schemas.microsoft.com/office/powerpoint/2010/main" val="236680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itting at a table with a cup of coffee&#10;&#10;Description automatically generated">
            <a:extLst>
              <a:ext uri="{FF2B5EF4-FFF2-40B4-BE49-F238E27FC236}">
                <a16:creationId xmlns:a16="http://schemas.microsoft.com/office/drawing/2014/main" id="{56F81A40-3767-9AE6-DCCB-852898AF05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2512" y="0"/>
            <a:ext cx="3969488" cy="633700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4D5668-309D-5BE8-CCC4-1FC7CDEC6770}"/>
              </a:ext>
            </a:extLst>
          </p:cNvPr>
          <p:cNvCxnSpPr>
            <a:cxnSpLocks/>
          </p:cNvCxnSpPr>
          <p:nvPr userDrawn="1"/>
        </p:nvCxnSpPr>
        <p:spPr>
          <a:xfrm>
            <a:off x="822021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B94DF7-4C95-642F-79BF-B25305011307}"/>
              </a:ext>
            </a:extLst>
          </p:cNvPr>
          <p:cNvCxnSpPr>
            <a:cxnSpLocks/>
          </p:cNvCxnSpPr>
          <p:nvPr userDrawn="1"/>
        </p:nvCxnSpPr>
        <p:spPr>
          <a:xfrm>
            <a:off x="0" y="634632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08669C61-050C-85E7-6F37-FC004C9FE23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98475" y="2000250"/>
            <a:ext cx="5597525" cy="396081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405A1EC-1AE2-B7E7-0D0B-F46A14A869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474" y="411163"/>
            <a:ext cx="4986732" cy="19208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2B5FC3-AE25-C3E9-E65A-190991045B91}"/>
              </a:ext>
            </a:extLst>
          </p:cNvPr>
          <p:cNvSpPr/>
          <p:nvPr userDrawn="1"/>
        </p:nvSpPr>
        <p:spPr>
          <a:xfrm>
            <a:off x="8215134" y="0"/>
            <a:ext cx="4003866" cy="6346311"/>
          </a:xfrm>
          <a:prstGeom prst="rect">
            <a:avLst/>
          </a:prstGeom>
          <a:solidFill>
            <a:srgbClr val="77C0CF">
              <a:alpha val="69804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EBC06B-72E9-F123-AB79-83A12A3E6EAE}"/>
              </a:ext>
            </a:extLst>
          </p:cNvPr>
          <p:cNvGrpSpPr/>
          <p:nvPr userDrawn="1"/>
        </p:nvGrpSpPr>
        <p:grpSpPr>
          <a:xfrm>
            <a:off x="8049217" y="6175321"/>
            <a:ext cx="342000" cy="342000"/>
            <a:chOff x="9286730" y="4018825"/>
            <a:chExt cx="342000" cy="34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9062C3-6425-1F66-1E6B-A85B1124C5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F126D9A-19E6-AF99-2FF7-F08E59C19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634CE99-812C-55BD-8E2A-0F2D3BEBAE01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3685304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4D5668-309D-5BE8-CCC4-1FC7CDEC6770}"/>
              </a:ext>
            </a:extLst>
          </p:cNvPr>
          <p:cNvCxnSpPr>
            <a:cxnSpLocks/>
          </p:cNvCxnSpPr>
          <p:nvPr userDrawn="1"/>
        </p:nvCxnSpPr>
        <p:spPr>
          <a:xfrm>
            <a:off x="565971" y="7984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B94DF7-4C95-642F-79BF-B25305011307}"/>
              </a:ext>
            </a:extLst>
          </p:cNvPr>
          <p:cNvCxnSpPr>
            <a:cxnSpLocks/>
          </p:cNvCxnSpPr>
          <p:nvPr userDrawn="1"/>
        </p:nvCxnSpPr>
        <p:spPr>
          <a:xfrm>
            <a:off x="0" y="634632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hart Placeholder 12">
            <a:extLst>
              <a:ext uri="{FF2B5EF4-FFF2-40B4-BE49-F238E27FC236}">
                <a16:creationId xmlns:a16="http://schemas.microsoft.com/office/drawing/2014/main" id="{0F1CB14A-4AF5-6999-F26B-31B52E89D0C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66738" y="1222828"/>
            <a:ext cx="11217275" cy="4419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C7986A94-7733-2815-B458-9D6C50333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6163" y="395288"/>
            <a:ext cx="7231062" cy="1682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3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272E3F-529A-C7BD-9653-DFE05C320B88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EBC06B-72E9-F123-AB79-83A12A3E6EAE}"/>
              </a:ext>
            </a:extLst>
          </p:cNvPr>
          <p:cNvGrpSpPr/>
          <p:nvPr userDrawn="1"/>
        </p:nvGrpSpPr>
        <p:grpSpPr>
          <a:xfrm>
            <a:off x="394971" y="6183305"/>
            <a:ext cx="342000" cy="342000"/>
            <a:chOff x="9286730" y="4018825"/>
            <a:chExt cx="342000" cy="34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9062C3-6425-1F66-1E6B-A85B1124C5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F126D9A-19E6-AF99-2FF7-F08E59C19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A person and person holding hands walking down a sidewalk&#10;&#10;Description automatically generated">
            <a:extLst>
              <a:ext uri="{FF2B5EF4-FFF2-40B4-BE49-F238E27FC236}">
                <a16:creationId xmlns:a16="http://schemas.microsoft.com/office/drawing/2014/main" id="{6E379BFA-9AB4-F6CB-AEF1-04BCF8A564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3164" y="0"/>
            <a:ext cx="3158070" cy="518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50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D2ED5A-98F2-1916-D6E3-E4DA1B05EF5D}"/>
              </a:ext>
            </a:extLst>
          </p:cNvPr>
          <p:cNvSpPr/>
          <p:nvPr userDrawn="1"/>
        </p:nvSpPr>
        <p:spPr>
          <a:xfrm>
            <a:off x="-1" y="0"/>
            <a:ext cx="6095998" cy="63517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4216C2-37AC-A345-5F1E-354C6093590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30DB98A-2414-8047-DC0F-0BB91D6778CA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2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318321C-91EB-D2E1-05B8-92C8C419D8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A3BAB51-9F7A-3E29-2D3B-EEB5452776DE}"/>
                </a:ext>
              </a:extLst>
            </p:cNvPr>
            <p:cNvGrpSpPr/>
            <p:nvPr/>
          </p:nvGrpSpPr>
          <p:grpSpPr>
            <a:xfrm>
              <a:off x="11483230" y="6181375"/>
              <a:ext cx="342000" cy="342000"/>
              <a:chOff x="9286730" y="4018825"/>
              <a:chExt cx="342000" cy="342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2B5AA31-A160-16F8-DCEA-3577A39BF2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67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188708C-8D16-EEED-9CA1-7EC9434B36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07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007634EA-E9D7-BD56-1B6B-04211D21E4B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832677" y="725488"/>
            <a:ext cx="8709025" cy="536257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pic>
        <p:nvPicPr>
          <p:cNvPr id="10" name="Picture 9" descr="A group of people walking on a tiled floor&#10;&#10;Description automatically generated">
            <a:extLst>
              <a:ext uri="{FF2B5EF4-FFF2-40B4-BE49-F238E27FC236}">
                <a16:creationId xmlns:a16="http://schemas.microsoft.com/office/drawing/2014/main" id="{4EA24B3F-9C78-95FF-B038-04FB84F7B1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5994" cy="6351587"/>
          </a:xfrm>
          <a:prstGeom prst="rect">
            <a:avLst/>
          </a:prstGeom>
        </p:spPr>
      </p:pic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4B89BA22-8FE1-B077-93EF-AD170820F1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506413"/>
            <a:ext cx="4031288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4DE3D4-19E3-8601-80EA-3F0E253E7107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F8C28F-9FCD-F60D-864D-A4A4E950CF4E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 East Riding</a:t>
            </a:r>
          </a:p>
        </p:txBody>
      </p:sp>
    </p:spTree>
    <p:extLst>
      <p:ext uri="{BB962C8B-B14F-4D97-AF65-F5344CB8AC3E}">
        <p14:creationId xmlns:p14="http://schemas.microsoft.com/office/powerpoint/2010/main" val="127492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D2ED5A-98F2-1916-D6E3-E4DA1B05EF5D}"/>
              </a:ext>
            </a:extLst>
          </p:cNvPr>
          <p:cNvSpPr/>
          <p:nvPr userDrawn="1"/>
        </p:nvSpPr>
        <p:spPr>
          <a:xfrm>
            <a:off x="-2" y="0"/>
            <a:ext cx="6095998" cy="63517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4216C2-37AC-A345-5F1E-354C6093590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30DB98A-2414-8047-DC0F-0BB91D6778CA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2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318321C-91EB-D2E1-05B8-92C8C419D8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A3BAB51-9F7A-3E29-2D3B-EEB5452776DE}"/>
                </a:ext>
              </a:extLst>
            </p:cNvPr>
            <p:cNvGrpSpPr/>
            <p:nvPr/>
          </p:nvGrpSpPr>
          <p:grpSpPr>
            <a:xfrm>
              <a:off x="11483230" y="6181375"/>
              <a:ext cx="342000" cy="342000"/>
              <a:chOff x="9286730" y="4018825"/>
              <a:chExt cx="342000" cy="342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2B5AA31-A160-16F8-DCEA-3577A39BF2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67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188708C-8D16-EEED-9CA1-7EC9434B36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07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50F1514-1030-5CEE-4159-F79F21D85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506413"/>
            <a:ext cx="3398217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group of people sitting on a couch&#10;&#10;Description automatically generated">
            <a:extLst>
              <a:ext uri="{FF2B5EF4-FFF2-40B4-BE49-F238E27FC236}">
                <a16:creationId xmlns:a16="http://schemas.microsoft.com/office/drawing/2014/main" id="{749BF95D-6BA5-2238-800A-39FC2FC753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095993" cy="63515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16DA65-953F-7B7C-6CAC-95A589634242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11" name="Chart Placeholder 11">
            <a:extLst>
              <a:ext uri="{FF2B5EF4-FFF2-40B4-BE49-F238E27FC236}">
                <a16:creationId xmlns:a16="http://schemas.microsoft.com/office/drawing/2014/main" id="{3A719D51-EB35-F861-661A-7137BCFB8AFB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2832677" y="725488"/>
            <a:ext cx="8709025" cy="536257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4434F7-4E68-73FD-0F81-924DD937CF80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 East Riding</a:t>
            </a:r>
          </a:p>
        </p:txBody>
      </p:sp>
    </p:spTree>
    <p:extLst>
      <p:ext uri="{BB962C8B-B14F-4D97-AF65-F5344CB8AC3E}">
        <p14:creationId xmlns:p14="http://schemas.microsoft.com/office/powerpoint/2010/main" val="3678879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ac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AC467B-E6D0-B53F-580A-1A8A323C1A92}"/>
              </a:ext>
            </a:extLst>
          </p:cNvPr>
          <p:cNvSpPr/>
          <p:nvPr userDrawn="1"/>
        </p:nvSpPr>
        <p:spPr>
          <a:xfrm>
            <a:off x="541327" y="5185290"/>
            <a:ext cx="11661824" cy="1167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03E733-0A87-DB9E-3ADD-89FB2D10B99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FA6ECB-8519-24CE-8987-190945AF64FA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2D5D0-0D9C-4E4A-1D32-332D840B735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6348988-279B-720A-7369-DABED6112287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5532279-2387-ADEF-3A2E-144D5BA85D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AFA3E5A-7A4C-68A7-57BB-0935F0047E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A22090DD-F8C9-B804-B9B8-DEBBD276C93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30225" y="736523"/>
            <a:ext cx="9779536" cy="53594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4525C6-9B88-C56E-D3BE-A9B2092FA604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A5C3C3-1699-31AB-7AD0-46CF66A1531C}"/>
              </a:ext>
            </a:extLst>
          </p:cNvPr>
          <p:cNvSpPr txBox="1"/>
          <p:nvPr userDrawn="1"/>
        </p:nvSpPr>
        <p:spPr>
          <a:xfrm>
            <a:off x="10309764" y="4878169"/>
            <a:ext cx="1773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Inactive population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D27F80-0618-54CA-A48C-C0559276CBBA}"/>
              </a:ext>
            </a:extLst>
          </p:cNvPr>
          <p:cNvSpPr txBox="1"/>
          <p:nvPr userDrawn="1"/>
        </p:nvSpPr>
        <p:spPr>
          <a:xfrm>
            <a:off x="10309764" y="4334990"/>
            <a:ext cx="1566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Total population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F49C1153-E855-4EBA-42F5-F2FDC16BA49F}"/>
              </a:ext>
            </a:extLst>
          </p:cNvPr>
          <p:cNvSpPr txBox="1">
            <a:spLocks/>
          </p:cNvSpPr>
          <p:nvPr userDrawn="1"/>
        </p:nvSpPr>
        <p:spPr>
          <a:xfrm>
            <a:off x="827313" y="338593"/>
            <a:ext cx="6539141" cy="19171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Our </a:t>
            </a:r>
            <a:r>
              <a:rPr lang="en-GB" b="1" dirty="0">
                <a:solidFill>
                  <a:schemeClr val="accent1"/>
                </a:solidFill>
                <a:latin typeface="+mn-lt"/>
              </a:rPr>
              <a:t>inactive population </a:t>
            </a:r>
            <a:r>
              <a:rPr lang="en-GB" dirty="0"/>
              <a:t>in the context of the size of the demographic group </a:t>
            </a:r>
            <a:r>
              <a:rPr lang="en-GB" sz="1800" dirty="0"/>
              <a:t>(2021-22) 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AFC927-11D7-218C-7D03-7DD99A37F2D7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 East Riding</a:t>
            </a:r>
          </a:p>
        </p:txBody>
      </p:sp>
    </p:spTree>
    <p:extLst>
      <p:ext uri="{BB962C8B-B14F-4D97-AF65-F5344CB8AC3E}">
        <p14:creationId xmlns:p14="http://schemas.microsoft.com/office/powerpoint/2010/main" val="980354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ac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4525C6-9B88-C56E-D3BE-A9B2092FA604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03E733-0A87-DB9E-3ADD-89FB2D10B99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FA6ECB-8519-24CE-8987-190945AF64FA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2D5D0-0D9C-4E4A-1D32-332D840B735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6348988-279B-720A-7369-DABED6112287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5532279-2387-ADEF-3A2E-144D5BA85D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AFA3E5A-7A4C-68A7-57BB-0935F0047E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rapezoid 1">
            <a:extLst>
              <a:ext uri="{FF2B5EF4-FFF2-40B4-BE49-F238E27FC236}">
                <a16:creationId xmlns:a16="http://schemas.microsoft.com/office/drawing/2014/main" id="{EC179801-0518-95A7-ED38-15D3EC9034F5}"/>
              </a:ext>
            </a:extLst>
          </p:cNvPr>
          <p:cNvSpPr/>
          <p:nvPr userDrawn="1"/>
        </p:nvSpPr>
        <p:spPr>
          <a:xfrm rot="16200000">
            <a:off x="4818680" y="-2789449"/>
            <a:ext cx="3091676" cy="11654969"/>
          </a:xfrm>
          <a:prstGeom prst="trapezoid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32CCD293-6817-5FF2-65DD-086427BB8A9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152525" y="1293813"/>
            <a:ext cx="6791325" cy="48212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419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4CF60D3-9E5D-82C4-B9DB-FB2CC473D505}"/>
              </a:ext>
            </a:extLst>
          </p:cNvPr>
          <p:cNvSpPr/>
          <p:nvPr userDrawn="1"/>
        </p:nvSpPr>
        <p:spPr>
          <a:xfrm>
            <a:off x="4147794" y="1"/>
            <a:ext cx="7525663" cy="15271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669F48-AFED-7523-1ED3-71EAED258384}"/>
              </a:ext>
            </a:extLst>
          </p:cNvPr>
          <p:cNvCxnSpPr>
            <a:cxnSpLocks/>
          </p:cNvCxnSpPr>
          <p:nvPr userDrawn="1"/>
        </p:nvCxnSpPr>
        <p:spPr>
          <a:xfrm>
            <a:off x="1167345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BBC537-5194-F0F5-CEE1-D84791083BAF}"/>
              </a:ext>
            </a:extLst>
          </p:cNvPr>
          <p:cNvCxnSpPr>
            <a:cxnSpLocks/>
          </p:cNvCxnSpPr>
          <p:nvPr userDrawn="1"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FE1CEB-1C73-9B69-8926-F4CB7FC0BD6D}"/>
              </a:ext>
            </a:extLst>
          </p:cNvPr>
          <p:cNvGrpSpPr/>
          <p:nvPr userDrawn="1"/>
        </p:nvGrpSpPr>
        <p:grpSpPr>
          <a:xfrm>
            <a:off x="11502457" y="6181375"/>
            <a:ext cx="342000" cy="342000"/>
            <a:chOff x="-1837324" y="4018825"/>
            <a:chExt cx="342000" cy="342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7590F8-939A-47E7-21D7-2272ADC7B2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3A0E2E-1E66-3722-549B-AA72B43703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04C6175-1B4A-2838-5448-79B636EB30EF}"/>
              </a:ext>
            </a:extLst>
          </p:cNvPr>
          <p:cNvSpPr/>
          <p:nvPr userDrawn="1"/>
        </p:nvSpPr>
        <p:spPr>
          <a:xfrm>
            <a:off x="-1" y="0"/>
            <a:ext cx="6391921" cy="63523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DC8E322-B981-1FFE-BF0D-B6CDD3FD4043}"/>
              </a:ext>
            </a:extLst>
          </p:cNvPr>
          <p:cNvSpPr txBox="1">
            <a:spLocks/>
          </p:cNvSpPr>
          <p:nvPr userDrawn="1"/>
        </p:nvSpPr>
        <p:spPr>
          <a:xfrm>
            <a:off x="233023" y="445036"/>
            <a:ext cx="3460744" cy="6774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Adult population breakdown</a:t>
            </a:r>
          </a:p>
        </p:txBody>
      </p:sp>
      <p:sp>
        <p:nvSpPr>
          <p:cNvPr id="19" name="Table Placeholder 17">
            <a:extLst>
              <a:ext uri="{FF2B5EF4-FFF2-40B4-BE49-F238E27FC236}">
                <a16:creationId xmlns:a16="http://schemas.microsoft.com/office/drawing/2014/main" id="{51E5DFFD-9544-AFC9-A6F6-9A11CC701BB0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3946525" y="985838"/>
            <a:ext cx="6680200" cy="53657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DCAF9D5-9856-A31C-5D59-4C4169AD31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3363" y="1793506"/>
            <a:ext cx="3078162" cy="35774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A242B8-6C6F-2BFD-850F-FD992A017896}"/>
              </a:ext>
            </a:extLst>
          </p:cNvPr>
          <p:cNvSpPr txBox="1"/>
          <p:nvPr userDrawn="1"/>
        </p:nvSpPr>
        <p:spPr>
          <a:xfrm>
            <a:off x="5721091" y="6426676"/>
            <a:ext cx="5528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Source: Census 2021</a:t>
            </a:r>
          </a:p>
        </p:txBody>
      </p:sp>
    </p:spTree>
    <p:extLst>
      <p:ext uri="{BB962C8B-B14F-4D97-AF65-F5344CB8AC3E}">
        <p14:creationId xmlns:p14="http://schemas.microsoft.com/office/powerpoint/2010/main" val="4086439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ngle Ch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32B7EF8-0036-3C1B-4EFA-13D65F70C785}"/>
              </a:ext>
            </a:extLst>
          </p:cNvPr>
          <p:cNvGrpSpPr/>
          <p:nvPr userDrawn="1"/>
        </p:nvGrpSpPr>
        <p:grpSpPr>
          <a:xfrm>
            <a:off x="3718544" y="1655974"/>
            <a:ext cx="8473459" cy="3093450"/>
            <a:chOff x="3698542" y="1655974"/>
            <a:chExt cx="8493461" cy="3093450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55A30C41-0CD5-CDBC-A7E6-1D6FFA2E03DA}"/>
                </a:ext>
              </a:extLst>
            </p:cNvPr>
            <p:cNvSpPr/>
            <p:nvPr userDrawn="1"/>
          </p:nvSpPr>
          <p:spPr>
            <a:xfrm rot="5400000" flipH="1">
              <a:off x="6399435" y="-1044919"/>
              <a:ext cx="3091676" cy="8493461"/>
            </a:xfrm>
            <a:prstGeom prst="trapezoid">
              <a:avLst>
                <a:gd name="adj" fmla="val 42819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3F9728-38D8-7919-B11A-3152DC19821F}"/>
                </a:ext>
              </a:extLst>
            </p:cNvPr>
            <p:cNvSpPr/>
            <p:nvPr userDrawn="1"/>
          </p:nvSpPr>
          <p:spPr>
            <a:xfrm>
              <a:off x="3698543" y="3275466"/>
              <a:ext cx="8493457" cy="147395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F30E91-094C-F2D2-8D5E-9043644F321A}"/>
              </a:ext>
            </a:extLst>
          </p:cNvPr>
          <p:cNvCxnSpPr>
            <a:cxnSpLocks/>
          </p:cNvCxnSpPr>
          <p:nvPr userDrawn="1"/>
        </p:nvCxnSpPr>
        <p:spPr>
          <a:xfrm>
            <a:off x="0" y="634632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B36843-E613-75AF-F861-E8A5F4AA49A6}"/>
              </a:ext>
            </a:extLst>
          </p:cNvPr>
          <p:cNvCxnSpPr>
            <a:cxnSpLocks/>
          </p:cNvCxnSpPr>
          <p:nvPr userDrawn="1"/>
        </p:nvCxnSpPr>
        <p:spPr>
          <a:xfrm>
            <a:off x="3713160" y="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F29E9DC-CAC0-CEC6-601C-45D2C89867A6}"/>
              </a:ext>
            </a:extLst>
          </p:cNvPr>
          <p:cNvSpPr/>
          <p:nvPr userDrawn="1"/>
        </p:nvSpPr>
        <p:spPr>
          <a:xfrm>
            <a:off x="-1" y="0"/>
            <a:ext cx="3718545" cy="63442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group of rooftops with chimneys&#10;&#10;Description automatically generated">
            <a:extLst>
              <a:ext uri="{FF2B5EF4-FFF2-40B4-BE49-F238E27FC236}">
                <a16:creationId xmlns:a16="http://schemas.microsoft.com/office/drawing/2014/main" id="{71704869-D8B4-E889-889B-E62BC5D0DC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3713161" cy="634423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FC3690C-A463-0128-C38A-B43C9CE59B5D}"/>
              </a:ext>
            </a:extLst>
          </p:cNvPr>
          <p:cNvGrpSpPr/>
          <p:nvPr userDrawn="1"/>
        </p:nvGrpSpPr>
        <p:grpSpPr>
          <a:xfrm>
            <a:off x="3545229" y="6175321"/>
            <a:ext cx="342000" cy="342000"/>
            <a:chOff x="9286730" y="4018825"/>
            <a:chExt cx="342000" cy="342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E21BEB-F13B-35F5-13CA-22FDAAA752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84CD8B-5D2D-10B1-12B8-344075EACA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D19841B-F409-D81A-1126-12444B206C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44577" y="2519657"/>
            <a:ext cx="3679825" cy="162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240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FontTx/>
              <a:buNone/>
              <a:defRPr sz="240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FontTx/>
              <a:buNone/>
              <a:defRPr sz="240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FontTx/>
              <a:buNone/>
              <a:defRPr sz="240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D0D760-F301-65AE-D487-4CEC2E45A2B9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 2021-16 to 2021-22 </a:t>
            </a:r>
            <a:r>
              <a:rPr lang="en-GB" sz="800" b="1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combined </a:t>
            </a:r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348438-10AD-B33A-A98C-2199C792FD90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 East Riding</a:t>
            </a:r>
          </a:p>
        </p:txBody>
      </p:sp>
    </p:spTree>
    <p:extLst>
      <p:ext uri="{BB962C8B-B14F-4D97-AF65-F5344CB8AC3E}">
        <p14:creationId xmlns:p14="http://schemas.microsoft.com/office/powerpoint/2010/main" val="214729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FEEC9A8-8FFC-9F07-1462-0516B3FEB204}"/>
              </a:ext>
            </a:extLst>
          </p:cNvPr>
          <p:cNvSpPr/>
          <p:nvPr userDrawn="1"/>
        </p:nvSpPr>
        <p:spPr>
          <a:xfrm flipH="1" flipV="1">
            <a:off x="0" y="5185954"/>
            <a:ext cx="9019903" cy="16720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1ACF71-307F-2614-9C7C-96CC4918551C}"/>
              </a:ext>
            </a:extLst>
          </p:cNvPr>
          <p:cNvSpPr/>
          <p:nvPr userDrawn="1"/>
        </p:nvSpPr>
        <p:spPr>
          <a:xfrm flipV="1">
            <a:off x="9019903" y="5185954"/>
            <a:ext cx="3172097" cy="16720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FFE1C1-4506-7769-F5C9-021E326CBB09}"/>
              </a:ext>
            </a:extLst>
          </p:cNvPr>
          <p:cNvCxnSpPr>
            <a:cxnSpLocks/>
          </p:cNvCxnSpPr>
          <p:nvPr/>
        </p:nvCxnSpPr>
        <p:spPr>
          <a:xfrm>
            <a:off x="9022066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7D1E66-0F54-3D6A-FC75-EA36F48B7077}"/>
              </a:ext>
            </a:extLst>
          </p:cNvPr>
          <p:cNvCxnSpPr>
            <a:cxnSpLocks/>
          </p:cNvCxnSpPr>
          <p:nvPr/>
        </p:nvCxnSpPr>
        <p:spPr>
          <a:xfrm>
            <a:off x="0" y="518978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A06B2790-DB7A-7728-8DEB-0EC9566EA35A}"/>
              </a:ext>
            </a:extLst>
          </p:cNvPr>
          <p:cNvGrpSpPr/>
          <p:nvPr/>
        </p:nvGrpSpPr>
        <p:grpSpPr>
          <a:xfrm>
            <a:off x="8851066" y="5018781"/>
            <a:ext cx="342000" cy="342000"/>
            <a:chOff x="9286730" y="4018825"/>
            <a:chExt cx="342000" cy="342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033AF93-C325-79AA-B4AF-F0408558D2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7272D9-414D-DFC0-DAEF-0AA54B7AA6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4493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xt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56B980C-E7E3-7452-3AC7-D4510FEA3F0E}"/>
              </a:ext>
            </a:extLst>
          </p:cNvPr>
          <p:cNvGrpSpPr/>
          <p:nvPr userDrawn="1"/>
        </p:nvGrpSpPr>
        <p:grpSpPr>
          <a:xfrm rot="10800000">
            <a:off x="2705367" y="1560668"/>
            <a:ext cx="1965336" cy="4235117"/>
            <a:chOff x="1834238" y="1622544"/>
            <a:chExt cx="1965336" cy="423511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7F30BED-E19C-8861-88ED-87BCDC65E6EE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D6605D6-6B4D-7AE5-DFA7-16CC5EDDC1B7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B321C40-B591-BB88-00FA-359A13273CD1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D31527-4768-5762-7BF6-9D0A9A830C04}"/>
              </a:ext>
            </a:extLst>
          </p:cNvPr>
          <p:cNvGrpSpPr/>
          <p:nvPr userDrawn="1"/>
        </p:nvGrpSpPr>
        <p:grpSpPr>
          <a:xfrm rot="10800000">
            <a:off x="5218982" y="1560668"/>
            <a:ext cx="1965336" cy="4235117"/>
            <a:chOff x="1834238" y="1622544"/>
            <a:chExt cx="1965336" cy="423511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B7E1CAD-00C5-9B86-2FDD-0EE436625BC7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94AC1D4-C71F-1C01-A099-406251C709C9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FBDD44D-8A8F-6F3C-3B52-48E28DEBB229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0A8657-5F20-7950-F11F-ABA35795DC5E}"/>
              </a:ext>
            </a:extLst>
          </p:cNvPr>
          <p:cNvGrpSpPr/>
          <p:nvPr userDrawn="1"/>
        </p:nvGrpSpPr>
        <p:grpSpPr>
          <a:xfrm rot="10800000">
            <a:off x="7732597" y="1560668"/>
            <a:ext cx="1965336" cy="4235117"/>
            <a:chOff x="1834238" y="1622544"/>
            <a:chExt cx="1965336" cy="423511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8D9AD0-C8CF-6514-3B91-A085022F4133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ED1F04D-98B2-9CAB-8C9A-7FAD1B0CFFBD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3A57270-743A-EA20-4917-04EC83FE2F3D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0D53F0AF-D9E6-F799-9A61-DF1557DDDC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1866" y="1906766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NS </a:t>
            </a:r>
            <a:r>
              <a:rPr lang="en-US" dirty="0" err="1"/>
              <a:t>SeC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10FAC2-C897-A257-5828-8DA9663D3EFB}"/>
              </a:ext>
            </a:extLst>
          </p:cNvPr>
          <p:cNvSpPr/>
          <p:nvPr userDrawn="1"/>
        </p:nvSpPr>
        <p:spPr>
          <a:xfrm>
            <a:off x="526942" y="0"/>
            <a:ext cx="11665058" cy="8989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D7A619-2059-82FB-F00D-5CFD6DFB587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BBF47FB-37D2-DDD6-7CCB-8019F575EAF8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0A41F64-561C-4399-6144-D9FE476906A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F5A6BB5-27AB-6ADB-7052-D15D8BBCD539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53F0D1D-26A4-283B-E3C4-EB35DEE950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52D34EF-047E-020F-3119-4B950D39C1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C668785-1ABB-E892-BEAA-04E38A6BB1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02680" y="1906766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Gender</a:t>
            </a:r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8EEA1D0-8B70-7ACB-2CA8-1A1F701E3D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52406" y="1906766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Age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FE8522-7D6A-FE53-8F03-06FDF77952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32090" y="3714750"/>
            <a:ext cx="1965325" cy="1965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5AFBA45-5DBD-F25D-8C98-3157FA2A54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18710" y="3714750"/>
            <a:ext cx="1965325" cy="1965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64B0A95-A83D-1D50-42E9-CB67C64B81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18463" y="3714750"/>
            <a:ext cx="1965325" cy="1965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103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4CF60D3-9E5D-82C4-B9DB-FB2CC473D505}"/>
              </a:ext>
            </a:extLst>
          </p:cNvPr>
          <p:cNvSpPr/>
          <p:nvPr userDrawn="1"/>
        </p:nvSpPr>
        <p:spPr>
          <a:xfrm>
            <a:off x="4147794" y="1"/>
            <a:ext cx="7525663" cy="15271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669F48-AFED-7523-1ED3-71EAED258384}"/>
              </a:ext>
            </a:extLst>
          </p:cNvPr>
          <p:cNvCxnSpPr>
            <a:cxnSpLocks/>
          </p:cNvCxnSpPr>
          <p:nvPr userDrawn="1"/>
        </p:nvCxnSpPr>
        <p:spPr>
          <a:xfrm>
            <a:off x="1167345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BBC537-5194-F0F5-CEE1-D84791083BAF}"/>
              </a:ext>
            </a:extLst>
          </p:cNvPr>
          <p:cNvCxnSpPr>
            <a:cxnSpLocks/>
          </p:cNvCxnSpPr>
          <p:nvPr userDrawn="1"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FE1CEB-1C73-9B69-8926-F4CB7FC0BD6D}"/>
              </a:ext>
            </a:extLst>
          </p:cNvPr>
          <p:cNvGrpSpPr/>
          <p:nvPr userDrawn="1"/>
        </p:nvGrpSpPr>
        <p:grpSpPr>
          <a:xfrm>
            <a:off x="11502457" y="6181375"/>
            <a:ext cx="342000" cy="342000"/>
            <a:chOff x="-1837324" y="4018825"/>
            <a:chExt cx="342000" cy="342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7590F8-939A-47E7-21D7-2272ADC7B2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3A0E2E-1E66-3722-549B-AA72B43703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04C6175-1B4A-2838-5448-79B636EB30EF}"/>
              </a:ext>
            </a:extLst>
          </p:cNvPr>
          <p:cNvSpPr/>
          <p:nvPr userDrawn="1"/>
        </p:nvSpPr>
        <p:spPr>
          <a:xfrm>
            <a:off x="-1" y="0"/>
            <a:ext cx="6391921" cy="63523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DC8E322-B981-1FFE-BF0D-B6CDD3FD4043}"/>
              </a:ext>
            </a:extLst>
          </p:cNvPr>
          <p:cNvSpPr txBox="1">
            <a:spLocks/>
          </p:cNvSpPr>
          <p:nvPr userDrawn="1"/>
        </p:nvSpPr>
        <p:spPr>
          <a:xfrm>
            <a:off x="233023" y="445036"/>
            <a:ext cx="3460744" cy="6774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Census 2021</a:t>
            </a:r>
          </a:p>
        </p:txBody>
      </p:sp>
      <p:sp>
        <p:nvSpPr>
          <p:cNvPr id="19" name="Table Placeholder 17">
            <a:extLst>
              <a:ext uri="{FF2B5EF4-FFF2-40B4-BE49-F238E27FC236}">
                <a16:creationId xmlns:a16="http://schemas.microsoft.com/office/drawing/2014/main" id="{51E5DFFD-9544-AFC9-A6F6-9A11CC701BB0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3946525" y="985838"/>
            <a:ext cx="6680200" cy="53657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DCAF9D5-9856-A31C-5D59-4C4169AD31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3363" y="1527174"/>
            <a:ext cx="3078162" cy="35774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A242B8-6C6F-2BFD-850F-FD992A017896}"/>
              </a:ext>
            </a:extLst>
          </p:cNvPr>
          <p:cNvSpPr txBox="1"/>
          <p:nvPr userDrawn="1"/>
        </p:nvSpPr>
        <p:spPr>
          <a:xfrm>
            <a:off x="5721091" y="6426676"/>
            <a:ext cx="5528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Source: Census 2021</a:t>
            </a:r>
          </a:p>
        </p:txBody>
      </p:sp>
    </p:spTree>
    <p:extLst>
      <p:ext uri="{BB962C8B-B14F-4D97-AF65-F5344CB8AC3E}">
        <p14:creationId xmlns:p14="http://schemas.microsoft.com/office/powerpoint/2010/main" val="1493976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FAAEFDB-E166-E68B-2CF0-8204F202DFE5}"/>
              </a:ext>
            </a:extLst>
          </p:cNvPr>
          <p:cNvSpPr/>
          <p:nvPr userDrawn="1"/>
        </p:nvSpPr>
        <p:spPr>
          <a:xfrm>
            <a:off x="3865681" y="6356204"/>
            <a:ext cx="8353318" cy="501796"/>
          </a:xfrm>
          <a:prstGeom prst="rect">
            <a:avLst/>
          </a:prstGeom>
          <a:solidFill>
            <a:srgbClr val="53B0C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C9A5EF-FD1F-C5CC-A0A9-5878F9DFD797}"/>
              </a:ext>
            </a:extLst>
          </p:cNvPr>
          <p:cNvSpPr/>
          <p:nvPr userDrawn="1"/>
        </p:nvSpPr>
        <p:spPr>
          <a:xfrm flipH="1">
            <a:off x="-2" y="0"/>
            <a:ext cx="12192001" cy="63485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CB01FE9-CFAB-C3E5-9190-BE40A2121E16}"/>
              </a:ext>
            </a:extLst>
          </p:cNvPr>
          <p:cNvCxnSpPr>
            <a:cxnSpLocks/>
          </p:cNvCxnSpPr>
          <p:nvPr userDrawn="1"/>
        </p:nvCxnSpPr>
        <p:spPr>
          <a:xfrm>
            <a:off x="3865682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F81AA8-AAE8-B8EA-2864-7809177294B5}"/>
              </a:ext>
            </a:extLst>
          </p:cNvPr>
          <p:cNvCxnSpPr>
            <a:cxnSpLocks/>
          </p:cNvCxnSpPr>
          <p:nvPr userDrawn="1"/>
        </p:nvCxnSpPr>
        <p:spPr>
          <a:xfrm>
            <a:off x="0" y="635237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wo men in football uniforms on a field&#10;&#10;Description automatically generated">
            <a:extLst>
              <a:ext uri="{FF2B5EF4-FFF2-40B4-BE49-F238E27FC236}">
                <a16:creationId xmlns:a16="http://schemas.microsoft.com/office/drawing/2014/main" id="{32ABC495-6CEC-9AED-9AFB-A7D08C1CEE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2122" y="-3829"/>
            <a:ext cx="8299876" cy="63485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FDDB07-EB4D-7E39-EB1D-D1E17B41DE60}"/>
              </a:ext>
            </a:extLst>
          </p:cNvPr>
          <p:cNvCxnSpPr>
            <a:cxnSpLocks/>
          </p:cNvCxnSpPr>
          <p:nvPr userDrawn="1"/>
        </p:nvCxnSpPr>
        <p:spPr>
          <a:xfrm>
            <a:off x="3865682" y="6229321"/>
            <a:ext cx="0" cy="664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874D1051-B1A0-69FF-FA76-66B7E6ACEED5}"/>
              </a:ext>
            </a:extLst>
          </p:cNvPr>
          <p:cNvGrpSpPr/>
          <p:nvPr userDrawn="1"/>
        </p:nvGrpSpPr>
        <p:grpSpPr>
          <a:xfrm>
            <a:off x="3694682" y="6175321"/>
            <a:ext cx="342000" cy="342000"/>
            <a:chOff x="9286730" y="4018825"/>
            <a:chExt cx="342000" cy="342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2A316EF-FDD0-37E3-DC9E-51EABDDBF3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A9BBA9-565B-7CCB-8846-4634971BC2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66DF796-E20C-FAE6-1110-0ACAE06573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76374" y="1482673"/>
            <a:ext cx="1015623" cy="11002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8FA54D-3D5B-57F1-F8D7-3EE9347511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9999" t="66247"/>
          <a:stretch/>
        </p:blipFill>
        <p:spPr>
          <a:xfrm>
            <a:off x="11341234" y="2959282"/>
            <a:ext cx="812848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11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AAA85A-AC8A-BBAF-B6CE-B93277E9063B}"/>
              </a:ext>
            </a:extLst>
          </p:cNvPr>
          <p:cNvSpPr/>
          <p:nvPr userDrawn="1"/>
        </p:nvSpPr>
        <p:spPr>
          <a:xfrm>
            <a:off x="0" y="0"/>
            <a:ext cx="9548949" cy="63485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C9A5EF-FD1F-C5CC-A0A9-5878F9DFD797}"/>
              </a:ext>
            </a:extLst>
          </p:cNvPr>
          <p:cNvSpPr/>
          <p:nvPr userDrawn="1"/>
        </p:nvSpPr>
        <p:spPr>
          <a:xfrm flipH="1">
            <a:off x="9503228" y="0"/>
            <a:ext cx="2688771" cy="63485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A display of fruits in a market&#10;&#10;Description automatically generated">
            <a:extLst>
              <a:ext uri="{FF2B5EF4-FFF2-40B4-BE49-F238E27FC236}">
                <a16:creationId xmlns:a16="http://schemas.microsoft.com/office/drawing/2014/main" id="{B5E7719D-F6DE-1A42-94BE-89D9BD2BFC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348549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CB01FE9-CFAB-C3E5-9190-BE40A2121E16}"/>
              </a:ext>
            </a:extLst>
          </p:cNvPr>
          <p:cNvCxnSpPr>
            <a:cxnSpLocks/>
          </p:cNvCxnSpPr>
          <p:nvPr userDrawn="1"/>
        </p:nvCxnSpPr>
        <p:spPr>
          <a:xfrm>
            <a:off x="950448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F81AA8-AAE8-B8EA-2864-7809177294B5}"/>
              </a:ext>
            </a:extLst>
          </p:cNvPr>
          <p:cNvCxnSpPr>
            <a:cxnSpLocks/>
          </p:cNvCxnSpPr>
          <p:nvPr userDrawn="1"/>
        </p:nvCxnSpPr>
        <p:spPr>
          <a:xfrm>
            <a:off x="0" y="635237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874D1051-B1A0-69FF-FA76-66B7E6ACEED5}"/>
              </a:ext>
            </a:extLst>
          </p:cNvPr>
          <p:cNvGrpSpPr/>
          <p:nvPr userDrawn="1"/>
        </p:nvGrpSpPr>
        <p:grpSpPr>
          <a:xfrm>
            <a:off x="9333482" y="6175321"/>
            <a:ext cx="342000" cy="342000"/>
            <a:chOff x="9286730" y="4018825"/>
            <a:chExt cx="342000" cy="342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2A316EF-FDD0-37E3-DC9E-51EABDDBF3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A9BBA9-565B-7CCB-8846-4634971BC2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070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669F48-AFED-7523-1ED3-71EAED258384}"/>
              </a:ext>
            </a:extLst>
          </p:cNvPr>
          <p:cNvCxnSpPr>
            <a:cxnSpLocks/>
          </p:cNvCxnSpPr>
          <p:nvPr userDrawn="1"/>
        </p:nvCxnSpPr>
        <p:spPr>
          <a:xfrm>
            <a:off x="1167345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BBC537-5194-F0F5-CEE1-D84791083BAF}"/>
              </a:ext>
            </a:extLst>
          </p:cNvPr>
          <p:cNvCxnSpPr>
            <a:cxnSpLocks/>
          </p:cNvCxnSpPr>
          <p:nvPr userDrawn="1"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FE1CEB-1C73-9B69-8926-F4CB7FC0BD6D}"/>
              </a:ext>
            </a:extLst>
          </p:cNvPr>
          <p:cNvGrpSpPr/>
          <p:nvPr userDrawn="1"/>
        </p:nvGrpSpPr>
        <p:grpSpPr>
          <a:xfrm>
            <a:off x="11502457" y="6181375"/>
            <a:ext cx="342000" cy="342000"/>
            <a:chOff x="-1837324" y="4018825"/>
            <a:chExt cx="342000" cy="342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7590F8-939A-47E7-21D7-2272ADC7B2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3A0E2E-1E66-3722-549B-AA72B43703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04C6175-1B4A-2838-5448-79B636EB30EF}"/>
              </a:ext>
            </a:extLst>
          </p:cNvPr>
          <p:cNvSpPr/>
          <p:nvPr userDrawn="1"/>
        </p:nvSpPr>
        <p:spPr>
          <a:xfrm>
            <a:off x="-1" y="0"/>
            <a:ext cx="6391921" cy="63523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DC8E322-B981-1FFE-BF0D-B6CDD3FD4043}"/>
              </a:ext>
            </a:extLst>
          </p:cNvPr>
          <p:cNvSpPr txBox="1">
            <a:spLocks/>
          </p:cNvSpPr>
          <p:nvPr userDrawn="1"/>
        </p:nvSpPr>
        <p:spPr>
          <a:xfrm>
            <a:off x="233023" y="445036"/>
            <a:ext cx="3460744" cy="6774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Sample size</a:t>
            </a:r>
          </a:p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Active Lives Adult</a:t>
            </a:r>
          </a:p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21-22</a:t>
            </a:r>
          </a:p>
        </p:txBody>
      </p:sp>
      <p:sp>
        <p:nvSpPr>
          <p:cNvPr id="19" name="Table Placeholder 17">
            <a:extLst>
              <a:ext uri="{FF2B5EF4-FFF2-40B4-BE49-F238E27FC236}">
                <a16:creationId xmlns:a16="http://schemas.microsoft.com/office/drawing/2014/main" id="{51E5DFFD-9544-AFC9-A6F6-9A11CC701BB0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3946525" y="410368"/>
            <a:ext cx="4443653" cy="594122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D4FE1E-467A-3A63-17BF-35A81ECE15FA}"/>
              </a:ext>
            </a:extLst>
          </p:cNvPr>
          <p:cNvSpPr txBox="1"/>
          <p:nvPr userDrawn="1"/>
        </p:nvSpPr>
        <p:spPr>
          <a:xfrm>
            <a:off x="6165850" y="6438535"/>
            <a:ext cx="53366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4E38EA-1AD4-5286-E46C-C43C7D00225A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 East Riding</a:t>
            </a:r>
          </a:p>
        </p:txBody>
      </p:sp>
    </p:spTree>
    <p:extLst>
      <p:ext uri="{BB962C8B-B14F-4D97-AF65-F5344CB8AC3E}">
        <p14:creationId xmlns:p14="http://schemas.microsoft.com/office/powerpoint/2010/main" val="295886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8702C99-CEF7-C712-8FB3-1217F9A13F08}"/>
              </a:ext>
            </a:extLst>
          </p:cNvPr>
          <p:cNvSpPr/>
          <p:nvPr userDrawn="1"/>
        </p:nvSpPr>
        <p:spPr>
          <a:xfrm>
            <a:off x="0" y="0"/>
            <a:ext cx="11670225" cy="63543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331D401-1997-3C4D-70FA-8479526B8B60}"/>
              </a:ext>
            </a:extLst>
          </p:cNvPr>
          <p:cNvCxnSpPr>
            <a:cxnSpLocks/>
          </p:cNvCxnSpPr>
          <p:nvPr/>
        </p:nvCxnSpPr>
        <p:spPr>
          <a:xfrm>
            <a:off x="1167345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528A49-8806-0680-E90E-1900BF50FA7D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775C684F-D854-02BC-0A31-3F1469EB8F3B}"/>
              </a:ext>
            </a:extLst>
          </p:cNvPr>
          <p:cNvGrpSpPr/>
          <p:nvPr/>
        </p:nvGrpSpPr>
        <p:grpSpPr>
          <a:xfrm>
            <a:off x="11502457" y="6181375"/>
            <a:ext cx="342000" cy="342000"/>
            <a:chOff x="-1837324" y="4018825"/>
            <a:chExt cx="342000" cy="3420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5F536E9-DBF2-BDFF-16FE-74DC093EEC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670AB82-EF57-1544-53F1-B27B4925F5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64C9508-00E9-9351-0C9E-82DE7018242C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13" y="2370315"/>
            <a:ext cx="2365999" cy="2365999"/>
          </a:xfrm>
          <a:prstGeom prst="ellipse">
            <a:avLst/>
          </a:prstGeom>
          <a:ln w="152400">
            <a:solidFill>
              <a:schemeClr val="accent5"/>
            </a:solidFill>
          </a:ln>
          <a:effectLst>
            <a:softEdge rad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998E5B-B6E7-AAC8-EA1B-17B69EB6B768}"/>
              </a:ext>
            </a:extLst>
          </p:cNvPr>
          <p:cNvSpPr txBox="1"/>
          <p:nvPr userDrawn="1"/>
        </p:nvSpPr>
        <p:spPr>
          <a:xfrm>
            <a:off x="1273147" y="2860609"/>
            <a:ext cx="1946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16+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712BF3-5F60-F94A-732D-8915D0101917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6126" y="2376800"/>
            <a:ext cx="2365999" cy="2365999"/>
          </a:xfrm>
          <a:prstGeom prst="ellipse">
            <a:avLst/>
          </a:prstGeom>
          <a:ln w="152400">
            <a:solidFill>
              <a:srgbClr val="4BA57E"/>
            </a:solidFill>
          </a:ln>
          <a:effectLst>
            <a:softEdge rad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F0C371-988B-B944-8360-2A593DFDC91E}"/>
              </a:ext>
            </a:extLst>
          </p:cNvPr>
          <p:cNvSpPr txBox="1"/>
          <p:nvPr userDrawn="1"/>
        </p:nvSpPr>
        <p:spPr>
          <a:xfrm>
            <a:off x="4859155" y="2861363"/>
            <a:ext cx="1979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55+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765EC6-CFDB-8E68-0E28-F77C96E69334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3702" y="2389770"/>
            <a:ext cx="2365999" cy="2365999"/>
          </a:xfrm>
          <a:prstGeom prst="ellipse">
            <a:avLst/>
          </a:prstGeom>
          <a:ln w="152400">
            <a:solidFill>
              <a:srgbClr val="4BA57E"/>
            </a:solidFill>
          </a:ln>
          <a:effectLst>
            <a:softEdge rad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2A362A-D54D-CF11-BF12-F73A8E7ADD3A}"/>
              </a:ext>
            </a:extLst>
          </p:cNvPr>
          <p:cNvSpPr txBox="1"/>
          <p:nvPr userDrawn="1"/>
        </p:nvSpPr>
        <p:spPr>
          <a:xfrm>
            <a:off x="8356332" y="2845393"/>
            <a:ext cx="2200739" cy="138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Minority</a:t>
            </a:r>
          </a:p>
          <a:p>
            <a:pPr algn="ctr"/>
            <a:r>
              <a:rPr lang="en-GB" sz="2800" b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ethnic</a:t>
            </a:r>
          </a:p>
          <a:p>
            <a:pPr algn="ctr"/>
            <a:r>
              <a:rPr lang="en-GB" sz="2800" b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groups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75C0A79-9E46-3A00-5AE2-804D2DD103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1603372"/>
            <a:ext cx="2587625" cy="7858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33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5EE8601-3F17-968C-1587-D983DB0F77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5313" y="1610156"/>
            <a:ext cx="2587625" cy="7858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33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E73172D-BF08-5DCC-958B-386633B77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62889" y="1616940"/>
            <a:ext cx="2587625" cy="7858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33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51F5DC2A-42FC-48F0-3433-EA373D5242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262" y="4939719"/>
            <a:ext cx="2578100" cy="674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5000" b="0">
                <a:solidFill>
                  <a:schemeClr val="accent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2pPr>
            <a:lvl3pPr marL="9144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3pPr>
            <a:lvl4pPr marL="13716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4pPr>
            <a:lvl5pPr marL="18288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4ED2CDBA-C65D-0FC2-CF8C-D3B6D0CA81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60075" y="4939719"/>
            <a:ext cx="2578100" cy="674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5000" b="0">
                <a:solidFill>
                  <a:schemeClr val="accent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2pPr>
            <a:lvl3pPr marL="9144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3pPr>
            <a:lvl4pPr marL="13716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4pPr>
            <a:lvl5pPr marL="18288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7A1B5008-DD1A-7591-87D5-80D5627C40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7651" y="4939719"/>
            <a:ext cx="2578100" cy="674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5000" b="0">
                <a:solidFill>
                  <a:schemeClr val="accent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2pPr>
            <a:lvl3pPr marL="9144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3pPr>
            <a:lvl4pPr marL="13716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4pPr>
            <a:lvl5pPr marL="18288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B2E87439-F884-2DD3-1430-B56C06C5EE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16856" y="5570368"/>
            <a:ext cx="1458913" cy="461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increase </a:t>
            </a:r>
            <a:endParaRPr lang="en-GB" dirty="0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5EDEBF92-B8A6-6BC5-3370-7CFE852354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19669" y="5568182"/>
            <a:ext cx="1458913" cy="461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increase</a:t>
            </a:r>
            <a:endParaRPr lang="en-GB" dirty="0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DF0C0666-381F-942C-6A69-7FF1A719A5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27245" y="5565996"/>
            <a:ext cx="1458913" cy="461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increase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67DF84-93E3-D8EA-F0B7-3ABD38251CD8}"/>
              </a:ext>
            </a:extLst>
          </p:cNvPr>
          <p:cNvSpPr txBox="1"/>
          <p:nvPr userDrawn="1"/>
        </p:nvSpPr>
        <p:spPr>
          <a:xfrm>
            <a:off x="5721091" y="6426676"/>
            <a:ext cx="5528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Source: Census 2021, Census 2011</a:t>
            </a:r>
          </a:p>
          <a:p>
            <a:pPr algn="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*Change between Census 2011 and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C91E1E-5787-4346-1375-8648ACB9E543}"/>
              </a:ext>
            </a:extLst>
          </p:cNvPr>
          <p:cNvSpPr txBox="1"/>
          <p:nvPr userDrawn="1"/>
        </p:nvSpPr>
        <p:spPr>
          <a:xfrm>
            <a:off x="2648076" y="5535868"/>
            <a:ext cx="170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95A9DA-40A9-9418-4F5F-34F429356E93}"/>
              </a:ext>
            </a:extLst>
          </p:cNvPr>
          <p:cNvSpPr txBox="1"/>
          <p:nvPr userDrawn="1"/>
        </p:nvSpPr>
        <p:spPr>
          <a:xfrm>
            <a:off x="355743" y="233774"/>
            <a:ext cx="7690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Our population is </a:t>
            </a:r>
            <a:r>
              <a:rPr lang="en-GB" sz="3600" b="1" dirty="0">
                <a:solidFill>
                  <a:schemeClr val="bg1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growing</a:t>
            </a:r>
            <a:r>
              <a:rPr lang="en-GB" sz="3600" b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sz="3600" b="1" dirty="0">
                <a:solidFill>
                  <a:schemeClr val="bg1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ageing</a:t>
            </a:r>
            <a:r>
              <a:rPr lang="en-GB" sz="3600" b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and becoming </a:t>
            </a:r>
            <a:r>
              <a:rPr lang="en-GB" sz="3600" b="1" dirty="0">
                <a:solidFill>
                  <a:schemeClr val="bg1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more diverse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21A82C-F30E-0BDF-668C-2A594B4CB6B2}"/>
              </a:ext>
            </a:extLst>
          </p:cNvPr>
          <p:cNvSpPr txBox="1"/>
          <p:nvPr userDrawn="1"/>
        </p:nvSpPr>
        <p:spPr>
          <a:xfrm>
            <a:off x="1137638" y="3600250"/>
            <a:ext cx="2200739" cy="407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C4015F-936E-B078-D16B-400AD0DD6DE2}"/>
              </a:ext>
            </a:extLst>
          </p:cNvPr>
          <p:cNvSpPr txBox="1"/>
          <p:nvPr userDrawn="1"/>
        </p:nvSpPr>
        <p:spPr>
          <a:xfrm>
            <a:off x="4694478" y="3601004"/>
            <a:ext cx="2200739" cy="407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A3B71A-6BAF-04FC-3E73-EA59E5021F7C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 East Riding</a:t>
            </a:r>
          </a:p>
        </p:txBody>
      </p:sp>
    </p:spTree>
    <p:extLst>
      <p:ext uri="{BB962C8B-B14F-4D97-AF65-F5344CB8AC3E}">
        <p14:creationId xmlns:p14="http://schemas.microsoft.com/office/powerpoint/2010/main" val="212877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and person dancing&#10;&#10;Description automatically generated">
            <a:extLst>
              <a:ext uri="{FF2B5EF4-FFF2-40B4-BE49-F238E27FC236}">
                <a16:creationId xmlns:a16="http://schemas.microsoft.com/office/drawing/2014/main" id="{72A20F0B-B68F-DBBE-77F6-B4D88FB7A7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8647" y="0"/>
            <a:ext cx="3433353" cy="63485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4E0B4C-4565-52A4-5349-1D6C659DFDBD}"/>
              </a:ext>
            </a:extLst>
          </p:cNvPr>
          <p:cNvSpPr/>
          <p:nvPr userDrawn="1"/>
        </p:nvSpPr>
        <p:spPr>
          <a:xfrm>
            <a:off x="8747465" y="0"/>
            <a:ext cx="3444536" cy="6352354"/>
          </a:xfrm>
          <a:prstGeom prst="rect">
            <a:avLst/>
          </a:prstGeom>
          <a:solidFill>
            <a:schemeClr val="accent5">
              <a:alpha val="8447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B94DF7-4C95-642F-79BF-B25305011307}"/>
              </a:ext>
            </a:extLst>
          </p:cNvPr>
          <p:cNvCxnSpPr>
            <a:cxnSpLocks/>
          </p:cNvCxnSpPr>
          <p:nvPr userDrawn="1"/>
        </p:nvCxnSpPr>
        <p:spPr>
          <a:xfrm>
            <a:off x="0" y="634632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4D5668-309D-5BE8-CCC4-1FC7CDEC6770}"/>
              </a:ext>
            </a:extLst>
          </p:cNvPr>
          <p:cNvCxnSpPr>
            <a:cxnSpLocks/>
          </p:cNvCxnSpPr>
          <p:nvPr userDrawn="1"/>
        </p:nvCxnSpPr>
        <p:spPr>
          <a:xfrm>
            <a:off x="8758755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hart Placeholder 13">
            <a:extLst>
              <a:ext uri="{FF2B5EF4-FFF2-40B4-BE49-F238E27FC236}">
                <a16:creationId xmlns:a16="http://schemas.microsoft.com/office/drawing/2014/main" id="{4A2750C5-0FBB-29BE-5168-519072A5D6A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46063" y="1281953"/>
            <a:ext cx="8170862" cy="489342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DEACBB6-BD2D-E09D-030E-3E0AB3B0B673}"/>
              </a:ext>
            </a:extLst>
          </p:cNvPr>
          <p:cNvSpPr txBox="1">
            <a:spLocks/>
          </p:cNvSpPr>
          <p:nvPr userDrawn="1"/>
        </p:nvSpPr>
        <p:spPr>
          <a:xfrm>
            <a:off x="2854691" y="3768642"/>
            <a:ext cx="4789124" cy="1046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Heavy intensity activity reduces with age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EBC06B-72E9-F123-AB79-83A12A3E6EAE}"/>
              </a:ext>
            </a:extLst>
          </p:cNvPr>
          <p:cNvGrpSpPr/>
          <p:nvPr userDrawn="1"/>
        </p:nvGrpSpPr>
        <p:grpSpPr>
          <a:xfrm>
            <a:off x="8587755" y="6175321"/>
            <a:ext cx="342000" cy="342000"/>
            <a:chOff x="9286730" y="4018825"/>
            <a:chExt cx="342000" cy="34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9062C3-6425-1F66-1E6B-A85B1124C5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F126D9A-19E6-AF99-2FF7-F08E59C19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53E9CF4-ADC6-3DCB-1DC8-83DB87096891}"/>
              </a:ext>
            </a:extLst>
          </p:cNvPr>
          <p:cNvSpPr txBox="1"/>
          <p:nvPr userDrawn="1"/>
        </p:nvSpPr>
        <p:spPr>
          <a:xfrm>
            <a:off x="6165850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Minutes of physical activity per week, all activities</a:t>
            </a:r>
          </a:p>
        </p:txBody>
      </p:sp>
    </p:spTree>
    <p:extLst>
      <p:ext uri="{BB962C8B-B14F-4D97-AF65-F5344CB8AC3E}">
        <p14:creationId xmlns:p14="http://schemas.microsoft.com/office/powerpoint/2010/main" val="71747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alking a dog on a leash&#10;&#10;Description automatically generated">
            <a:extLst>
              <a:ext uri="{FF2B5EF4-FFF2-40B4-BE49-F238E27FC236}">
                <a16:creationId xmlns:a16="http://schemas.microsoft.com/office/drawing/2014/main" id="{9C01E40B-70EA-FDCB-4E1A-A34C3FC9F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5583" y="0"/>
            <a:ext cx="3446417" cy="63616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4E0B4C-4565-52A4-5349-1D6C659DFDBD}"/>
              </a:ext>
            </a:extLst>
          </p:cNvPr>
          <p:cNvSpPr/>
          <p:nvPr userDrawn="1"/>
        </p:nvSpPr>
        <p:spPr>
          <a:xfrm>
            <a:off x="8747464" y="0"/>
            <a:ext cx="3444536" cy="6352354"/>
          </a:xfrm>
          <a:prstGeom prst="rect">
            <a:avLst/>
          </a:prstGeom>
          <a:solidFill>
            <a:schemeClr val="tx2">
              <a:alpha val="7635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B94DF7-4C95-642F-79BF-B25305011307}"/>
              </a:ext>
            </a:extLst>
          </p:cNvPr>
          <p:cNvCxnSpPr>
            <a:cxnSpLocks/>
          </p:cNvCxnSpPr>
          <p:nvPr userDrawn="1"/>
        </p:nvCxnSpPr>
        <p:spPr>
          <a:xfrm>
            <a:off x="0" y="634632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4D5668-309D-5BE8-CCC4-1FC7CDEC6770}"/>
              </a:ext>
            </a:extLst>
          </p:cNvPr>
          <p:cNvCxnSpPr>
            <a:cxnSpLocks/>
          </p:cNvCxnSpPr>
          <p:nvPr userDrawn="1"/>
        </p:nvCxnSpPr>
        <p:spPr>
          <a:xfrm>
            <a:off x="8758755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hart Placeholder 13">
            <a:extLst>
              <a:ext uri="{FF2B5EF4-FFF2-40B4-BE49-F238E27FC236}">
                <a16:creationId xmlns:a16="http://schemas.microsoft.com/office/drawing/2014/main" id="{4A2750C5-0FBB-29BE-5168-519072A5D6A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46063" y="651056"/>
            <a:ext cx="8170862" cy="55308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DEACBB6-BD2D-E09D-030E-3E0AB3B0B673}"/>
              </a:ext>
            </a:extLst>
          </p:cNvPr>
          <p:cNvSpPr txBox="1">
            <a:spLocks/>
          </p:cNvSpPr>
          <p:nvPr userDrawn="1"/>
        </p:nvSpPr>
        <p:spPr>
          <a:xfrm>
            <a:off x="2854691" y="3768642"/>
            <a:ext cx="4789124" cy="1046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+mn-lt"/>
              </a:rPr>
              <a:t>Heavy intensity activity reduces with 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08C34A-DBAB-50CE-D522-A0AE4B6FE5BB}"/>
              </a:ext>
            </a:extLst>
          </p:cNvPr>
          <p:cNvSpPr txBox="1"/>
          <p:nvPr userDrawn="1"/>
        </p:nvSpPr>
        <p:spPr>
          <a:xfrm>
            <a:off x="792352" y="4640632"/>
            <a:ext cx="1359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Heavy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73EB0B-C2B0-8BA2-604F-8206299732B8}"/>
              </a:ext>
            </a:extLst>
          </p:cNvPr>
          <p:cNvSpPr txBox="1"/>
          <p:nvPr userDrawn="1"/>
        </p:nvSpPr>
        <p:spPr>
          <a:xfrm>
            <a:off x="792351" y="1858811"/>
            <a:ext cx="1359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Moderate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A35CCA-C650-254F-F0DA-549F3CCDF5AA}"/>
              </a:ext>
            </a:extLst>
          </p:cNvPr>
          <p:cNvSpPr txBox="1"/>
          <p:nvPr userDrawn="1"/>
        </p:nvSpPr>
        <p:spPr>
          <a:xfrm>
            <a:off x="792351" y="1012425"/>
            <a:ext cx="1359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Light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EBC06B-72E9-F123-AB79-83A12A3E6EAE}"/>
              </a:ext>
            </a:extLst>
          </p:cNvPr>
          <p:cNvGrpSpPr/>
          <p:nvPr userDrawn="1"/>
        </p:nvGrpSpPr>
        <p:grpSpPr>
          <a:xfrm>
            <a:off x="8587755" y="6175321"/>
            <a:ext cx="342000" cy="342000"/>
            <a:chOff x="9286730" y="4018825"/>
            <a:chExt cx="342000" cy="34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9062C3-6425-1F66-1E6B-A85B1124C5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F126D9A-19E6-AF99-2FF7-F08E59C19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0BC3641-85EC-13F7-FE62-EDFE0B9A3C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00615" y="1133191"/>
            <a:ext cx="2501900" cy="44647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4DB3FC-55F0-62F3-FA34-AA3660D4B5FF}"/>
              </a:ext>
            </a:extLst>
          </p:cNvPr>
          <p:cNvSpPr txBox="1"/>
          <p:nvPr userDrawn="1"/>
        </p:nvSpPr>
        <p:spPr>
          <a:xfrm>
            <a:off x="6165850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Minutes of physical activity per week, walking for leisure and travel</a:t>
            </a:r>
          </a:p>
        </p:txBody>
      </p:sp>
    </p:spTree>
    <p:extLst>
      <p:ext uri="{BB962C8B-B14F-4D97-AF65-F5344CB8AC3E}">
        <p14:creationId xmlns:p14="http://schemas.microsoft.com/office/powerpoint/2010/main" val="138326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's legs and feet in black and white shoes&#10;&#10;Description automatically generated">
            <a:extLst>
              <a:ext uri="{FF2B5EF4-FFF2-40B4-BE49-F238E27FC236}">
                <a16:creationId xmlns:a16="http://schemas.microsoft.com/office/drawing/2014/main" id="{38CC7F04-CC7C-FD58-1E1B-B42D90AE59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9901" y="0"/>
            <a:ext cx="3172097" cy="685799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FEEC9A8-8FFC-9F07-1462-0516B3FEB204}"/>
              </a:ext>
            </a:extLst>
          </p:cNvPr>
          <p:cNvSpPr/>
          <p:nvPr userDrawn="1"/>
        </p:nvSpPr>
        <p:spPr>
          <a:xfrm flipH="1" flipV="1">
            <a:off x="0" y="5185954"/>
            <a:ext cx="9019903" cy="1672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1ACF71-307F-2614-9C7C-96CC4918551C}"/>
              </a:ext>
            </a:extLst>
          </p:cNvPr>
          <p:cNvSpPr/>
          <p:nvPr userDrawn="1"/>
        </p:nvSpPr>
        <p:spPr>
          <a:xfrm flipV="1">
            <a:off x="9019903" y="5185954"/>
            <a:ext cx="3172097" cy="1672046"/>
          </a:xfrm>
          <a:prstGeom prst="rect">
            <a:avLst/>
          </a:prstGeom>
          <a:solidFill>
            <a:srgbClr val="BD162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FFE1C1-4506-7769-F5C9-021E326CBB09}"/>
              </a:ext>
            </a:extLst>
          </p:cNvPr>
          <p:cNvCxnSpPr>
            <a:cxnSpLocks/>
          </p:cNvCxnSpPr>
          <p:nvPr/>
        </p:nvCxnSpPr>
        <p:spPr>
          <a:xfrm>
            <a:off x="9022066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7D1E66-0F54-3D6A-FC75-EA36F48B7077}"/>
              </a:ext>
            </a:extLst>
          </p:cNvPr>
          <p:cNvCxnSpPr>
            <a:cxnSpLocks/>
          </p:cNvCxnSpPr>
          <p:nvPr/>
        </p:nvCxnSpPr>
        <p:spPr>
          <a:xfrm>
            <a:off x="0" y="5189781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BCD5BA2-8009-5B00-C644-3DDA6BC9673F}"/>
              </a:ext>
            </a:extLst>
          </p:cNvPr>
          <p:cNvSpPr/>
          <p:nvPr userDrawn="1"/>
        </p:nvSpPr>
        <p:spPr>
          <a:xfrm flipV="1">
            <a:off x="9019902" y="0"/>
            <a:ext cx="3172097" cy="5185954"/>
          </a:xfrm>
          <a:prstGeom prst="rect">
            <a:avLst/>
          </a:prstGeom>
          <a:solidFill>
            <a:srgbClr val="BD162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6B2790-DB7A-7728-8DEB-0EC9566EA35A}"/>
              </a:ext>
            </a:extLst>
          </p:cNvPr>
          <p:cNvGrpSpPr/>
          <p:nvPr/>
        </p:nvGrpSpPr>
        <p:grpSpPr>
          <a:xfrm>
            <a:off x="8851066" y="5018781"/>
            <a:ext cx="342000" cy="342000"/>
            <a:chOff x="9286730" y="4018825"/>
            <a:chExt cx="342000" cy="342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033AF93-C325-79AA-B4AF-F0408558D2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7272D9-414D-DFC0-DAEF-0AA54B7AA6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291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E3E766-392D-55D5-667D-01C7E22695A8}"/>
              </a:ext>
            </a:extLst>
          </p:cNvPr>
          <p:cNvSpPr/>
          <p:nvPr userDrawn="1"/>
        </p:nvSpPr>
        <p:spPr>
          <a:xfrm>
            <a:off x="0" y="0"/>
            <a:ext cx="4277638" cy="63517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B947F34-8F97-4D53-885D-11658118692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366278" y="1414463"/>
            <a:ext cx="7287951" cy="46551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0EDEDE-2714-2931-6A5D-C8E7F45959E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D363EA5-E4EF-6535-C271-1E7BFA5924C4}"/>
                </a:ext>
              </a:extLst>
            </p:cNvPr>
            <p:cNvCxnSpPr>
              <a:cxnSpLocks/>
            </p:cNvCxnSpPr>
            <p:nvPr/>
          </p:nvCxnSpPr>
          <p:spPr>
            <a:xfrm>
              <a:off x="4272355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A4E3848-4D7B-442A-B1C4-1A245E6254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D7E6437-483D-D346-95AD-799CDA2FC107}"/>
                </a:ext>
              </a:extLst>
            </p:cNvPr>
            <p:cNvGrpSpPr/>
            <p:nvPr/>
          </p:nvGrpSpPr>
          <p:grpSpPr>
            <a:xfrm>
              <a:off x="4101355" y="6181375"/>
              <a:ext cx="342000" cy="342000"/>
              <a:chOff x="1904855" y="4018825"/>
              <a:chExt cx="342000" cy="342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A73E869-D6B4-B4B0-5CA2-BCF0C42E50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04855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A8C8119-C8AA-B50A-2907-72FFB18E3F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58855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8A9F54FE-0F2B-72B7-A09E-CD7AFE36B4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3205229"/>
            <a:ext cx="3398217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C6F755-76D6-FB0C-1139-22894E5BBBC4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25BCE5-7CD5-68D9-A2C7-41C09E945FB5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 East Riding</a:t>
            </a:r>
          </a:p>
        </p:txBody>
      </p:sp>
    </p:spTree>
    <p:extLst>
      <p:ext uri="{BB962C8B-B14F-4D97-AF65-F5344CB8AC3E}">
        <p14:creationId xmlns:p14="http://schemas.microsoft.com/office/powerpoint/2010/main" val="418894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sign&#10;&#10;Description automatically generated">
            <a:extLst>
              <a:ext uri="{FF2B5EF4-FFF2-40B4-BE49-F238E27FC236}">
                <a16:creationId xmlns:a16="http://schemas.microsoft.com/office/drawing/2014/main" id="{E2F37569-4F97-895C-BFB1-913652A7AB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67199" cy="63523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E3E766-392D-55D5-667D-01C7E22695A8}"/>
              </a:ext>
            </a:extLst>
          </p:cNvPr>
          <p:cNvSpPr/>
          <p:nvPr userDrawn="1"/>
        </p:nvSpPr>
        <p:spPr>
          <a:xfrm>
            <a:off x="0" y="0"/>
            <a:ext cx="4277638" cy="6351705"/>
          </a:xfrm>
          <a:prstGeom prst="rect">
            <a:avLst/>
          </a:prstGeom>
          <a:solidFill>
            <a:schemeClr val="tx2">
              <a:alpha val="7784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0EDEDE-2714-2931-6A5D-C8E7F45959E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D363EA5-E4EF-6535-C271-1E7BFA5924C4}"/>
                </a:ext>
              </a:extLst>
            </p:cNvPr>
            <p:cNvCxnSpPr>
              <a:cxnSpLocks/>
            </p:cNvCxnSpPr>
            <p:nvPr/>
          </p:nvCxnSpPr>
          <p:spPr>
            <a:xfrm>
              <a:off x="42628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A4E3848-4D7B-442A-B1C4-1A245E6254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D7E6437-483D-D346-95AD-799CDA2FC107}"/>
                </a:ext>
              </a:extLst>
            </p:cNvPr>
            <p:cNvGrpSpPr/>
            <p:nvPr/>
          </p:nvGrpSpPr>
          <p:grpSpPr>
            <a:xfrm>
              <a:off x="4091830" y="6181375"/>
              <a:ext cx="342000" cy="342000"/>
              <a:chOff x="1895330" y="4018825"/>
              <a:chExt cx="342000" cy="342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A73E869-D6B4-B4B0-5CA2-BCF0C42E50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953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A8C8119-C8AA-B50A-2907-72FFB18E3F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493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667AC53C-4653-A5AF-2716-8E4531BADF0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366278" y="1414463"/>
            <a:ext cx="7287951" cy="46551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3CFE887-A160-6A44-94A2-3993011EDA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506413"/>
            <a:ext cx="3398217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9911C4-5D7C-E840-CBD9-34C0C00174DA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91BE7-7480-2FB2-25F0-46AC24C39111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 East Riding</a:t>
            </a:r>
          </a:p>
        </p:txBody>
      </p:sp>
    </p:spTree>
    <p:extLst>
      <p:ext uri="{BB962C8B-B14F-4D97-AF65-F5344CB8AC3E}">
        <p14:creationId xmlns:p14="http://schemas.microsoft.com/office/powerpoint/2010/main" val="121368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736B47-7C51-EBCF-E4EE-1611C21D0AFF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Data is for:  East Riding</a:t>
            </a:r>
          </a:p>
        </p:txBody>
      </p:sp>
      <p:pic>
        <p:nvPicPr>
          <p:cNvPr id="4" name="Picture 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1B2852E4-D8DE-FDB8-9B73-34B774E9F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/>
          <a:srcRect t="19596" b="18947"/>
          <a:stretch/>
        </p:blipFill>
        <p:spPr>
          <a:xfrm>
            <a:off x="2130640" y="6392319"/>
            <a:ext cx="967667" cy="420241"/>
          </a:xfrm>
          <a:prstGeom prst="rect">
            <a:avLst/>
          </a:prstGeom>
        </p:spPr>
      </p:pic>
      <p:pic>
        <p:nvPicPr>
          <p:cNvPr id="5" name="Picture 4" descr="A picture containing text, clipart, plate, tableware&#10;&#10;Description automatically generated">
            <a:extLst>
              <a:ext uri="{FF2B5EF4-FFF2-40B4-BE49-F238E27FC236}">
                <a16:creationId xmlns:a16="http://schemas.microsoft.com/office/drawing/2014/main" id="{54B3D817-E350-966C-6658-F7FB30D75715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6" y="6431271"/>
            <a:ext cx="1161696" cy="34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1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795" r:id="rId2"/>
    <p:sldLayoutId id="2147483891" r:id="rId3"/>
    <p:sldLayoutId id="2147483724" r:id="rId4"/>
    <p:sldLayoutId id="2147483798" r:id="rId5"/>
    <p:sldLayoutId id="2147483799" r:id="rId6"/>
    <p:sldLayoutId id="2147483886" r:id="rId7"/>
    <p:sldLayoutId id="2147483846" r:id="rId8"/>
    <p:sldLayoutId id="2147483861" r:id="rId9"/>
    <p:sldLayoutId id="2147483819" r:id="rId10"/>
    <p:sldLayoutId id="2147483887" r:id="rId11"/>
    <p:sldLayoutId id="2147483848" r:id="rId12"/>
    <p:sldLayoutId id="2147483883" r:id="rId13"/>
    <p:sldLayoutId id="2147483782" r:id="rId14"/>
    <p:sldLayoutId id="2147483784" r:id="rId15"/>
    <p:sldLayoutId id="2147483856" r:id="rId16"/>
    <p:sldLayoutId id="2147483888" r:id="rId17"/>
    <p:sldLayoutId id="2147483866" r:id="rId18"/>
    <p:sldLayoutId id="2147483893" r:id="rId19"/>
    <p:sldLayoutId id="2147483894" r:id="rId20"/>
    <p:sldLayoutId id="2147483895" r:id="rId21"/>
    <p:sldLayoutId id="2147483896" r:id="rId22"/>
    <p:sldLayoutId id="214748389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81A813-EEF6-D077-3389-F8337FC1E0FE}"/>
              </a:ext>
            </a:extLst>
          </p:cNvPr>
          <p:cNvSpPr txBox="1"/>
          <p:nvPr/>
        </p:nvSpPr>
        <p:spPr>
          <a:xfrm>
            <a:off x="795647" y="583141"/>
            <a:ext cx="49795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+mj-lt"/>
              </a:rPr>
              <a:t>An insight into adult physical activity behaviour in</a:t>
            </a:r>
          </a:p>
          <a:p>
            <a:r>
              <a:rPr lang="en-GB" sz="4000" b="1">
                <a:solidFill>
                  <a:schemeClr val="bg1"/>
                </a:solidFill>
              </a:rPr>
              <a:t>East Riding</a:t>
            </a:r>
            <a:endParaRPr lang="en-GB" sz="4000" dirty="0">
              <a:solidFill>
                <a:schemeClr val="bg1"/>
              </a:solidFill>
              <a:latin typeface="+mj-lt"/>
            </a:endParaRPr>
          </a:p>
          <a:p>
            <a:endParaRPr lang="en-GB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31EAAC-9584-5E84-3C4C-EE1DC2EF6A50}"/>
              </a:ext>
            </a:extLst>
          </p:cNvPr>
          <p:cNvSpPr txBox="1"/>
          <p:nvPr/>
        </p:nvSpPr>
        <p:spPr>
          <a:xfrm>
            <a:off x="795647" y="5341195"/>
            <a:ext cx="5747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+mj-lt"/>
              </a:rPr>
              <a:t>November 2023</a:t>
            </a:r>
          </a:p>
          <a:p>
            <a:endParaRPr lang="en-GB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BC4D5-FB3A-E40D-9916-66DDC5C31899}"/>
              </a:ext>
            </a:extLst>
          </p:cNvPr>
          <p:cNvSpPr txBox="1"/>
          <p:nvPr/>
        </p:nvSpPr>
        <p:spPr>
          <a:xfrm>
            <a:off x="795647" y="6027003"/>
            <a:ext cx="895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(Sport England Adult Active Lives Survey 2021-22)</a:t>
            </a:r>
          </a:p>
          <a:p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BE8A148D-5D81-2553-5B15-88CB03CBF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4" y="4180114"/>
            <a:ext cx="2449239" cy="739656"/>
          </a:xfrm>
          <a:prstGeom prst="rect">
            <a:avLst/>
          </a:prstGeom>
        </p:spPr>
      </p:pic>
      <p:pic>
        <p:nvPicPr>
          <p:cNvPr id="6" name="Picture 5" descr="A picture containing text, clipart, clock, sign&#10;&#10;Description automatically generated">
            <a:extLst>
              <a:ext uri="{FF2B5EF4-FFF2-40B4-BE49-F238E27FC236}">
                <a16:creationId xmlns:a16="http://schemas.microsoft.com/office/drawing/2014/main" id="{655431B3-2840-5F9F-CBC0-C4113C5DE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55" y="5786799"/>
            <a:ext cx="2616688" cy="48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2A7B69D-C53D-B1FA-F322-8720811284E2}"/>
              </a:ext>
            </a:extLst>
          </p:cNvPr>
          <p:cNvSpPr txBox="1">
            <a:spLocks/>
          </p:cNvSpPr>
          <p:nvPr/>
        </p:nvSpPr>
        <p:spPr>
          <a:xfrm>
            <a:off x="8170224" y="1477830"/>
            <a:ext cx="3752602" cy="31947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dirty="0">
                <a:solidFill>
                  <a:schemeClr val="bg1"/>
                </a:solidFill>
                <a:ea typeface="+mn-lt"/>
                <a:cs typeface="+mn-lt"/>
              </a:rPr>
              <a:t>Our lowest income households still face </a:t>
            </a:r>
            <a:r>
              <a:rPr lang="en-GB" b="1" dirty="0">
                <a:solidFill>
                  <a:schemeClr val="bg1"/>
                </a:solidFill>
                <a:ea typeface="+mn-lt"/>
                <a:cs typeface="+mn-lt"/>
              </a:rPr>
              <a:t>a stark inequality</a:t>
            </a:r>
            <a:r>
              <a:rPr lang="en-GB" dirty="0">
                <a:solidFill>
                  <a:schemeClr val="bg1"/>
                </a:solidFill>
                <a:ea typeface="+mn-lt"/>
                <a:cs typeface="+mn-lt"/>
              </a:rPr>
              <a:t> compared to our wealthiest, despite </a:t>
            </a:r>
            <a:r>
              <a:rPr lang="en-GB" b="1" dirty="0">
                <a:solidFill>
                  <a:schemeClr val="bg1"/>
                </a:solidFill>
                <a:ea typeface="+mn-lt"/>
                <a:cs typeface="+mn-lt"/>
              </a:rPr>
              <a:t>signs of a slight narrowing of that gap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0B48066-42A0-9A29-35C6-2DB9B5E0D587}"/>
              </a:ext>
            </a:extLst>
          </p:cNvPr>
          <p:cNvSpPr txBox="1">
            <a:spLocks/>
          </p:cNvSpPr>
          <p:nvPr/>
        </p:nvSpPr>
        <p:spPr>
          <a:xfrm>
            <a:off x="891682" y="331015"/>
            <a:ext cx="615589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latin typeface="+mj-lt"/>
              </a:rPr>
              <a:t>Inactivity in the </a:t>
            </a:r>
            <a:r>
              <a:rPr lang="en-GB" sz="3200" b="1" dirty="0">
                <a:latin typeface="+mn-lt"/>
              </a:rPr>
              <a:t>least affluent </a:t>
            </a:r>
            <a:r>
              <a:rPr lang="en-GB" sz="3200" dirty="0">
                <a:latin typeface="+mj-lt"/>
              </a:rPr>
              <a:t>households </a:t>
            </a:r>
            <a:r>
              <a:rPr lang="en-GB" sz="3200" b="1" dirty="0">
                <a:latin typeface="+mn-lt"/>
              </a:rPr>
              <a:t>remains high </a:t>
            </a:r>
            <a:r>
              <a:rPr lang="en-GB" sz="2000" dirty="0">
                <a:latin typeface="+mj-lt"/>
              </a:rPr>
              <a:t>(NS </a:t>
            </a:r>
            <a:r>
              <a:rPr lang="en-GB" sz="2000" dirty="0" err="1">
                <a:latin typeface="+mj-lt"/>
              </a:rPr>
              <a:t>SeC</a:t>
            </a:r>
            <a:r>
              <a:rPr lang="en-GB" sz="2000" dirty="0">
                <a:latin typeface="+mj-lt"/>
              </a:rPr>
              <a:t> 6-8)</a:t>
            </a:r>
            <a:endParaRPr lang="en-GB" sz="3200" b="1" dirty="0">
              <a:highlight>
                <a:srgbClr val="FFFF00"/>
              </a:highlight>
              <a:latin typeface="+mn-lt"/>
            </a:endParaRPr>
          </a:p>
        </p:txBody>
      </p:sp>
      <p:graphicFrame>
        <p:nvGraphicFramePr>
          <p:cNvPr id="2" name="Chart Placeholder 1">
            <a:extLst>
              <a:ext uri="{FF2B5EF4-FFF2-40B4-BE49-F238E27FC236}">
                <a16:creationId xmlns:a16="http://schemas.microsoft.com/office/drawing/2014/main" id="{E99A78F4-FB66-43BC-92C5-24D75E3D5ECE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1152525" y="1293813"/>
          <a:ext cx="6791325" cy="4821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7146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21B399-4ED4-712D-4B21-79070E9D32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4877" y="506413"/>
            <a:ext cx="3595095" cy="3098800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3000" b="1" dirty="0">
                <a:solidFill>
                  <a:srgbClr val="FFFFFF"/>
                </a:solidFill>
                <a:latin typeface="Calibri"/>
                <a:ea typeface="Calibri Light"/>
                <a:cs typeface="Calibri Light"/>
              </a:rPr>
              <a:t>Adults with a limiting illness or disability</a:t>
            </a:r>
            <a:r>
              <a:rPr lang="en-GB" sz="3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are facing </a:t>
            </a:r>
            <a:r>
              <a:rPr lang="en-GB" sz="3000" b="1" dirty="0">
                <a:solidFill>
                  <a:srgbClr val="FFFFFF"/>
                </a:solidFill>
                <a:latin typeface="Calibri"/>
                <a:ea typeface="Calibri Light"/>
                <a:cs typeface="Calibri Light"/>
              </a:rPr>
              <a:t>inactivity</a:t>
            </a:r>
            <a:r>
              <a:rPr lang="en-GB" sz="3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at a </a:t>
            </a:r>
            <a:r>
              <a:rPr lang="en-GB" sz="3000" b="1" dirty="0">
                <a:solidFill>
                  <a:srgbClr val="FFFFFF"/>
                </a:solidFill>
                <a:latin typeface="Calibri"/>
                <a:ea typeface="Calibri Light"/>
                <a:cs typeface="Calibri Light"/>
              </a:rPr>
              <a:t>rate unchanged</a:t>
            </a:r>
            <a:r>
              <a:rPr lang="en-GB" sz="3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since 2015. 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GB" sz="3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They are </a:t>
            </a:r>
            <a:r>
              <a:rPr lang="en-GB" sz="3000" b="1" dirty="0">
                <a:solidFill>
                  <a:srgbClr val="FFFFFF"/>
                </a:solidFill>
                <a:latin typeface="Calibri"/>
                <a:ea typeface="Calibri Light"/>
                <a:cs typeface="Calibri Light"/>
              </a:rPr>
              <a:t>twice as likely to experience inactivity compared to those without</a:t>
            </a:r>
            <a:r>
              <a:rPr lang="en-GB" sz="3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, revealing a stark inequality.</a:t>
            </a:r>
            <a:endParaRPr lang="en-US"/>
          </a:p>
          <a:p>
            <a:endParaRPr lang="en-GB" sz="3000" dirty="0"/>
          </a:p>
          <a:p>
            <a:endParaRPr lang="en-US" sz="3000" dirty="0"/>
          </a:p>
          <a:p>
            <a:endParaRPr lang="en-GB" sz="3000" dirty="0"/>
          </a:p>
        </p:txBody>
      </p:sp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587141C0-292B-4908-8851-DC2408C00438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365625" y="1414463"/>
          <a:ext cx="7288213" cy="465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5270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E3FB96-87C3-B95A-B338-9C60D3169DF5}"/>
              </a:ext>
            </a:extLst>
          </p:cNvPr>
          <p:cNvSpPr txBox="1"/>
          <p:nvPr/>
        </p:nvSpPr>
        <p:spPr>
          <a:xfrm>
            <a:off x="650169" y="1045139"/>
            <a:ext cx="29121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How do we get our minutes?</a:t>
            </a:r>
          </a:p>
        </p:txBody>
      </p:sp>
    </p:spTree>
    <p:extLst>
      <p:ext uri="{BB962C8B-B14F-4D97-AF65-F5344CB8AC3E}">
        <p14:creationId xmlns:p14="http://schemas.microsoft.com/office/powerpoint/2010/main" val="3960367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Placeholder 1">
            <a:extLst>
              <a:ext uri="{FF2B5EF4-FFF2-40B4-BE49-F238E27FC236}">
                <a16:creationId xmlns:a16="http://schemas.microsoft.com/office/drawing/2014/main" id="{0F92EB2E-4C86-43B5-A496-699EF5EA271D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246063" y="1282700"/>
          <a:ext cx="8170862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6AB73772-01AF-8902-730F-8CF772A7F5BA}"/>
              </a:ext>
            </a:extLst>
          </p:cNvPr>
          <p:cNvSpPr txBox="1">
            <a:spLocks/>
          </p:cNvSpPr>
          <p:nvPr/>
        </p:nvSpPr>
        <p:spPr>
          <a:xfrm>
            <a:off x="2291938" y="4235259"/>
            <a:ext cx="5340002" cy="7599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2400" dirty="0">
                <a:solidFill>
                  <a:schemeClr val="bg1"/>
                </a:solidFill>
                <a:latin typeface="Calibri Light"/>
                <a:ea typeface="+mn-lt"/>
                <a:cs typeface="Calibri"/>
              </a:rPr>
              <a:t>There</a:t>
            </a:r>
            <a:r>
              <a:rPr lang="en-GB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are </a:t>
            </a:r>
            <a:r>
              <a:rPr lang="en-GB" sz="2400" b="1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some </a:t>
            </a:r>
            <a:r>
              <a:rPr lang="en-GB" sz="2400" b="1" dirty="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positive signs following the COVID-19 pandemic </a:t>
            </a:r>
            <a:r>
              <a:rPr lang="en-GB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but it's remains to be seen if this will be a lasting trend </a:t>
            </a:r>
            <a:endParaRPr lang="en-GB" sz="2400">
              <a:solidFill>
                <a:schemeClr val="bg1"/>
              </a:solidFill>
              <a:latin typeface="Calibri Light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03AECAC2-FB6A-B7EC-887D-23C62C0F80D3}"/>
              </a:ext>
            </a:extLst>
          </p:cNvPr>
          <p:cNvSpPr txBox="1">
            <a:spLocks/>
          </p:cNvSpPr>
          <p:nvPr/>
        </p:nvSpPr>
        <p:spPr>
          <a:xfrm>
            <a:off x="1983179" y="343310"/>
            <a:ext cx="5648761" cy="14726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800" dirty="0">
                <a:solidFill>
                  <a:schemeClr val="tx2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Over the years, adults in the East </a:t>
            </a:r>
            <a:r>
              <a:rPr lang="en-GB" sz="2800" dirty="0">
                <a:solidFill>
                  <a:schemeClr val="tx2"/>
                </a:solidFill>
                <a:latin typeface="Calibri Light"/>
                <a:ea typeface="Calibri" panose="020F0502020204030204" pitchFamily="34" charset="0"/>
                <a:cs typeface="Calibri"/>
              </a:rPr>
              <a:t>Riding</a:t>
            </a:r>
            <a:r>
              <a:rPr lang="en-GB" sz="2800" dirty="0">
                <a:solidFill>
                  <a:schemeClr val="tx2"/>
                </a:solidFill>
                <a:latin typeface="Calibri Light"/>
                <a:ea typeface="Calibri" panose="020F0502020204030204" pitchFamily="34" charset="0"/>
                <a:cs typeface="Calibri Light"/>
              </a:rPr>
              <a:t> have </a:t>
            </a:r>
            <a:r>
              <a:rPr lang="en-GB" sz="2800" b="1" dirty="0">
                <a:solidFill>
                  <a:schemeClr val="tx2"/>
                </a:solidFill>
                <a:latin typeface="Calibri"/>
                <a:ea typeface="Calibri" panose="020F0502020204030204" pitchFamily="34" charset="0"/>
                <a:cs typeface="Calibri Light"/>
              </a:rPr>
              <a:t>cut </a:t>
            </a:r>
            <a:r>
              <a:rPr lang="en-GB" sz="2800" b="1" dirty="0">
                <a:solidFill>
                  <a:schemeClr val="tx2"/>
                </a:solidFill>
                <a:latin typeface="Calibri"/>
                <a:ea typeface="Calibri" panose="020F0502020204030204" pitchFamily="34" charset="0"/>
                <a:cs typeface="Calibri"/>
              </a:rPr>
              <a:t>back on the time</a:t>
            </a:r>
            <a:r>
              <a:rPr lang="en-GB" sz="2800" b="1" dirty="0">
                <a:solidFill>
                  <a:schemeClr val="tx2"/>
                </a:solidFill>
                <a:latin typeface="Calibri"/>
                <a:ea typeface="Calibri Light" panose="020F0302020204030204" pitchFamily="34" charset="0"/>
                <a:cs typeface="Calibri Light"/>
              </a:rPr>
              <a:t> </a:t>
            </a:r>
            <a:r>
              <a:rPr lang="en-GB" sz="2800" b="1" dirty="0">
                <a:solidFill>
                  <a:schemeClr val="tx2"/>
                </a:solidFill>
                <a:latin typeface="Calibri"/>
                <a:ea typeface="Calibri Light" panose="020F0302020204030204" pitchFamily="34" charset="0"/>
                <a:cs typeface="Calibri"/>
              </a:rPr>
              <a:t>they </a:t>
            </a:r>
            <a:r>
              <a:rPr lang="en-GB" sz="2800" b="1" dirty="0">
                <a:solidFill>
                  <a:schemeClr val="tx2"/>
                </a:solidFill>
                <a:latin typeface="Calibri"/>
                <a:ea typeface="Calibri Light" panose="020F0302020204030204" pitchFamily="34" charset="0"/>
                <a:cs typeface="Calibri Light"/>
              </a:rPr>
              <a:t>spend </a:t>
            </a:r>
            <a:r>
              <a:rPr lang="en-GB" sz="2800" b="1" dirty="0">
                <a:solidFill>
                  <a:schemeClr val="tx2"/>
                </a:solidFill>
                <a:latin typeface="Calibri"/>
                <a:ea typeface="Calibri" panose="020F0502020204030204" pitchFamily="34" charset="0"/>
                <a:cs typeface="Calibri"/>
              </a:rPr>
              <a:t>being active </a:t>
            </a:r>
            <a:endParaRPr lang="en-US" b="1">
              <a:solidFill>
                <a:schemeClr val="tx2"/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382E85-E678-2A5B-2F37-029FD25679E6}"/>
              </a:ext>
            </a:extLst>
          </p:cNvPr>
          <p:cNvSpPr txBox="1"/>
          <p:nvPr/>
        </p:nvSpPr>
        <p:spPr>
          <a:xfrm>
            <a:off x="808258" y="1359571"/>
            <a:ext cx="1700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j-lt"/>
              </a:rPr>
              <a:t>Average minutes per person per week</a:t>
            </a:r>
          </a:p>
        </p:txBody>
      </p:sp>
      <p:sp>
        <p:nvSpPr>
          <p:cNvPr id="16" name="Half Frame 15">
            <a:extLst>
              <a:ext uri="{FF2B5EF4-FFF2-40B4-BE49-F238E27FC236}">
                <a16:creationId xmlns:a16="http://schemas.microsoft.com/office/drawing/2014/main" id="{4C3F18ED-7730-81EA-24F6-DB543631BE0F}"/>
              </a:ext>
            </a:extLst>
          </p:cNvPr>
          <p:cNvSpPr/>
          <p:nvPr/>
        </p:nvSpPr>
        <p:spPr>
          <a:xfrm rot="6696969">
            <a:off x="6807106" y="2131953"/>
            <a:ext cx="388985" cy="449724"/>
          </a:xfrm>
          <a:prstGeom prst="halfFram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38FFB5-1CBE-9650-D6D2-5BD997E3283E}"/>
              </a:ext>
            </a:extLst>
          </p:cNvPr>
          <p:cNvSpPr txBox="1"/>
          <p:nvPr/>
        </p:nvSpPr>
        <p:spPr>
          <a:xfrm>
            <a:off x="9158441" y="1246539"/>
            <a:ext cx="25710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+mj-lt"/>
              </a:rPr>
              <a:t>Total minutes includes all activities:</a:t>
            </a:r>
          </a:p>
          <a:p>
            <a:endParaRPr lang="en-GB" sz="2000" dirty="0">
              <a:solidFill>
                <a:schemeClr val="bg1"/>
              </a:solidFill>
              <a:latin typeface="+mj-lt"/>
            </a:endParaRPr>
          </a:p>
          <a:p>
            <a:r>
              <a:rPr lang="en-GB" sz="2000" dirty="0">
                <a:solidFill>
                  <a:schemeClr val="bg1"/>
                </a:solidFill>
                <a:latin typeface="+mj-lt"/>
              </a:rPr>
              <a:t>Traditional sport, fitness, dancing, gardening, cycling and walking for leisure or travel</a:t>
            </a:r>
          </a:p>
          <a:p>
            <a:endParaRPr lang="en-GB" sz="2000" dirty="0">
              <a:solidFill>
                <a:schemeClr val="bg1"/>
              </a:solidFill>
              <a:latin typeface="+mj-lt"/>
            </a:endParaRPr>
          </a:p>
          <a:p>
            <a:r>
              <a:rPr lang="en-GB" sz="2000" dirty="0">
                <a:solidFill>
                  <a:schemeClr val="bg1"/>
                </a:solidFill>
                <a:latin typeface="+mj-lt"/>
              </a:rPr>
              <a:t>Minutes from traditional sport are recovering from pandemic lows</a:t>
            </a:r>
          </a:p>
          <a:p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2273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Placeholder 1">
            <a:extLst>
              <a:ext uri="{FF2B5EF4-FFF2-40B4-BE49-F238E27FC236}">
                <a16:creationId xmlns:a16="http://schemas.microsoft.com/office/drawing/2014/main" id="{4BA68002-DECF-4E2F-917F-16D351E7123D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246063" y="650875"/>
          <a:ext cx="8170862" cy="553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41169A-B254-1884-60A9-B6AF0FA93F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00615" y="1133191"/>
            <a:ext cx="2501900" cy="4464721"/>
          </a:xfrm>
        </p:spPr>
        <p:txBody>
          <a:bodyPr>
            <a:normAutofit/>
          </a:bodyPr>
          <a:lstStyle/>
          <a:p>
            <a:r>
              <a:rPr lang="en-GB" dirty="0"/>
              <a:t>Walking just 4,000 steps a day can cut the risk of dying from any cause</a:t>
            </a:r>
          </a:p>
          <a:p>
            <a:endParaRPr lang="en-GB" dirty="0"/>
          </a:p>
          <a:p>
            <a:r>
              <a:rPr lang="en-GB" dirty="0"/>
              <a:t>Each additional 1,000 steps are associated with a further 15% reduction in risk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B52653-0CD1-4C8A-C3D3-C726EF660642}"/>
              </a:ext>
            </a:extLst>
          </p:cNvPr>
          <p:cNvSpPr txBox="1"/>
          <p:nvPr/>
        </p:nvSpPr>
        <p:spPr>
          <a:xfrm>
            <a:off x="9316122" y="5792719"/>
            <a:ext cx="27467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European Journal of Preventive Cardiology, The association between daily step count and all-cause and cardiovascular mortality, August 2023</a:t>
            </a:r>
            <a:endParaRPr lang="en-GB" sz="8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CAA42F-0F28-E698-E0D5-142A04B3EAC8}"/>
              </a:ext>
            </a:extLst>
          </p:cNvPr>
          <p:cNvSpPr txBox="1"/>
          <p:nvPr/>
        </p:nvSpPr>
        <p:spPr>
          <a:xfrm>
            <a:off x="805505" y="2161969"/>
            <a:ext cx="1866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j-lt"/>
              </a:rPr>
              <a:t>Average minutes per person per week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DC8276D-5AEC-E14F-3DC8-AB578EEEFEC6}"/>
              </a:ext>
            </a:extLst>
          </p:cNvPr>
          <p:cNvSpPr txBox="1">
            <a:spLocks/>
          </p:cNvSpPr>
          <p:nvPr/>
        </p:nvSpPr>
        <p:spPr>
          <a:xfrm>
            <a:off x="2043617" y="373385"/>
            <a:ext cx="5599574" cy="13097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800" dirty="0">
                <a:solidFill>
                  <a:schemeClr val="tx1"/>
                </a:solidFill>
                <a:latin typeface="Calibri Light"/>
                <a:ea typeface="Calibri Light" panose="020F0302020204030204" pitchFamily="34" charset="0"/>
                <a:cs typeface="Calibri Light"/>
              </a:rPr>
              <a:t>The </a:t>
            </a:r>
            <a:r>
              <a:rPr lang="en-GB" sz="2800" dirty="0">
                <a:solidFill>
                  <a:schemeClr val="tx1"/>
                </a:solidFill>
                <a:latin typeface="Calibri Light"/>
                <a:ea typeface="Calibri Light" panose="020F0302020204030204" pitchFamily="34" charset="0"/>
                <a:cs typeface="Calibri"/>
              </a:rPr>
              <a:t>amount </a:t>
            </a:r>
            <a:r>
              <a:rPr lang="en-GB" sz="2800" dirty="0">
                <a:solidFill>
                  <a:schemeClr val="tx1"/>
                </a:solidFill>
                <a:latin typeface="Calibri Light"/>
                <a:ea typeface="Calibri Light" panose="020F0302020204030204" pitchFamily="34" charset="0"/>
                <a:cs typeface="Calibri Light"/>
              </a:rPr>
              <a:t>of </a:t>
            </a:r>
            <a:r>
              <a:rPr lang="en-GB" sz="2800" b="1" dirty="0">
                <a:solidFill>
                  <a:schemeClr val="tx1"/>
                </a:solidFill>
                <a:latin typeface="Calibri"/>
                <a:ea typeface="Calibri Light" panose="020F0302020204030204" pitchFamily="34" charset="0"/>
                <a:cs typeface="Calibri Light"/>
              </a:rPr>
              <a:t>time </a:t>
            </a:r>
            <a:r>
              <a:rPr lang="en-GB" sz="2800" dirty="0">
                <a:solidFill>
                  <a:schemeClr val="tx1"/>
                </a:solidFill>
                <a:latin typeface="Calibri Light"/>
                <a:ea typeface="Calibri Light" panose="020F0302020204030204" pitchFamily="34" charset="0"/>
                <a:cs typeface="Calibri Light"/>
              </a:rPr>
              <a:t>we </a:t>
            </a:r>
            <a:r>
              <a:rPr lang="en-GB" sz="2800" dirty="0">
                <a:solidFill>
                  <a:schemeClr val="tx1"/>
                </a:solidFill>
                <a:latin typeface="Calibri Light"/>
                <a:ea typeface="Calibri Light" panose="020F0302020204030204" pitchFamily="34" charset="0"/>
                <a:cs typeface="Calibri"/>
              </a:rPr>
              <a:t>spend </a:t>
            </a:r>
            <a:r>
              <a:rPr lang="en-GB" sz="2800" b="1" dirty="0">
                <a:solidFill>
                  <a:schemeClr val="tx1"/>
                </a:solidFill>
                <a:latin typeface="Calibri"/>
                <a:ea typeface="Calibri Light" panose="020F0302020204030204" pitchFamily="34" charset="0"/>
                <a:cs typeface="Calibri"/>
              </a:rPr>
              <a:t>walking is on </a:t>
            </a:r>
            <a:r>
              <a:rPr lang="en-GB" sz="2800" b="1" dirty="0">
                <a:solidFill>
                  <a:schemeClr val="tx1"/>
                </a:solidFill>
                <a:latin typeface="Calibri"/>
                <a:ea typeface="Calibri Light" panose="020F0302020204030204" pitchFamily="34" charset="0"/>
                <a:cs typeface="Calibri Light"/>
              </a:rPr>
              <a:t>the </a:t>
            </a:r>
            <a:r>
              <a:rPr lang="en-GB" sz="2800" b="1" dirty="0">
                <a:solidFill>
                  <a:schemeClr val="tx1"/>
                </a:solidFill>
                <a:latin typeface="Calibri"/>
                <a:ea typeface="Calibri Light" panose="020F0302020204030204" pitchFamily="34" charset="0"/>
                <a:cs typeface="Calibri"/>
              </a:rPr>
              <a:t>rise</a:t>
            </a:r>
            <a:endParaRPr lang="en-US" sz="2800" b="1">
              <a:solidFill>
                <a:schemeClr val="tx1"/>
              </a:solidFill>
              <a:latin typeface="Calibri"/>
              <a:cs typeface="Calibri"/>
            </a:endParaRPr>
          </a:p>
          <a:p>
            <a:pPr algn="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8C25BBA6-D36E-9C37-CAF0-9B97D1B23B6F}"/>
              </a:ext>
            </a:extLst>
          </p:cNvPr>
          <p:cNvSpPr txBox="1">
            <a:spLocks/>
          </p:cNvSpPr>
          <p:nvPr/>
        </p:nvSpPr>
        <p:spPr>
          <a:xfrm>
            <a:off x="2199127" y="4583523"/>
            <a:ext cx="5399034" cy="5763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2000" dirty="0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The number of minutes spent </a:t>
            </a:r>
            <a:r>
              <a:rPr lang="en-GB" sz="2000" b="1" dirty="0">
                <a:solidFill>
                  <a:srgbClr val="FFFFFF"/>
                </a:solidFill>
                <a:latin typeface="Calibri"/>
                <a:ea typeface="+mn-lt"/>
                <a:cs typeface="+mn-lt"/>
              </a:rPr>
              <a:t>walking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lt"/>
                <a:cs typeface="+mn-lt"/>
              </a:rPr>
              <a:t> for leisure</a:t>
            </a:r>
            <a:r>
              <a:rPr lang="en-GB" sz="2000" b="1" dirty="0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 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lt"/>
                <a:cs typeface="+mn-lt"/>
              </a:rPr>
              <a:t>is </a:t>
            </a:r>
            <a:r>
              <a:rPr lang="en-GB" sz="2000" dirty="0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driving the overall increase</a:t>
            </a:r>
            <a:endParaRPr lang="en-US" dirty="0" err="1">
              <a:latin typeface="Calibri Light"/>
            </a:endParaRP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A5892217-89CA-72D4-9DC7-CF4505690494}"/>
              </a:ext>
            </a:extLst>
          </p:cNvPr>
          <p:cNvSpPr txBox="1">
            <a:spLocks/>
          </p:cNvSpPr>
          <p:nvPr/>
        </p:nvSpPr>
        <p:spPr>
          <a:xfrm>
            <a:off x="805888" y="2872751"/>
            <a:ext cx="5069243" cy="1225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Time spent</a:t>
            </a:r>
            <a:r>
              <a:rPr lang="en-GB" sz="2000" b="1" dirty="0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 </a:t>
            </a:r>
            <a:r>
              <a:rPr lang="en-GB" sz="2000" dirty="0">
                <a:solidFill>
                  <a:srgbClr val="FFFFFF"/>
                </a:solidFill>
                <a:latin typeface="Calibri"/>
                <a:ea typeface="+mn-lt"/>
                <a:cs typeface="+mn-lt"/>
              </a:rPr>
              <a:t>walking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lt"/>
                <a:cs typeface="+mn-lt"/>
              </a:rPr>
              <a:t>for travel</a:t>
            </a:r>
            <a:r>
              <a:rPr lang="en-GB" sz="2000" dirty="0">
                <a:solidFill>
                  <a:srgbClr val="FFFFFF"/>
                </a:solidFill>
                <a:latin typeface="Calibri"/>
                <a:ea typeface="+mn-lt"/>
                <a:cs typeface="+mn-lt"/>
              </a:rPr>
              <a:t> 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lt"/>
                <a:cs typeface="+mn-lt"/>
              </a:rPr>
              <a:t>has recovered</a:t>
            </a:r>
            <a:r>
              <a:rPr lang="en-GB" sz="2000" dirty="0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 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lt"/>
                <a:cs typeface="+mn-lt"/>
              </a:rPr>
              <a:t>since the</a:t>
            </a:r>
            <a:r>
              <a:rPr lang="en-GB" sz="2000" dirty="0">
                <a:solidFill>
                  <a:srgbClr val="FFFFFF"/>
                </a:solidFill>
                <a:latin typeface="Calibri Light"/>
                <a:ea typeface="+mn-lt"/>
                <a:cs typeface="+mn-lt"/>
              </a:rPr>
              <a:t> COVID-19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lt"/>
                <a:cs typeface="+mn-lt"/>
              </a:rPr>
              <a:t> pandemic</a:t>
            </a:r>
            <a:endParaRPr lang="en-US">
              <a:latin typeface="Calibri Light"/>
              <a:ea typeface="+mn-lt"/>
              <a:cs typeface="+mn-lt"/>
            </a:endParaRPr>
          </a:p>
        </p:txBody>
      </p:sp>
      <p:sp>
        <p:nvSpPr>
          <p:cNvPr id="18" name="Half Frame 6">
            <a:extLst>
              <a:ext uri="{FF2B5EF4-FFF2-40B4-BE49-F238E27FC236}">
                <a16:creationId xmlns:a16="http://schemas.microsoft.com/office/drawing/2014/main" id="{F3C544B2-AEFE-5B77-0AB8-59D9208D45C9}"/>
              </a:ext>
            </a:extLst>
          </p:cNvPr>
          <p:cNvSpPr/>
          <p:nvPr/>
        </p:nvSpPr>
        <p:spPr>
          <a:xfrm rot="7495286">
            <a:off x="6605475" y="3204164"/>
            <a:ext cx="388953" cy="449670"/>
          </a:xfrm>
          <a:prstGeom prst="halfFram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35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E3FB96-87C3-B95A-B338-9C60D3169DF5}"/>
              </a:ext>
            </a:extLst>
          </p:cNvPr>
          <p:cNvSpPr txBox="1"/>
          <p:nvPr/>
        </p:nvSpPr>
        <p:spPr>
          <a:xfrm>
            <a:off x="1831269" y="1445189"/>
            <a:ext cx="45695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Differences across our place</a:t>
            </a:r>
          </a:p>
        </p:txBody>
      </p:sp>
    </p:spTree>
    <p:extLst>
      <p:ext uri="{BB962C8B-B14F-4D97-AF65-F5344CB8AC3E}">
        <p14:creationId xmlns:p14="http://schemas.microsoft.com/office/powerpoint/2010/main" val="3077829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B2B09D-C15A-57C2-F9FD-40FB764BF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615" y="1458826"/>
            <a:ext cx="3227128" cy="1866813"/>
          </a:xfrm>
        </p:spPr>
        <p:txBody>
          <a:bodyPr/>
          <a:lstStyle/>
          <a:p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in 10 </a:t>
            </a:r>
            <a:r>
              <a:rPr lang="en-GB" dirty="0">
                <a:solidFill>
                  <a:schemeClr val="bg1"/>
                </a:solidFill>
              </a:rPr>
              <a:t>adults living in the </a:t>
            </a:r>
            <a:r>
              <a:rPr lang="en-GB" b="1" dirty="0">
                <a:solidFill>
                  <a:schemeClr val="bg1"/>
                </a:solidFill>
                <a:latin typeface="+mn-lt"/>
              </a:rPr>
              <a:t>poorest neighbourhoods </a:t>
            </a:r>
            <a:r>
              <a:rPr lang="en-GB" dirty="0">
                <a:solidFill>
                  <a:schemeClr val="bg1"/>
                </a:solidFill>
              </a:rPr>
              <a:t>are </a:t>
            </a:r>
            <a:r>
              <a:rPr lang="en-GB" b="1" dirty="0">
                <a:solidFill>
                  <a:schemeClr val="bg1"/>
                </a:solidFill>
                <a:latin typeface="+mn-lt"/>
              </a:rPr>
              <a:t>inactive</a:t>
            </a:r>
            <a:r>
              <a:rPr lang="en-GB" sz="1600" dirty="0">
                <a:solidFill>
                  <a:schemeClr val="bg1"/>
                </a:solidFill>
              </a:rPr>
              <a:t> (most deprived, 40%) 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604712"/>
              </p:ext>
            </p:extLst>
          </p:nvPr>
        </p:nvGraphicFramePr>
        <p:xfrm>
          <a:off x="3810000" y="947437"/>
          <a:ext cx="8382000" cy="5546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2076E8A-DAEF-6186-A594-E778EB24285D}"/>
              </a:ext>
            </a:extLst>
          </p:cNvPr>
          <p:cNvSpPr txBox="1"/>
          <p:nvPr/>
        </p:nvSpPr>
        <p:spPr>
          <a:xfrm>
            <a:off x="8190964" y="1698419"/>
            <a:ext cx="37835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Compared to around 2 in 10 adults living in the wealthiest neighbourhoods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(least deprived, 23%)</a:t>
            </a:r>
          </a:p>
        </p:txBody>
      </p:sp>
    </p:spTree>
    <p:extLst>
      <p:ext uri="{BB962C8B-B14F-4D97-AF65-F5344CB8AC3E}">
        <p14:creationId xmlns:p14="http://schemas.microsoft.com/office/powerpoint/2010/main" val="3109322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B8A019-CD7C-EBBC-CDF2-7A2B5E58DD62}"/>
              </a:ext>
            </a:extLst>
          </p:cNvPr>
          <p:cNvSpPr txBox="1"/>
          <p:nvPr/>
        </p:nvSpPr>
        <p:spPr>
          <a:xfrm>
            <a:off x="1009272" y="923891"/>
            <a:ext cx="3618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203035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Placeholder 14">
            <a:extLst>
              <a:ext uri="{FF2B5EF4-FFF2-40B4-BE49-F238E27FC236}">
                <a16:creationId xmlns:a16="http://schemas.microsoft.com/office/drawing/2014/main" id="{3F1D10E1-7382-EB91-BF49-A1C5A735BF16}"/>
              </a:ext>
            </a:extLst>
          </p:cNvPr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1989366284"/>
              </p:ext>
            </p:extLst>
          </p:nvPr>
        </p:nvGraphicFramePr>
        <p:xfrm>
          <a:off x="3884436" y="799571"/>
          <a:ext cx="7727756" cy="5453625"/>
        </p:xfrm>
        <a:graphic>
          <a:graphicData uri="http://schemas.openxmlformats.org/drawingml/2006/table">
            <a:tbl>
              <a:tblPr/>
              <a:tblGrid>
                <a:gridCol w="2488863">
                  <a:extLst>
                    <a:ext uri="{9D8B030D-6E8A-4147-A177-3AD203B41FA5}">
                      <a16:colId xmlns:a16="http://schemas.microsoft.com/office/drawing/2014/main" val="2309265430"/>
                    </a:ext>
                  </a:extLst>
                </a:gridCol>
                <a:gridCol w="1746298">
                  <a:extLst>
                    <a:ext uri="{9D8B030D-6E8A-4147-A177-3AD203B41FA5}">
                      <a16:colId xmlns:a16="http://schemas.microsoft.com/office/drawing/2014/main" val="1128897987"/>
                    </a:ext>
                  </a:extLst>
                </a:gridCol>
                <a:gridCol w="1746297">
                  <a:extLst>
                    <a:ext uri="{9D8B030D-6E8A-4147-A177-3AD203B41FA5}">
                      <a16:colId xmlns:a16="http://schemas.microsoft.com/office/drawing/2014/main" val="2088471998"/>
                    </a:ext>
                  </a:extLst>
                </a:gridCol>
                <a:gridCol w="1746298">
                  <a:extLst>
                    <a:ext uri="{9D8B030D-6E8A-4147-A177-3AD203B41FA5}">
                      <a16:colId xmlns:a16="http://schemas.microsoft.com/office/drawing/2014/main" val="2805439453"/>
                    </a:ext>
                  </a:extLst>
                </a:gridCol>
              </a:tblGrid>
              <a:tr h="57337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  <a:p>
                      <a:pPr algn="l" fontAlgn="ctr"/>
                      <a:endParaRPr lang="en-GB" sz="1800" b="0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 fontAlgn="ctr"/>
                      <a:endParaRPr lang="en-GB" sz="1800" b="0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233" marR="4233" marT="42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England</a:t>
                      </a: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The Humber</a:t>
                      </a: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East Riding</a:t>
                      </a: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229935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No limiting illness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80.2%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77.7%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79.0%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574567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Limiting illness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19.8%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22.3%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21.0%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086366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16-34 years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24.2%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21.9%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18.2%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700281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35-54 years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26.4%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24.8%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24.3%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854832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55-74 years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22.4%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25.7%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29.4%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213670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75+ years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8.6%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9.8%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12.3%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2025430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NS </a:t>
                      </a:r>
                      <a:r>
                        <a:rPr lang="en-GB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SeC</a:t>
                      </a:r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1-2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33.2%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26.4%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33.2%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87532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NS SeC 3-5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27.4%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27.2%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29.6%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50725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NS </a:t>
                      </a:r>
                      <a:r>
                        <a:rPr lang="en-GB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SeC</a:t>
                      </a:r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6-8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31.8%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40.5%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32.6%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931021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Asian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9.0%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578220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0.3%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059602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Mixed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0.6%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069168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White British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75.1%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90.9%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95.0%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727848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White Other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7.9%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4.8%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2.7%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774695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Working full or part time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57.0%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54.1%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53.8%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6146811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Not working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34.3%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38.9%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40.9%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237938"/>
                  </a:ext>
                </a:extLst>
              </a:tr>
            </a:tbl>
          </a:graphicData>
        </a:graphic>
      </p:graphicFrame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B7FAD9D-3572-7884-83C2-45842422E9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/>
              <a:t>Census provides </a:t>
            </a:r>
            <a:r>
              <a:rPr lang="en-GB" dirty="0">
                <a:latin typeface="+mn-lt"/>
              </a:rPr>
              <a:t>an </a:t>
            </a:r>
            <a:r>
              <a:rPr lang="en-GB" b="1" dirty="0">
                <a:latin typeface="+mn-lt"/>
              </a:rPr>
              <a:t>insight into the demographic makeup</a:t>
            </a:r>
            <a:r>
              <a:rPr lang="en-GB" dirty="0">
                <a:latin typeface="+mn-lt"/>
              </a:rPr>
              <a:t> </a:t>
            </a:r>
            <a:r>
              <a:rPr lang="en-GB" dirty="0"/>
              <a:t>in our area compared to England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528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Placeholder 1">
            <a:extLst>
              <a:ext uri="{FF2B5EF4-FFF2-40B4-BE49-F238E27FC236}">
                <a16:creationId xmlns:a16="http://schemas.microsoft.com/office/drawing/2014/main" id="{D8D76F11-A948-48EC-BBBE-A5C2FC2D04A6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997462153"/>
              </p:ext>
            </p:extLst>
          </p:nvPr>
        </p:nvGraphicFramePr>
        <p:xfrm>
          <a:off x="530225" y="722975"/>
          <a:ext cx="9779000" cy="535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008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22">
            <a:extLst>
              <a:ext uri="{FF2B5EF4-FFF2-40B4-BE49-F238E27FC236}">
                <a16:creationId xmlns:a16="http://schemas.microsoft.com/office/drawing/2014/main" id="{DF901DEC-942C-307B-5D9C-BA0A75BBFD86}"/>
              </a:ext>
            </a:extLst>
          </p:cNvPr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2234868591"/>
              </p:ext>
            </p:extLst>
          </p:nvPr>
        </p:nvGraphicFramePr>
        <p:xfrm>
          <a:off x="3946525" y="409575"/>
          <a:ext cx="7315419" cy="5631624"/>
        </p:xfrm>
        <a:graphic>
          <a:graphicData uri="http://schemas.openxmlformats.org/drawingml/2006/table">
            <a:tbl>
              <a:tblPr/>
              <a:tblGrid>
                <a:gridCol w="2445039">
                  <a:extLst>
                    <a:ext uri="{9D8B030D-6E8A-4147-A177-3AD203B41FA5}">
                      <a16:colId xmlns:a16="http://schemas.microsoft.com/office/drawing/2014/main" val="1225863698"/>
                    </a:ext>
                  </a:extLst>
                </a:gridCol>
                <a:gridCol w="708720">
                  <a:extLst>
                    <a:ext uri="{9D8B030D-6E8A-4147-A177-3AD203B41FA5}">
                      <a16:colId xmlns:a16="http://schemas.microsoft.com/office/drawing/2014/main" val="3167462319"/>
                    </a:ext>
                  </a:extLst>
                </a:gridCol>
                <a:gridCol w="693610">
                  <a:extLst>
                    <a:ext uri="{9D8B030D-6E8A-4147-A177-3AD203B41FA5}">
                      <a16:colId xmlns:a16="http://schemas.microsoft.com/office/drawing/2014/main" val="1849647363"/>
                    </a:ext>
                  </a:extLst>
                </a:gridCol>
                <a:gridCol w="693610">
                  <a:extLst>
                    <a:ext uri="{9D8B030D-6E8A-4147-A177-3AD203B41FA5}">
                      <a16:colId xmlns:a16="http://schemas.microsoft.com/office/drawing/2014/main" val="2403888434"/>
                    </a:ext>
                  </a:extLst>
                </a:gridCol>
                <a:gridCol w="693610">
                  <a:extLst>
                    <a:ext uri="{9D8B030D-6E8A-4147-A177-3AD203B41FA5}">
                      <a16:colId xmlns:a16="http://schemas.microsoft.com/office/drawing/2014/main" val="1154068597"/>
                    </a:ext>
                  </a:extLst>
                </a:gridCol>
                <a:gridCol w="693610">
                  <a:extLst>
                    <a:ext uri="{9D8B030D-6E8A-4147-A177-3AD203B41FA5}">
                      <a16:colId xmlns:a16="http://schemas.microsoft.com/office/drawing/2014/main" val="3074279472"/>
                    </a:ext>
                  </a:extLst>
                </a:gridCol>
                <a:gridCol w="693610">
                  <a:extLst>
                    <a:ext uri="{9D8B030D-6E8A-4147-A177-3AD203B41FA5}">
                      <a16:colId xmlns:a16="http://schemas.microsoft.com/office/drawing/2014/main" val="654501513"/>
                    </a:ext>
                  </a:extLst>
                </a:gridCol>
                <a:gridCol w="693610">
                  <a:extLst>
                    <a:ext uri="{9D8B030D-6E8A-4147-A177-3AD203B41FA5}">
                      <a16:colId xmlns:a16="http://schemas.microsoft.com/office/drawing/2014/main" val="3311789463"/>
                    </a:ext>
                  </a:extLst>
                </a:gridCol>
              </a:tblGrid>
              <a:tr h="234651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4840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4" marR="2194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15-16</a:t>
                      </a:r>
                    </a:p>
                  </a:txBody>
                  <a:tcPr marL="2194" marR="2194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16-17</a:t>
                      </a:r>
                    </a:p>
                  </a:txBody>
                  <a:tcPr marL="2194" marR="2194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484043"/>
                          </a:solidFill>
                          <a:effectLst/>
                          <a:latin typeface="Calibri"/>
                        </a:rPr>
                        <a:t>17-18</a:t>
                      </a:r>
                    </a:p>
                  </a:txBody>
                  <a:tcPr marL="2194" marR="2194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484043"/>
                          </a:solidFill>
                          <a:effectLst/>
                          <a:latin typeface="Calibri"/>
                        </a:rPr>
                        <a:t>18-19</a:t>
                      </a:r>
                    </a:p>
                  </a:txBody>
                  <a:tcPr marL="2194" marR="2194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484043"/>
                          </a:solidFill>
                          <a:effectLst/>
                          <a:latin typeface="Calibri"/>
                        </a:rPr>
                        <a:t>19-20</a:t>
                      </a:r>
                    </a:p>
                  </a:txBody>
                  <a:tcPr marL="2194" marR="2194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484043"/>
                          </a:solidFill>
                          <a:effectLst/>
                          <a:latin typeface="Calibri"/>
                        </a:rPr>
                        <a:t>20-21</a:t>
                      </a:r>
                    </a:p>
                  </a:txBody>
                  <a:tcPr marL="2194" marR="2194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21-22</a:t>
                      </a:r>
                    </a:p>
                  </a:txBody>
                  <a:tcPr marL="2194" marR="2194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805724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All adults (aged 16+)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495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497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494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497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489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522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508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521011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NS SEC 1-2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2528887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NS SEC 3-5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109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118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133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112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108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114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108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6475564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NS SEC 6-8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3849912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16-34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5690305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35-54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137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126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149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139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122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161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137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0227526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55-74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319306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75+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835027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Male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0819782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Female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1721030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No limiting illness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371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373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371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379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377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406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397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7434253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Limiting illness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103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4821416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Working full or part time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8665555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Unemployed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010691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Not working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0229713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Student full or part time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3358693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White Other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5991556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Asian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1707145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Black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1602301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Mixed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3704109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Other ethnic group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6509334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White British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481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465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471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468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467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486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473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6285819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Minority ethnic group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674908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27E7B6A-BE45-FF02-ED55-92E6967ED125}"/>
              </a:ext>
            </a:extLst>
          </p:cNvPr>
          <p:cNvSpPr txBox="1"/>
          <p:nvPr/>
        </p:nvSpPr>
        <p:spPr>
          <a:xfrm>
            <a:off x="287263" y="2712203"/>
            <a:ext cx="2803667" cy="2585323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bg1"/>
                </a:solidFill>
                <a:ea typeface="+mn-lt"/>
                <a:cs typeface="+mn-lt"/>
              </a:rPr>
              <a:t>Inactivity rates for certain demographic groups can show considerable ups and downs because of smaller sample sizes. At this level it can be more meaningful to concentrate on long-term patterns rather than specific yearly figures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8284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269744-8D03-7FBE-8118-C218D0F460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5763" y="472547"/>
            <a:ext cx="3517370" cy="3098800"/>
          </a:xfrm>
        </p:spPr>
        <p:txBody>
          <a:bodyPr>
            <a:noAutofit/>
          </a:bodyPr>
          <a:lstStyle/>
          <a:p>
            <a:r>
              <a:rPr lang="en-GB" dirty="0"/>
              <a:t>There are some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stark inequalities</a:t>
            </a:r>
          </a:p>
          <a:p>
            <a:r>
              <a:rPr lang="en-GB" dirty="0"/>
              <a:t>in inactivity rates amongst our population</a:t>
            </a:r>
          </a:p>
        </p:txBody>
      </p:sp>
      <p:graphicFrame>
        <p:nvGraphicFramePr>
          <p:cNvPr id="2" name="Chart Placeholder 1">
            <a:extLst>
              <a:ext uri="{FF2B5EF4-FFF2-40B4-BE49-F238E27FC236}">
                <a16:creationId xmlns:a16="http://schemas.microsoft.com/office/drawing/2014/main" id="{48F0FC94-4252-4EDD-9437-D12CA6AF15B1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2832100" y="725488"/>
          <a:ext cx="8709025" cy="536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7661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4E518B-FE7D-484F-5792-624A972C8C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506413"/>
            <a:ext cx="3398217" cy="3098800"/>
          </a:xfrm>
        </p:spPr>
        <p:txBody>
          <a:bodyPr/>
          <a:lstStyle/>
          <a:p>
            <a:r>
              <a:rPr lang="en-GB" dirty="0"/>
              <a:t>Most inactive people do nothing</a:t>
            </a:r>
          </a:p>
          <a:p>
            <a:endParaRPr lang="en-GB" dirty="0"/>
          </a:p>
        </p:txBody>
      </p:sp>
      <p:graphicFrame>
        <p:nvGraphicFramePr>
          <p:cNvPr id="2" name="Chart Placeholder 1">
            <a:extLst>
              <a:ext uri="{FF2B5EF4-FFF2-40B4-BE49-F238E27FC236}">
                <a16:creationId xmlns:a16="http://schemas.microsoft.com/office/drawing/2014/main" id="{1C2614BE-BE2C-4C58-96F7-D24E31B63B46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580510979"/>
              </p:ext>
            </p:extLst>
          </p:nvPr>
        </p:nvGraphicFramePr>
        <p:xfrm>
          <a:off x="2832100" y="725488"/>
          <a:ext cx="8709025" cy="536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531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0FE415-699C-6678-4434-611D53A5C0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1603372"/>
            <a:ext cx="2587625" cy="785813"/>
          </a:xfrm>
        </p:spPr>
        <p:txBody>
          <a:bodyPr/>
          <a:lstStyle/>
          <a:p>
            <a:r>
              <a:rPr lang="en-GB" dirty="0"/>
              <a:t>290,000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D5414-64AF-FFD2-1732-4795A08683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5313" y="1610156"/>
            <a:ext cx="2587625" cy="785813"/>
          </a:xfrm>
        </p:spPr>
        <p:txBody>
          <a:bodyPr/>
          <a:lstStyle/>
          <a:p>
            <a:r>
              <a:rPr lang="en-GB" dirty="0"/>
              <a:t>140,000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9511B-EF4F-E50C-8AC8-D4D4240D53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62889" y="1616940"/>
            <a:ext cx="2587625" cy="785813"/>
          </a:xfrm>
        </p:spPr>
        <p:txBody>
          <a:bodyPr/>
          <a:lstStyle/>
          <a:p>
            <a:r>
              <a:rPr lang="en-GB" dirty="0"/>
              <a:t>10,000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6D2716C-C094-2DE1-BE8A-5EC4327F6D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7262" y="4939719"/>
            <a:ext cx="2578100" cy="674688"/>
          </a:xfrm>
        </p:spPr>
        <p:txBody>
          <a:bodyPr/>
          <a:lstStyle/>
          <a:p>
            <a:r>
              <a:rPr lang="en-GB" dirty="0"/>
              <a:t>4%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D28077E-002B-0CC1-4652-51BE56778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0075" y="4939719"/>
            <a:ext cx="2578100" cy="674688"/>
          </a:xfrm>
        </p:spPr>
        <p:txBody>
          <a:bodyPr/>
          <a:lstStyle/>
          <a:p>
            <a:r>
              <a:rPr lang="en-GB" dirty="0"/>
              <a:t>18%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58D4A98-38CD-6831-B85A-ED6A65B866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7651" y="4939719"/>
            <a:ext cx="2578100" cy="674688"/>
          </a:xfrm>
        </p:spPr>
        <p:txBody>
          <a:bodyPr/>
          <a:lstStyle/>
          <a:p>
            <a:r>
              <a:rPr lang="en-GB" dirty="0"/>
              <a:t>44%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FCB0E378-9A43-803D-44EB-E257350375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16856" y="5570368"/>
            <a:ext cx="1458913" cy="461963"/>
          </a:xfrm>
        </p:spPr>
        <p:txBody>
          <a:bodyPr/>
          <a:lstStyle/>
          <a:p>
            <a:r>
              <a:rPr lang="en-GB" dirty="0"/>
              <a:t>increase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4FA7219-5F26-2495-3B46-EA7FD00C29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9669" y="5568182"/>
            <a:ext cx="1458913" cy="461963"/>
          </a:xfrm>
        </p:spPr>
        <p:txBody>
          <a:bodyPr/>
          <a:lstStyle/>
          <a:p>
            <a:r>
              <a:rPr lang="en-GB" dirty="0"/>
              <a:t>increase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2C6D118-E7A9-348D-EB3D-BAE38F0846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27245" y="5565996"/>
            <a:ext cx="1458913" cy="461963"/>
          </a:xfrm>
        </p:spPr>
        <p:txBody>
          <a:bodyPr/>
          <a:lstStyle/>
          <a:p>
            <a:r>
              <a:rPr lang="en-GB" dirty="0"/>
              <a:t>increase</a:t>
            </a:r>
          </a:p>
        </p:txBody>
      </p:sp>
    </p:spTree>
    <p:extLst>
      <p:ext uri="{BB962C8B-B14F-4D97-AF65-F5344CB8AC3E}">
        <p14:creationId xmlns:p14="http://schemas.microsoft.com/office/powerpoint/2010/main" val="2266430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64CBC4-AC2A-A7B7-07C5-FABA31D12E6C}"/>
              </a:ext>
            </a:extLst>
          </p:cNvPr>
          <p:cNvSpPr txBox="1"/>
          <p:nvPr/>
        </p:nvSpPr>
        <p:spPr>
          <a:xfrm>
            <a:off x="935579" y="807213"/>
            <a:ext cx="74028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do we know about </a:t>
            </a:r>
            <a:r>
              <a:rPr lang="en-GB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inactivity</a:t>
            </a:r>
            <a:r>
              <a:rPr lang="en-GB" sz="4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in our community?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7BFDF-72D7-6129-37D0-7383B661E718}"/>
              </a:ext>
            </a:extLst>
          </p:cNvPr>
          <p:cNvSpPr txBox="1"/>
          <p:nvPr/>
        </p:nvSpPr>
        <p:spPr>
          <a:xfrm>
            <a:off x="935579" y="2380751"/>
            <a:ext cx="74028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measures we use are inactive and active:</a:t>
            </a:r>
          </a:p>
          <a:p>
            <a:endParaRPr lang="en-GB" sz="1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By </a:t>
            </a:r>
            <a:r>
              <a:rPr lang="en-GB" sz="2400" b="1" dirty="0">
                <a:ea typeface="Calibri Light" panose="020F0302020204030204" pitchFamily="34" charset="0"/>
                <a:cs typeface="Calibri Light" panose="020F0302020204030204" pitchFamily="34" charset="0"/>
              </a:rPr>
              <a:t>inactive</a:t>
            </a:r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we mean those that are </a:t>
            </a:r>
            <a:r>
              <a:rPr lang="en-GB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doing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less than 30 minutes </a:t>
            </a:r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of physical activity a week</a:t>
            </a:r>
          </a:p>
          <a:p>
            <a:endParaRPr lang="en-GB" sz="1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By </a:t>
            </a:r>
            <a:r>
              <a:rPr lang="en-GB" sz="2400" b="1" dirty="0">
                <a:ea typeface="Calibri Light" panose="020F0302020204030204" pitchFamily="34" charset="0"/>
                <a:cs typeface="Calibri Light" panose="020F0302020204030204" pitchFamily="34" charset="0"/>
              </a:rPr>
              <a:t>active</a:t>
            </a:r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we mean those that are doing </a:t>
            </a:r>
            <a:r>
              <a:rPr lang="en-GB" sz="2400" b="1" dirty="0">
                <a:ea typeface="Calibri Light" panose="020F0302020204030204" pitchFamily="34" charset="0"/>
                <a:cs typeface="Calibri Light" panose="020F0302020204030204" pitchFamily="34" charset="0"/>
              </a:rPr>
              <a:t>150+ minutes </a:t>
            </a:r>
            <a:r>
              <a:rPr lang="en-GB" sz="2400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of physical activity a week</a:t>
            </a:r>
            <a:endParaRPr lang="en-GB" sz="24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71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48AA72-6441-D68E-47F6-81FE187F99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0012" y="1307417"/>
            <a:ext cx="3743273" cy="3098800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dirty="0">
                <a:latin typeface="Calibri Light"/>
                <a:cs typeface="Calibri Light"/>
              </a:rPr>
              <a:t>While</a:t>
            </a:r>
            <a:r>
              <a:rPr lang="en-GB" b="1" dirty="0">
                <a:latin typeface="Calibri Light"/>
                <a:cs typeface="Calibri Light"/>
              </a:rPr>
              <a:t> </a:t>
            </a:r>
            <a:r>
              <a:rPr lang="en-GB" b="1" dirty="0">
                <a:latin typeface="Calibri"/>
                <a:cs typeface="Calibri Light"/>
              </a:rPr>
              <a:t>fewer adults</a:t>
            </a:r>
            <a:r>
              <a:rPr lang="en-GB" b="1" dirty="0">
                <a:latin typeface="Calibri Light"/>
                <a:cs typeface="Calibri Light"/>
              </a:rPr>
              <a:t> </a:t>
            </a:r>
            <a:r>
              <a:rPr lang="en-GB" dirty="0">
                <a:latin typeface="Calibri Light"/>
                <a:cs typeface="Calibri Light"/>
              </a:rPr>
              <a:t>in</a:t>
            </a:r>
            <a:r>
              <a:rPr lang="en-GB" b="1" dirty="0">
                <a:latin typeface="Calibri Light"/>
                <a:cs typeface="Calibri Light"/>
              </a:rPr>
              <a:t> </a:t>
            </a:r>
            <a:r>
              <a:rPr lang="en-GB" dirty="0">
                <a:latin typeface="Calibri Light"/>
                <a:cs typeface="Calibri Light"/>
              </a:rPr>
              <a:t>our community</a:t>
            </a:r>
            <a:r>
              <a:rPr lang="en-GB" b="1" dirty="0">
                <a:latin typeface="Calibri Light"/>
                <a:cs typeface="Calibri Light"/>
              </a:rPr>
              <a:t> </a:t>
            </a:r>
            <a:r>
              <a:rPr lang="en-GB" b="1" dirty="0">
                <a:latin typeface="Calibri"/>
                <a:cs typeface="Calibri Light"/>
              </a:rPr>
              <a:t>face inactivity</a:t>
            </a:r>
            <a:r>
              <a:rPr lang="en-GB" b="1" dirty="0">
                <a:latin typeface="Calibri Light"/>
                <a:cs typeface="Calibri Light"/>
              </a:rPr>
              <a:t> </a:t>
            </a:r>
            <a:r>
              <a:rPr lang="en-GB" dirty="0">
                <a:latin typeface="Calibri Light"/>
                <a:cs typeface="Calibri Light"/>
              </a:rPr>
              <a:t>than ever-before, </a:t>
            </a:r>
            <a:endParaRPr lang="en-US" dirty="0"/>
          </a:p>
          <a:p>
            <a:r>
              <a:rPr lang="en-GB" b="1" dirty="0">
                <a:latin typeface="Calibri"/>
                <a:cs typeface="Calibri Light"/>
              </a:rPr>
              <a:t>One in four adults </a:t>
            </a:r>
            <a:r>
              <a:rPr lang="en-GB" dirty="0">
                <a:latin typeface="Calibri Light"/>
                <a:cs typeface="Calibri Light"/>
              </a:rPr>
              <a:t>continue</a:t>
            </a:r>
            <a:r>
              <a:rPr lang="en-GB" b="1" dirty="0">
                <a:latin typeface="Calibri Light"/>
                <a:cs typeface="Calibri Light"/>
              </a:rPr>
              <a:t> </a:t>
            </a:r>
            <a:r>
              <a:rPr lang="en-GB" dirty="0">
                <a:latin typeface="Calibri Light"/>
                <a:cs typeface="Calibri Light"/>
              </a:rPr>
              <a:t>to</a:t>
            </a:r>
            <a:r>
              <a:rPr lang="en-GB" b="1" dirty="0">
                <a:latin typeface="Calibri Light"/>
                <a:cs typeface="Calibri Light"/>
              </a:rPr>
              <a:t> </a:t>
            </a:r>
            <a:r>
              <a:rPr lang="en-GB" b="1" dirty="0">
                <a:latin typeface="Calibri"/>
                <a:cs typeface="Calibri Light"/>
              </a:rPr>
              <a:t>experience it</a:t>
            </a:r>
            <a:endParaRPr lang="en-GB"/>
          </a:p>
          <a:p>
            <a:endParaRPr lang="en-GB" dirty="0"/>
          </a:p>
        </p:txBody>
      </p:sp>
      <p:graphicFrame>
        <p:nvGraphicFramePr>
          <p:cNvPr id="3" name="Chart Placeholder 2">
            <a:extLst>
              <a:ext uri="{FF2B5EF4-FFF2-40B4-BE49-F238E27FC236}">
                <a16:creationId xmlns:a16="http://schemas.microsoft.com/office/drawing/2014/main" id="{D3079843-BCB1-4BBF-86AC-CFDB330E2929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724643357"/>
              </p:ext>
            </p:extLst>
          </p:nvPr>
        </p:nvGraphicFramePr>
        <p:xfrm>
          <a:off x="4365625" y="1414463"/>
          <a:ext cx="7288213" cy="465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1457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52E720-E808-F81A-6934-0A3992842FBF}"/>
              </a:ext>
            </a:extLst>
          </p:cNvPr>
          <p:cNvSpPr txBox="1"/>
          <p:nvPr/>
        </p:nvSpPr>
        <p:spPr>
          <a:xfrm>
            <a:off x="3379258" y="2419142"/>
            <a:ext cx="3871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Currently, 25% of adults are inactive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FD055B-2094-D13C-4928-CE83D68E4C7F}"/>
              </a:ext>
            </a:extLst>
          </p:cNvPr>
          <p:cNvSpPr txBox="1"/>
          <p:nvPr/>
        </p:nvSpPr>
        <p:spPr>
          <a:xfrm>
            <a:off x="8867993" y="2518506"/>
            <a:ext cx="232878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srgbClr val="BD16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71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,000</a:t>
            </a:r>
          </a:p>
        </p:txBody>
      </p:sp>
    </p:spTree>
    <p:extLst>
      <p:ext uri="{BB962C8B-B14F-4D97-AF65-F5344CB8AC3E}">
        <p14:creationId xmlns:p14="http://schemas.microsoft.com/office/powerpoint/2010/main" val="582931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C49F56F-4192-0BB9-DD92-1FE0D90BC2A4}"/>
              </a:ext>
            </a:extLst>
          </p:cNvPr>
          <p:cNvSpPr txBox="1"/>
          <p:nvPr/>
        </p:nvSpPr>
        <p:spPr>
          <a:xfrm>
            <a:off x="5546252" y="3350761"/>
            <a:ext cx="232878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BD162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073BB7-5095-C9F8-190B-FA5CD4F08A22}"/>
              </a:ext>
            </a:extLst>
          </p:cNvPr>
          <p:cNvSpPr txBox="1"/>
          <p:nvPr/>
        </p:nvSpPr>
        <p:spPr>
          <a:xfrm>
            <a:off x="8724043" y="3350761"/>
            <a:ext cx="232878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5,000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E732D7-36B6-3C30-5B1C-420B955CD57D}"/>
              </a:ext>
            </a:extLst>
          </p:cNvPr>
          <p:cNvSpPr txBox="1"/>
          <p:nvPr/>
        </p:nvSpPr>
        <p:spPr>
          <a:xfrm>
            <a:off x="1541658" y="1909780"/>
            <a:ext cx="232878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45,000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FBC510-8B89-D683-2AF7-9636FC7B3AE5}"/>
              </a:ext>
            </a:extLst>
          </p:cNvPr>
          <p:cNvSpPr txBox="1"/>
          <p:nvPr/>
        </p:nvSpPr>
        <p:spPr>
          <a:xfrm>
            <a:off x="6205944" y="4859215"/>
            <a:ext cx="1009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+mj-lt"/>
              </a:rPr>
              <a:t>7%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26213B-71BB-3F60-923A-2306D278157E}"/>
              </a:ext>
            </a:extLst>
          </p:cNvPr>
          <p:cNvSpPr txBox="1"/>
          <p:nvPr/>
        </p:nvSpPr>
        <p:spPr>
          <a:xfrm>
            <a:off x="9383735" y="4883927"/>
            <a:ext cx="1009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+mj-lt"/>
              </a:rPr>
              <a:t>2%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85F1AE-DC60-FC53-01EB-E2CD2BE2C7DD}"/>
              </a:ext>
            </a:extLst>
          </p:cNvPr>
          <p:cNvSpPr txBox="1"/>
          <p:nvPr/>
        </p:nvSpPr>
        <p:spPr>
          <a:xfrm>
            <a:off x="1541658" y="3758411"/>
            <a:ext cx="232878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(16%)</a:t>
            </a:r>
          </a:p>
        </p:txBody>
      </p:sp>
    </p:spTree>
    <p:extLst>
      <p:ext uri="{BB962C8B-B14F-4D97-AF65-F5344CB8AC3E}">
        <p14:creationId xmlns:p14="http://schemas.microsoft.com/office/powerpoint/2010/main" val="3395819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8EEF3-B9F4-3AC9-FBB4-71E30D3182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1866" y="1906766"/>
            <a:ext cx="1390650" cy="1330325"/>
          </a:xfrm>
        </p:spPr>
        <p:txBody>
          <a:bodyPr>
            <a:normAutofit/>
          </a:bodyPr>
          <a:lstStyle/>
          <a:p>
            <a:r>
              <a:rPr lang="en-GB" dirty="0"/>
              <a:t>Social status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89B65D-32E1-5B8B-5E42-EE35BB967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02680" y="1906766"/>
            <a:ext cx="1390650" cy="1330325"/>
          </a:xfrm>
        </p:spPr>
        <p:txBody>
          <a:bodyPr/>
          <a:lstStyle/>
          <a:p>
            <a:r>
              <a:rPr lang="en-GB" dirty="0"/>
              <a:t>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3EB38-5262-1927-4FEA-1D9182FC2C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52406" y="1906766"/>
            <a:ext cx="1390650" cy="1330325"/>
          </a:xfrm>
        </p:spPr>
        <p:txBody>
          <a:bodyPr/>
          <a:lstStyle/>
          <a:p>
            <a:r>
              <a:rPr lang="en-GB" dirty="0"/>
              <a:t>Limiting illness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2F1714D-B63F-F511-B18F-76D3414F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32090" y="3714750"/>
            <a:ext cx="1965325" cy="196532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GB" b="1" dirty="0">
                <a:latin typeface="Calibri Light"/>
                <a:cs typeface="Calibri Light"/>
              </a:rPr>
              <a:t>People with a limiting illness or disability</a:t>
            </a:r>
            <a:r>
              <a:rPr lang="en-GB" dirty="0">
                <a:latin typeface="Calibri Light"/>
                <a:cs typeface="Calibri Light"/>
              </a:rPr>
              <a:t> are </a:t>
            </a:r>
            <a:r>
              <a:rPr lang="en-GB" b="1" dirty="0">
                <a:latin typeface="Calibri"/>
                <a:cs typeface="Calibri Light"/>
              </a:rPr>
              <a:t>twice as likely to experience inactivity</a:t>
            </a:r>
            <a:r>
              <a:rPr lang="en-GB" dirty="0">
                <a:latin typeface="Calibri Light"/>
                <a:cs typeface="Calibri Light"/>
              </a:rPr>
              <a:t>.</a:t>
            </a:r>
            <a:endParaRPr lang="en-US" dirty="0"/>
          </a:p>
          <a:p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994586-6DAB-2741-1196-8CBF3D239E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18710" y="3714750"/>
            <a:ext cx="1965325" cy="196532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GB" dirty="0">
                <a:latin typeface="Calibri Light"/>
                <a:cs typeface="Calibri Light"/>
              </a:rPr>
              <a:t>Women may be  experiencing less inactivity, while men's experience remains unchanged</a:t>
            </a:r>
            <a:endParaRPr lang="en-GB" dirty="0"/>
          </a:p>
          <a:p>
            <a:endParaRPr lang="en-GB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8AAF47B-9E8C-7C3A-AC44-C317AB865C3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18463" y="3714750"/>
            <a:ext cx="1965325" cy="1965325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1550" b="1" dirty="0">
                <a:solidFill>
                  <a:srgbClr val="484043"/>
                </a:solidFill>
                <a:latin typeface="Calibri"/>
                <a:cs typeface="Calibri Light"/>
              </a:rPr>
              <a:t>People with lower income levels</a:t>
            </a:r>
            <a:r>
              <a:rPr lang="en-GB" sz="1550" dirty="0">
                <a:solidFill>
                  <a:srgbClr val="484043"/>
                </a:solidFill>
                <a:latin typeface="Calibri Light"/>
                <a:cs typeface="Calibri Light"/>
              </a:rPr>
              <a:t> tend to experience </a:t>
            </a:r>
            <a:r>
              <a:rPr lang="en-GB" sz="1550" b="1" dirty="0">
                <a:solidFill>
                  <a:srgbClr val="484043"/>
                </a:solidFill>
                <a:latin typeface="Calibri"/>
                <a:cs typeface="Calibri Light"/>
              </a:rPr>
              <a:t>higher levels of inactivity</a:t>
            </a:r>
            <a:r>
              <a:rPr lang="en-GB" sz="1550" dirty="0">
                <a:solidFill>
                  <a:srgbClr val="484043"/>
                </a:solidFill>
                <a:latin typeface="Calibri Light"/>
                <a:cs typeface="Calibri Light"/>
              </a:rPr>
              <a:t>.(NS </a:t>
            </a:r>
            <a:r>
              <a:rPr lang="en-GB" sz="1550" err="1">
                <a:solidFill>
                  <a:srgbClr val="484043"/>
                </a:solidFill>
                <a:latin typeface="Calibri Light"/>
                <a:cs typeface="Calibri Light"/>
              </a:rPr>
              <a:t>SeC</a:t>
            </a:r>
            <a:r>
              <a:rPr lang="en-GB" sz="1550" dirty="0">
                <a:solidFill>
                  <a:srgbClr val="484043"/>
                </a:solidFill>
                <a:latin typeface="Calibri Light"/>
                <a:cs typeface="Calibri Light"/>
              </a:rPr>
              <a:t> 6-8). </a:t>
            </a:r>
            <a:endParaRPr lang="en-US"/>
          </a:p>
          <a:p>
            <a:endParaRPr lang="en-GB" sz="1550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3242971-E6D8-A389-45AF-EBE86C237A34}"/>
              </a:ext>
            </a:extLst>
          </p:cNvPr>
          <p:cNvSpPr txBox="1">
            <a:spLocks/>
          </p:cNvSpPr>
          <p:nvPr/>
        </p:nvSpPr>
        <p:spPr>
          <a:xfrm>
            <a:off x="850900" y="247650"/>
            <a:ext cx="10857880" cy="701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Some people are more likely to experience inactivity than others</a:t>
            </a:r>
          </a:p>
        </p:txBody>
      </p:sp>
    </p:spTree>
    <p:extLst>
      <p:ext uri="{BB962C8B-B14F-4D97-AF65-F5344CB8AC3E}">
        <p14:creationId xmlns:p14="http://schemas.microsoft.com/office/powerpoint/2010/main" val="924012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7096E88-EA6E-12D0-CB9F-2A07C22EE6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474" y="411163"/>
            <a:ext cx="6561532" cy="192087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GB" dirty="0">
                <a:latin typeface="+mj-lt"/>
                <a:ea typeface="Calibri Light"/>
                <a:cs typeface="Calibri Light"/>
              </a:rPr>
              <a:t>Trends suggest </a:t>
            </a:r>
            <a:r>
              <a:rPr lang="en-GB" b="1" dirty="0">
                <a:latin typeface="Calibri"/>
                <a:ea typeface="Calibri Light"/>
                <a:cs typeface="Calibri Light"/>
              </a:rPr>
              <a:t>women are gradually experiencing less inactivity</a:t>
            </a:r>
            <a:r>
              <a:rPr lang="en-GB" dirty="0">
                <a:latin typeface="+mj-lt"/>
                <a:ea typeface="Calibri Light"/>
                <a:cs typeface="Calibri Light"/>
              </a:rPr>
              <a:t>, while </a:t>
            </a:r>
            <a:r>
              <a:rPr lang="en-GB" b="1" dirty="0">
                <a:latin typeface="Calibri"/>
                <a:ea typeface="Calibri Light"/>
                <a:cs typeface="Calibri Light"/>
              </a:rPr>
              <a:t>men's experience remains stagnant</a:t>
            </a:r>
            <a:endParaRPr lang="en-US" b="1" dirty="0">
              <a:latin typeface="Calibri"/>
            </a:endParaRPr>
          </a:p>
        </p:txBody>
      </p:sp>
      <p:graphicFrame>
        <p:nvGraphicFramePr>
          <p:cNvPr id="2" name="Chart Placeholder 1">
            <a:extLst>
              <a:ext uri="{FF2B5EF4-FFF2-40B4-BE49-F238E27FC236}">
                <a16:creationId xmlns:a16="http://schemas.microsoft.com/office/drawing/2014/main" id="{52EF008A-C562-495F-8AAC-5D9B57507EF0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40280105"/>
              </p:ext>
            </p:extLst>
          </p:nvPr>
        </p:nvGraphicFramePr>
        <p:xfrm>
          <a:off x="498475" y="2000250"/>
          <a:ext cx="6869734" cy="396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096B1B29-4751-661B-27D3-E0D0A6C9ABEA}"/>
              </a:ext>
            </a:extLst>
          </p:cNvPr>
          <p:cNvSpPr txBox="1">
            <a:spLocks/>
          </p:cNvSpPr>
          <p:nvPr/>
        </p:nvSpPr>
        <p:spPr>
          <a:xfrm>
            <a:off x="8986058" y="1562794"/>
            <a:ext cx="2300778" cy="31671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Currently </a:t>
            </a:r>
            <a:r>
              <a:rPr lang="en-GB" sz="3600" b="1" dirty="0">
                <a:solidFill>
                  <a:schemeClr val="bg1"/>
                </a:solidFill>
              </a:rPr>
              <a:t>38,000</a:t>
            </a:r>
            <a:r>
              <a:rPr lang="en-GB" sz="3600" dirty="0">
                <a:solidFill>
                  <a:schemeClr val="bg1"/>
                </a:solidFill>
                <a:latin typeface="+mj-lt"/>
              </a:rPr>
              <a:t> women and </a:t>
            </a:r>
            <a:r>
              <a:rPr lang="en-GB" sz="3600" b="1" dirty="0">
                <a:solidFill>
                  <a:schemeClr val="bg1"/>
                </a:solidFill>
              </a:rPr>
              <a:t>34,000</a:t>
            </a:r>
            <a:r>
              <a:rPr lang="en-GB" sz="3600" dirty="0">
                <a:solidFill>
                  <a:schemeClr val="bg1"/>
                </a:solidFill>
                <a:latin typeface="+mj-lt"/>
              </a:rPr>
              <a:t> men are inactive</a:t>
            </a:r>
          </a:p>
        </p:txBody>
      </p:sp>
    </p:spTree>
    <p:extLst>
      <p:ext uri="{BB962C8B-B14F-4D97-AF65-F5344CB8AC3E}">
        <p14:creationId xmlns:p14="http://schemas.microsoft.com/office/powerpoint/2010/main" val="324535492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ss Red">
    <a:dk1>
      <a:srgbClr val="484043"/>
    </a:dk1>
    <a:lt1>
      <a:sysClr val="window" lastClr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F7E821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68172</TotalTime>
  <Words>1123</Words>
  <Application>Microsoft Office PowerPoint</Application>
  <PresentationFormat>Widescreen</PresentationFormat>
  <Paragraphs>371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Arial Nova Light</vt:lpstr>
      <vt:lpstr>Calibri</vt:lpstr>
      <vt:lpstr>Calibri Light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Hird</dc:creator>
  <cp:lastModifiedBy>Martin Hird</cp:lastModifiedBy>
  <cp:revision>1325</cp:revision>
  <dcterms:created xsi:type="dcterms:W3CDTF">2020-12-15T14:44:20Z</dcterms:created>
  <dcterms:modified xsi:type="dcterms:W3CDTF">2023-11-17T15:33:58Z</dcterms:modified>
</cp:coreProperties>
</file>