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79" r:id="rId2"/>
    <p:sldMasterId id="2147483863" r:id="rId3"/>
  </p:sldMasterIdLst>
  <p:notesMasterIdLst>
    <p:notesMasterId r:id="rId26"/>
  </p:notesMasterIdLst>
  <p:handoutMasterIdLst>
    <p:handoutMasterId r:id="rId27"/>
  </p:handoutMasterIdLst>
  <p:sldIdLst>
    <p:sldId id="4157" r:id="rId4"/>
    <p:sldId id="4164" r:id="rId5"/>
    <p:sldId id="4119" r:id="rId6"/>
    <p:sldId id="4063" r:id="rId7"/>
    <p:sldId id="1388" r:id="rId8"/>
    <p:sldId id="4160" r:id="rId9"/>
    <p:sldId id="4137" r:id="rId10"/>
    <p:sldId id="1433" r:id="rId11"/>
    <p:sldId id="4132" r:id="rId12"/>
    <p:sldId id="4158" r:id="rId13"/>
    <p:sldId id="4144" r:id="rId14"/>
    <p:sldId id="4172" r:id="rId15"/>
    <p:sldId id="4124" r:id="rId16"/>
    <p:sldId id="4126" r:id="rId17"/>
    <p:sldId id="4127" r:id="rId18"/>
    <p:sldId id="4159" r:id="rId19"/>
    <p:sldId id="4170" r:id="rId20"/>
    <p:sldId id="4068" r:id="rId21"/>
    <p:sldId id="4116" r:id="rId22"/>
    <p:sldId id="4112" r:id="rId23"/>
    <p:sldId id="4114" r:id="rId24"/>
    <p:sldId id="41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57E"/>
    <a:srgbClr val="F79700"/>
    <a:srgbClr val="BD1622"/>
    <a:srgbClr val="DCD7D9"/>
    <a:srgbClr val="01425F"/>
    <a:srgbClr val="FFFFFF"/>
    <a:srgbClr val="484043"/>
    <a:srgbClr val="77C0CF"/>
    <a:srgbClr val="DDEF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E86F8-7DCA-4644-829E-0E8E686DF32E}" v="401" dt="2023-11-14T18:26:08.962"/>
    <p1510:client id="{B005AAE2-79E3-4C91-87B3-1508E4008B8B}" v="1289" dt="2023-11-14T20:17:31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3" autoAdjust="0"/>
    <p:restoredTop sz="68281" autoAdjust="0"/>
  </p:normalViewPr>
  <p:slideViewPr>
    <p:cSldViewPr snapToGrid="0">
      <p:cViewPr varScale="1">
        <p:scale>
          <a:sx n="110" d="100"/>
          <a:sy n="110" d="100"/>
        </p:scale>
        <p:origin x="1864" y="6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1%2021-22%20Adult%20template%20-%20Whole%20pop%20and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Hull\Hull%2021-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Hull\Hull%2021-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Hull\Hull%2021-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Hull\Hull%2021-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Hull\21-22%20Hull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Hull\Hull%2021-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Hull\21-22%20Hull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Hull\21-22%20Hull%20v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Hull\21-22%20Hull%20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arti\Dropbox%20(Press%20Red)\Press%20Red\Data\Active%20Lives\Excel%20templates\Adult\21-22%20Adult%20ALS%20template\Partnership%20template\Datapacks\Active%20Humber\Hull\21-22%20Hull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Hull\Hull%20extra%20variab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gender'!$D$29:$D$35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'Other gender'!$E$29:$E$35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107</c:v>
                </c:pt>
                <c:pt idx="3">
                  <c:v>442</c:v>
                </c:pt>
                <c:pt idx="4">
                  <c:v>449</c:v>
                </c:pt>
                <c:pt idx="5">
                  <c:v>594</c:v>
                </c:pt>
                <c:pt idx="6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F-4242-8806-C5BF3363F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65410735"/>
        <c:axId val="333750448"/>
      </c:barChart>
      <c:catAx>
        <c:axId val="16541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750448"/>
        <c:crosses val="autoZero"/>
        <c:auto val="1"/>
        <c:lblAlgn val="ctr"/>
        <c:lblOffset val="100"/>
        <c:noMultiLvlLbl val="0"/>
      </c:catAx>
      <c:valAx>
        <c:axId val="33375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41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128918810843E-2"/>
          <c:y val="3.0013642564802184E-2"/>
          <c:w val="0.9640687108118916"/>
          <c:h val="0.791811396798149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'Inactive pop'!$G$34</c:f>
              <c:strCache>
                <c:ptCount val="1"/>
                <c:pt idx="0">
                  <c:v>Inactive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pop'!$F$35:$F$44</c:f>
              <c:strCache>
                <c:ptCount val="10"/>
                <c:pt idx="0">
                  <c:v>NS SEC 6-8</c:v>
                </c:pt>
                <c:pt idx="1">
                  <c:v>Female</c:v>
                </c:pt>
                <c:pt idx="2">
                  <c:v>Male</c:v>
                </c:pt>
                <c:pt idx="3">
                  <c:v>55-74</c:v>
                </c:pt>
                <c:pt idx="4">
                  <c:v>Limiting illness</c:v>
                </c:pt>
                <c:pt idx="5">
                  <c:v>35-54</c:v>
                </c:pt>
                <c:pt idx="6">
                  <c:v>16-34</c:v>
                </c:pt>
                <c:pt idx="7">
                  <c:v>75+</c:v>
                </c:pt>
                <c:pt idx="8">
                  <c:v>NS SEC 3-5</c:v>
                </c:pt>
                <c:pt idx="9">
                  <c:v>NS SEC 1-2</c:v>
                </c:pt>
              </c:strCache>
            </c:strRef>
          </c:cat>
          <c:val>
            <c:numRef>
              <c:f>'Inactive pop'!$G$35:$G$44</c:f>
              <c:numCache>
                <c:formatCode>_-* #,##0_-;\-* #,##0_-;_-* "-"??_-;_-@_-</c:formatCode>
                <c:ptCount val="10"/>
                <c:pt idx="0">
                  <c:v>38000</c:v>
                </c:pt>
                <c:pt idx="1">
                  <c:v>37000</c:v>
                </c:pt>
                <c:pt idx="2">
                  <c:v>34000</c:v>
                </c:pt>
                <c:pt idx="3">
                  <c:v>21000</c:v>
                </c:pt>
                <c:pt idx="4">
                  <c:v>21000</c:v>
                </c:pt>
                <c:pt idx="5">
                  <c:v>21000</c:v>
                </c:pt>
                <c:pt idx="6">
                  <c:v>17000</c:v>
                </c:pt>
                <c:pt idx="7">
                  <c:v>12000</c:v>
                </c:pt>
                <c:pt idx="8">
                  <c:v>12000</c:v>
                </c:pt>
                <c:pt idx="9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E-42DD-AED5-674674A64A3A}"/>
            </c:ext>
          </c:extLst>
        </c:ser>
        <c:ser>
          <c:idx val="1"/>
          <c:order val="1"/>
          <c:tx>
            <c:strRef>
              <c:f>'Inactive pop'!$H$34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'Inactive pop'!$F$35:$F$44</c:f>
              <c:strCache>
                <c:ptCount val="10"/>
                <c:pt idx="0">
                  <c:v>NS SEC 6-8</c:v>
                </c:pt>
                <c:pt idx="1">
                  <c:v>Female</c:v>
                </c:pt>
                <c:pt idx="2">
                  <c:v>Male</c:v>
                </c:pt>
                <c:pt idx="3">
                  <c:v>55-74</c:v>
                </c:pt>
                <c:pt idx="4">
                  <c:v>Limiting illness</c:v>
                </c:pt>
                <c:pt idx="5">
                  <c:v>35-54</c:v>
                </c:pt>
                <c:pt idx="6">
                  <c:v>16-34</c:v>
                </c:pt>
                <c:pt idx="7">
                  <c:v>75+</c:v>
                </c:pt>
                <c:pt idx="8">
                  <c:v>NS SEC 3-5</c:v>
                </c:pt>
                <c:pt idx="9">
                  <c:v>NS SEC 1-2</c:v>
                </c:pt>
              </c:strCache>
            </c:strRef>
          </c:cat>
          <c:val>
            <c:numRef>
              <c:f>'Inactive pop'!$H$35:$H$44</c:f>
              <c:numCache>
                <c:formatCode>_-* #,##0_-;\-* #,##0_-;_-* "-"??_-;_-@_-</c:formatCode>
                <c:ptCount val="10"/>
                <c:pt idx="0">
                  <c:v>63647.233040933694</c:v>
                </c:pt>
                <c:pt idx="1">
                  <c:v>70953.32848947015</c:v>
                </c:pt>
                <c:pt idx="2">
                  <c:v>71740.157849079595</c:v>
                </c:pt>
                <c:pt idx="3">
                  <c:v>34563.242855007949</c:v>
                </c:pt>
                <c:pt idx="4">
                  <c:v>28766.489293294548</c:v>
                </c:pt>
                <c:pt idx="5">
                  <c:v>47380.395966043608</c:v>
                </c:pt>
                <c:pt idx="6">
                  <c:v>56144.406908704652</c:v>
                </c:pt>
                <c:pt idx="7">
                  <c:v>4901.6625450363827</c:v>
                </c:pt>
                <c:pt idx="8">
                  <c:v>40218.00833137524</c:v>
                </c:pt>
                <c:pt idx="9">
                  <c:v>30616.270411353697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E-42DD-AED5-674674A64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91399420268821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'Inactive %'!$G$34</c:f>
              <c:strCache>
                <c:ptCount val="1"/>
                <c:pt idx="0">
                  <c:v>Hull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%'!$F$35:$F$45</c:f>
              <c:strCache>
                <c:ptCount val="11"/>
                <c:pt idx="0">
                  <c:v>NS SEC 3-5</c:v>
                </c:pt>
                <c:pt idx="1">
                  <c:v>16-34</c:v>
                </c:pt>
                <c:pt idx="2">
                  <c:v>NS SEC 1-2</c:v>
                </c:pt>
                <c:pt idx="3">
                  <c:v>No limiting illness</c:v>
                </c:pt>
                <c:pt idx="4">
                  <c:v>35-54</c:v>
                </c:pt>
                <c:pt idx="5">
                  <c:v>Male</c:v>
                </c:pt>
                <c:pt idx="6">
                  <c:v>Female</c:v>
                </c:pt>
                <c:pt idx="7">
                  <c:v>NS SEC 6-8</c:v>
                </c:pt>
                <c:pt idx="8">
                  <c:v>55-74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%'!$G$35:$G$45</c:f>
              <c:numCache>
                <c:formatCode>0%</c:formatCode>
                <c:ptCount val="11"/>
                <c:pt idx="0">
                  <c:v>0.22672546949864955</c:v>
                </c:pt>
                <c:pt idx="1">
                  <c:v>0.22927261745731201</c:v>
                </c:pt>
                <c:pt idx="2">
                  <c:v>0.2766386199325766</c:v>
                </c:pt>
                <c:pt idx="3">
                  <c:v>0.28131294738722801</c:v>
                </c:pt>
                <c:pt idx="4">
                  <c:v>0.3038948657012619</c:v>
                </c:pt>
                <c:pt idx="5">
                  <c:v>0.32385668649903304</c:v>
                </c:pt>
                <c:pt idx="6">
                  <c:v>0.34167761354744286</c:v>
                </c:pt>
                <c:pt idx="7">
                  <c:v>0.37558512090596879</c:v>
                </c:pt>
                <c:pt idx="8">
                  <c:v>0.37999815496783768</c:v>
                </c:pt>
                <c:pt idx="9">
                  <c:v>0.42342481172744034</c:v>
                </c:pt>
                <c:pt idx="10">
                  <c:v>0.71540018898935243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2-441E-892C-B2BF4820E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86731806155290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'Inactive sub group'!$G$34</c:f>
              <c:strCache>
                <c:ptCount val="1"/>
                <c:pt idx="0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sub group'!$F$35:$F$45</c:f>
              <c:strCache>
                <c:ptCount val="11"/>
                <c:pt idx="0">
                  <c:v>NS SEC 3-5</c:v>
                </c:pt>
                <c:pt idx="1">
                  <c:v>16-34</c:v>
                </c:pt>
                <c:pt idx="2">
                  <c:v>NS SEC 1-2</c:v>
                </c:pt>
                <c:pt idx="3">
                  <c:v>No limiting illness</c:v>
                </c:pt>
                <c:pt idx="4">
                  <c:v>35-54</c:v>
                </c:pt>
                <c:pt idx="5">
                  <c:v>Male</c:v>
                </c:pt>
                <c:pt idx="6">
                  <c:v>Female</c:v>
                </c:pt>
                <c:pt idx="7">
                  <c:v>NS SEC 6-8</c:v>
                </c:pt>
                <c:pt idx="8">
                  <c:v>55-74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group'!$G$35:$G$45</c:f>
              <c:numCache>
                <c:formatCode>0%</c:formatCode>
                <c:ptCount val="11"/>
                <c:pt idx="0">
                  <c:v>0.13113004225516264</c:v>
                </c:pt>
                <c:pt idx="1">
                  <c:v>0.15126968541796262</c:v>
                </c:pt>
                <c:pt idx="2">
                  <c:v>0.1588421109987363</c:v>
                </c:pt>
                <c:pt idx="3">
                  <c:v>0.15677908427576054</c:v>
                </c:pt>
                <c:pt idx="4">
                  <c:v>0.16852201156871988</c:v>
                </c:pt>
                <c:pt idx="5">
                  <c:v>0.1838308255632238</c:v>
                </c:pt>
                <c:pt idx="6">
                  <c:v>0.22020850543284656</c:v>
                </c:pt>
                <c:pt idx="7">
                  <c:v>0.22673377954135648</c:v>
                </c:pt>
                <c:pt idx="8">
                  <c:v>0.2217000989815133</c:v>
                </c:pt>
                <c:pt idx="9">
                  <c:v>0.28880961367339814</c:v>
                </c:pt>
                <c:pt idx="10">
                  <c:v>0.45005111897480798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2-4637-AE87-01256D0AB35C}"/>
            </c:ext>
          </c:extLst>
        </c:ser>
        <c:ser>
          <c:idx val="1"/>
          <c:order val="1"/>
          <c:tx>
            <c:strRef>
              <c:f>'Inactive sub group'!$H$34</c:f>
              <c:strCache>
                <c:ptCount val="1"/>
                <c:pt idx="0">
                  <c:v>Light only</c:v>
                </c:pt>
              </c:strCache>
            </c:strRef>
          </c:tx>
          <c:spPr>
            <a:solidFill>
              <a:srgbClr val="F79700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NS SEC 3-5</c:v>
                </c:pt>
                <c:pt idx="1">
                  <c:v>16-34</c:v>
                </c:pt>
                <c:pt idx="2">
                  <c:v>NS SEC 1-2</c:v>
                </c:pt>
                <c:pt idx="3">
                  <c:v>No limiting illness</c:v>
                </c:pt>
                <c:pt idx="4">
                  <c:v>35-54</c:v>
                </c:pt>
                <c:pt idx="5">
                  <c:v>Male</c:v>
                </c:pt>
                <c:pt idx="6">
                  <c:v>Female</c:v>
                </c:pt>
                <c:pt idx="7">
                  <c:v>NS SEC 6-8</c:v>
                </c:pt>
                <c:pt idx="8">
                  <c:v>55-74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group'!$H$35:$H$45</c:f>
              <c:numCache>
                <c:formatCode>0%</c:formatCode>
                <c:ptCount val="11"/>
                <c:pt idx="0">
                  <c:v>8.5513875565013261E-2</c:v>
                </c:pt>
                <c:pt idx="1">
                  <c:v>7.8002932039349299E-2</c:v>
                </c:pt>
                <c:pt idx="2">
                  <c:v>0.11382730639115979</c:v>
                </c:pt>
                <c:pt idx="3">
                  <c:v>0.11126984012190698</c:v>
                </c:pt>
                <c:pt idx="4">
                  <c:v>0.1042155743622467</c:v>
                </c:pt>
                <c:pt idx="5">
                  <c:v>0.12436524318452469</c:v>
                </c:pt>
                <c:pt idx="6">
                  <c:v>0.10833368422725571</c:v>
                </c:pt>
                <c:pt idx="7">
                  <c:v>0.11491825090743407</c:v>
                </c:pt>
                <c:pt idx="8">
                  <c:v>0.13567025850760647</c:v>
                </c:pt>
                <c:pt idx="9">
                  <c:v>0.11485496191509988</c:v>
                </c:pt>
                <c:pt idx="10">
                  <c:v>0.26534907001454461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2-4637-AE87-01256D0AB35C}"/>
            </c:ext>
          </c:extLst>
        </c:ser>
        <c:ser>
          <c:idx val="2"/>
          <c:order val="2"/>
          <c:tx>
            <c:strRef>
              <c:f>'Inactive sub group'!$I$34</c:f>
              <c:strCache>
                <c:ptCount val="1"/>
                <c:pt idx="0">
                  <c:v>1-29 mins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NS SEC 3-5</c:v>
                </c:pt>
                <c:pt idx="1">
                  <c:v>16-34</c:v>
                </c:pt>
                <c:pt idx="2">
                  <c:v>NS SEC 1-2</c:v>
                </c:pt>
                <c:pt idx="3">
                  <c:v>No limiting illness</c:v>
                </c:pt>
                <c:pt idx="4">
                  <c:v>35-54</c:v>
                </c:pt>
                <c:pt idx="5">
                  <c:v>Male</c:v>
                </c:pt>
                <c:pt idx="6">
                  <c:v>Female</c:v>
                </c:pt>
                <c:pt idx="7">
                  <c:v>NS SEC 6-8</c:v>
                </c:pt>
                <c:pt idx="8">
                  <c:v>55-74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group'!$I$35:$I$45</c:f>
              <c:numCache>
                <c:formatCode>0%</c:formatCode>
                <c:ptCount val="11"/>
                <c:pt idx="0">
                  <c:v>1.0081551678473579E-2</c:v>
                </c:pt>
                <c:pt idx="1">
                  <c:v>0</c:v>
                </c:pt>
                <c:pt idx="2">
                  <c:v>3.9692025426803839E-3</c:v>
                </c:pt>
                <c:pt idx="3">
                  <c:v>1.3264022989560522E-2</c:v>
                </c:pt>
                <c:pt idx="4">
                  <c:v>3.1157279770295327E-2</c:v>
                </c:pt>
                <c:pt idx="5">
                  <c:v>1.5660617751284519E-2</c:v>
                </c:pt>
                <c:pt idx="6">
                  <c:v>1.3135423887340569E-2</c:v>
                </c:pt>
                <c:pt idx="7">
                  <c:v>3.3933090457178364E-2</c:v>
                </c:pt>
                <c:pt idx="8">
                  <c:v>2.2627797478718004E-2</c:v>
                </c:pt>
                <c:pt idx="9">
                  <c:v>1.9760236138942368E-2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A2-4637-AE87-01256D0AB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6414305301505"/>
          <c:y val="0.91753584043979908"/>
          <c:w val="0.42913344792892055"/>
          <c:h val="5.9126113289124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1855388813096858E-3"/>
          <c:w val="0.99999999999999989"/>
          <c:h val="0.81793191608211335"/>
        </c:manualLayout>
      </c:layout>
      <c:lineChart>
        <c:grouping val="standard"/>
        <c:varyColors val="0"/>
        <c:ser>
          <c:idx val="1"/>
          <c:order val="0"/>
          <c:tx>
            <c:strRef>
              <c:f>'Whole pop trends'!$C$38</c:f>
              <c:strCache>
                <c:ptCount val="1"/>
                <c:pt idx="0">
                  <c:v>Active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4.4900992877129266E-2"/>
                  <c:y val="-4.5661556971135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66-4CAF-9ADF-E2320247C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trends'!$D$38:$J$38</c:f>
              <c:numCache>
                <c:formatCode>0%</c:formatCode>
                <c:ptCount val="7"/>
                <c:pt idx="0">
                  <c:v>0.58005184827294043</c:v>
                </c:pt>
                <c:pt idx="1">
                  <c:v>0.59016849504314695</c:v>
                </c:pt>
                <c:pt idx="2">
                  <c:v>0.56452982495140624</c:v>
                </c:pt>
                <c:pt idx="3">
                  <c:v>0.59779492411698154</c:v>
                </c:pt>
                <c:pt idx="4">
                  <c:v>0.56038488913477091</c:v>
                </c:pt>
                <c:pt idx="5">
                  <c:v>0.49844953310531931</c:v>
                </c:pt>
                <c:pt idx="6">
                  <c:v>0.5510470780765625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766-4CAF-9ADF-E2320247CD2B}"/>
            </c:ext>
          </c:extLst>
        </c:ser>
        <c:ser>
          <c:idx val="0"/>
          <c:order val="1"/>
          <c:tx>
            <c:strRef>
              <c:f>'Whole pop trends'!$C$37</c:f>
              <c:strCache>
                <c:ptCount val="1"/>
                <c:pt idx="0">
                  <c:v>Inactive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3.7930834348557048E-2"/>
                  <c:y val="5.6575823656422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66-4CAF-9ADF-E2320247C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trends'!$D$37:$J$37</c:f>
              <c:numCache>
                <c:formatCode>0%</c:formatCode>
                <c:ptCount val="7"/>
                <c:pt idx="0">
                  <c:v>0.28672523207767853</c:v>
                </c:pt>
                <c:pt idx="1">
                  <c:v>0.31059610099370655</c:v>
                </c:pt>
                <c:pt idx="2">
                  <c:v>0.30348714466526572</c:v>
                </c:pt>
                <c:pt idx="3">
                  <c:v>0.27943550327389161</c:v>
                </c:pt>
                <c:pt idx="4">
                  <c:v>0.34786968370811217</c:v>
                </c:pt>
                <c:pt idx="5">
                  <c:v>0.38634238449382297</c:v>
                </c:pt>
                <c:pt idx="6">
                  <c:v>0.33383828455252929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766-4CAF-9ADF-E2320247CD2B}"/>
            </c:ext>
          </c:extLst>
        </c:ser>
        <c:ser>
          <c:idx val="2"/>
          <c:order val="2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trends'!$D$39:$J$39</c:f>
              <c:numCache>
                <c:formatCode>0%</c:formatCode>
                <c:ptCount val="7"/>
                <c:pt idx="0">
                  <c:v>0.25572372300174295</c:v>
                </c:pt>
                <c:pt idx="1">
                  <c:v>0.25671846051541974</c:v>
                </c:pt>
                <c:pt idx="2">
                  <c:v>0.25122181096942436</c:v>
                </c:pt>
                <c:pt idx="3">
                  <c:v>0.24580092339668497</c:v>
                </c:pt>
                <c:pt idx="4">
                  <c:v>0.27139625882491625</c:v>
                </c:pt>
                <c:pt idx="5">
                  <c:v>0.27157233653586549</c:v>
                </c:pt>
                <c:pt idx="6">
                  <c:v>0.25776469735139274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766-4CAF-9ADF-E2320247CD2B}"/>
            </c:ext>
          </c:extLst>
        </c:ser>
        <c:ser>
          <c:idx val="3"/>
          <c:order val="3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trends'!$D$40:$J$40</c:f>
              <c:numCache>
                <c:formatCode>0%</c:formatCode>
                <c:ptCount val="7"/>
                <c:pt idx="0">
                  <c:v>0.62074433765182746</c:v>
                </c:pt>
                <c:pt idx="1">
                  <c:v>0.61822296550139533</c:v>
                </c:pt>
                <c:pt idx="2">
                  <c:v>0.6259639690189529</c:v>
                </c:pt>
                <c:pt idx="3">
                  <c:v>0.63267391417173291</c:v>
                </c:pt>
                <c:pt idx="4">
                  <c:v>0.61368714343880426</c:v>
                </c:pt>
                <c:pt idx="5">
                  <c:v>0.61357256869210164</c:v>
                </c:pt>
                <c:pt idx="6">
                  <c:v>0.63084342049181219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766-4CAF-9ADF-E2320247C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37517474240869E-2"/>
          <c:y val="3.2498364154316922E-2"/>
          <c:w val="0.97213102298220844"/>
          <c:h val="0.88547881457670441"/>
        </c:manualLayout>
      </c:layout>
      <c:lineChart>
        <c:grouping val="standard"/>
        <c:varyColors val="0"/>
        <c:ser>
          <c:idx val="1"/>
          <c:order val="0"/>
          <c:tx>
            <c:strRef>
              <c:f>Gender!$C$29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rnd">
              <a:solidFill>
                <a:schemeClr val="accent6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alpha val="5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6D-48F9-9AD3-3EC468534B5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6D-48F9-9AD3-3EC468534B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6D-48F9-9AD3-3EC468534B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6D-48F9-9AD3-3EC468534B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6D-48F9-9AD3-3EC468534B5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6D-48F9-9AD3-3EC468534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Gender!$D$29:$J$29</c:f>
              <c:numCache>
                <c:formatCode>0%</c:formatCode>
                <c:ptCount val="7"/>
                <c:pt idx="0">
                  <c:v>0.32213847822471875</c:v>
                </c:pt>
                <c:pt idx="1">
                  <c:v>0.33143541587629105</c:v>
                </c:pt>
                <c:pt idx="2">
                  <c:v>0.31632062058116034</c:v>
                </c:pt>
                <c:pt idx="3">
                  <c:v>0.26360493522148104</c:v>
                </c:pt>
                <c:pt idx="4">
                  <c:v>0.36918392164942754</c:v>
                </c:pt>
                <c:pt idx="5">
                  <c:v>0.37911426992404257</c:v>
                </c:pt>
                <c:pt idx="6">
                  <c:v>0.34167761354744286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26D-48F9-9AD3-3EC468534B56}"/>
            </c:ext>
          </c:extLst>
        </c:ser>
        <c:ser>
          <c:idx val="0"/>
          <c:order val="1"/>
          <c:tx>
            <c:strRef>
              <c:f>Gender!$C$28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rnd">
              <a:solidFill>
                <a:schemeClr val="tx2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6D-48F9-9AD3-3EC468534B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6D-48F9-9AD3-3EC468534B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6D-48F9-9AD3-3EC468534B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6D-48F9-9AD3-3EC468534B5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26D-48F9-9AD3-3EC468534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Gender!$D$28:$J$28</c:f>
              <c:numCache>
                <c:formatCode>0%</c:formatCode>
                <c:ptCount val="7"/>
                <c:pt idx="0">
                  <c:v>0.25628839328829145</c:v>
                </c:pt>
                <c:pt idx="1">
                  <c:v>0.28886423876617323</c:v>
                </c:pt>
                <c:pt idx="2">
                  <c:v>0.29032930240118887</c:v>
                </c:pt>
                <c:pt idx="3">
                  <c:v>0.29567968971087122</c:v>
                </c:pt>
                <c:pt idx="4">
                  <c:v>0.32305398360445381</c:v>
                </c:pt>
                <c:pt idx="5">
                  <c:v>0.38633422418372937</c:v>
                </c:pt>
                <c:pt idx="6">
                  <c:v>0.32385668649903304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B26D-48F9-9AD3-3EC46853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19072575512357"/>
          <c:y val="0.8473528035784571"/>
          <c:w val="0.61746918586677801"/>
          <c:h val="5.8801059277476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27867772620923E-2"/>
          <c:y val="3.1161473087818695E-2"/>
          <c:w val="0.9741442644547581"/>
          <c:h val="0.750330881186223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'NS SeC'!$B$34</c:f>
              <c:strCache>
                <c:ptCount val="1"/>
                <c:pt idx="0">
                  <c:v>NS SeC 6-8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.123314447592067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D3-42B6-A443-539C41EEF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SeC'!$C$34:$I$34</c:f>
              <c:numCache>
                <c:formatCode>0%</c:formatCode>
                <c:ptCount val="7"/>
                <c:pt idx="0">
                  <c:v>0.37956467238428682</c:v>
                </c:pt>
                <c:pt idx="1">
                  <c:v>0.37317787197185109</c:v>
                </c:pt>
                <c:pt idx="2">
                  <c:v>0.43328892252346696</c:v>
                </c:pt>
                <c:pt idx="3">
                  <c:v>0.35486601653581495</c:v>
                </c:pt>
                <c:pt idx="4">
                  <c:v>0.34078166552757738</c:v>
                </c:pt>
                <c:pt idx="5">
                  <c:v>0.41462320138583963</c:v>
                </c:pt>
                <c:pt idx="6">
                  <c:v>0.37558512090596879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D3-42B6-A443-539C41EEF9B4}"/>
            </c:ext>
          </c:extLst>
        </c:ser>
        <c:ser>
          <c:idx val="0"/>
          <c:order val="1"/>
          <c:tx>
            <c:strRef>
              <c:f>'NS SeC'!$B$32</c:f>
              <c:strCache>
                <c:ptCount val="1"/>
                <c:pt idx="0">
                  <c:v>NS SeC 1-2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SeC'!$C$32:$I$32</c:f>
              <c:numCache>
                <c:formatCode>0%</c:formatCode>
                <c:ptCount val="7"/>
                <c:pt idx="0">
                  <c:v>0.18398754196234826</c:v>
                </c:pt>
                <c:pt idx="1">
                  <c:v>0.23693148196127414</c:v>
                </c:pt>
                <c:pt idx="2">
                  <c:v>0.13130110286253699</c:v>
                </c:pt>
                <c:pt idx="3">
                  <c:v>0.17758369314024663</c:v>
                </c:pt>
                <c:pt idx="4">
                  <c:v>0.25344362488885519</c:v>
                </c:pt>
                <c:pt idx="5">
                  <c:v>0.25143285256142295</c:v>
                </c:pt>
                <c:pt idx="6">
                  <c:v>0.2766386199325766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D3-42B6-A443-539C41EEF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0"/>
        <c:axId val="102651503"/>
        <c:axId val="1012457039"/>
        <c:extLst/>
      </c:barChart>
      <c:catAx>
        <c:axId val="10265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457039"/>
        <c:crosses val="autoZero"/>
        <c:auto val="1"/>
        <c:lblAlgn val="ctr"/>
        <c:lblOffset val="100"/>
        <c:noMultiLvlLbl val="0"/>
      </c:catAx>
      <c:valAx>
        <c:axId val="1012457039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2651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Disability!$C$33</c:f>
              <c:strCache>
                <c:ptCount val="1"/>
                <c:pt idx="0">
                  <c:v>Limiting illness</c:v>
                </c:pt>
              </c:strCache>
            </c:strRef>
          </c:tx>
          <c:spPr>
            <a:ln w="25400" cap="rnd">
              <a:solidFill>
                <a:schemeClr val="accent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AF-4DCC-9153-C410CF88C0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AF-4DCC-9153-C410CF88C0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AF-4DCC-9153-C410CF88C0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F-4DCC-9153-C410CF88C0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AF-4DCC-9153-C410CF88C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Disability!$D$33:$J$33</c:f>
              <c:numCache>
                <c:formatCode>0%</c:formatCode>
                <c:ptCount val="7"/>
                <c:pt idx="0">
                  <c:v>0.39497952906570716</c:v>
                </c:pt>
                <c:pt idx="1">
                  <c:v>0.4845501048835707</c:v>
                </c:pt>
                <c:pt idx="2">
                  <c:v>0.40142716269788542</c:v>
                </c:pt>
                <c:pt idx="3">
                  <c:v>0.43859966195679068</c:v>
                </c:pt>
                <c:pt idx="4">
                  <c:v>0.49344579413501682</c:v>
                </c:pt>
                <c:pt idx="5">
                  <c:v>0.3875661252175493</c:v>
                </c:pt>
                <c:pt idx="6">
                  <c:v>0.42342481172744034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85AF-4DCC-9153-C410CF88C0D6}"/>
            </c:ext>
          </c:extLst>
        </c:ser>
        <c:ser>
          <c:idx val="3"/>
          <c:order val="1"/>
          <c:tx>
            <c:strRef>
              <c:f>Disability!$C$32</c:f>
              <c:strCache>
                <c:ptCount val="1"/>
                <c:pt idx="0">
                  <c:v>No limiting illness</c:v>
                </c:pt>
              </c:strCache>
            </c:strRef>
          </c:tx>
          <c:spPr>
            <a:ln w="25400" cap="rnd">
              <a:solidFill>
                <a:schemeClr val="tx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AF-4DCC-9153-C410CF88C0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AF-4DCC-9153-C410CF88C0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AF-4DCC-9153-C410CF88C0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AF-4DCC-9153-C410CF88C0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AF-4DCC-9153-C410CF88C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Disability!$D$32:$J$32</c:f>
              <c:numCache>
                <c:formatCode>0%</c:formatCode>
                <c:ptCount val="7"/>
                <c:pt idx="0">
                  <c:v>0.24755011568120527</c:v>
                </c:pt>
                <c:pt idx="1">
                  <c:v>0.24840321151786984</c:v>
                </c:pt>
                <c:pt idx="2">
                  <c:v>0.23144115572532803</c:v>
                </c:pt>
                <c:pt idx="3">
                  <c:v>0.22217205667749992</c:v>
                </c:pt>
                <c:pt idx="4">
                  <c:v>0.28036839438263528</c:v>
                </c:pt>
                <c:pt idx="5">
                  <c:v>0.36146101644077205</c:v>
                </c:pt>
                <c:pt idx="6">
                  <c:v>0.28131294738722801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85AF-4DCC-9153-C410CF88C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Age!$D$32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Age!$B$33:$B$36</c:f>
              <c:strCache>
                <c:ptCount val="4"/>
                <c:pt idx="0">
                  <c:v>16-34</c:v>
                </c:pt>
                <c:pt idx="1">
                  <c:v>35-54</c:v>
                </c:pt>
                <c:pt idx="2">
                  <c:v>55-74</c:v>
                </c:pt>
                <c:pt idx="3">
                  <c:v>75+</c:v>
                </c:pt>
              </c:strCache>
            </c:strRef>
          </c:cat>
          <c:val>
            <c:numRef>
              <c:f>Age!$D$33:$D$36</c:f>
              <c:numCache>
                <c:formatCode>0%</c:formatCode>
                <c:ptCount val="4"/>
                <c:pt idx="0">
                  <c:v>0.20600611021725831</c:v>
                </c:pt>
                <c:pt idx="1">
                  <c:v>0.22510132755489753</c:v>
                </c:pt>
                <c:pt idx="2">
                  <c:v>0.2651378578559726</c:v>
                </c:pt>
                <c:pt idx="3">
                  <c:v>0.46378002190531131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C-434D-879A-18BEBEDE461C}"/>
            </c:ext>
          </c:extLst>
        </c:ser>
        <c:ser>
          <c:idx val="1"/>
          <c:order val="1"/>
          <c:tx>
            <c:strRef>
              <c:f>Age!$E$32</c:f>
              <c:strCache>
                <c:ptCount val="1"/>
                <c:pt idx="0">
                  <c:v>Hull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Age!$B$33:$B$36</c:f>
              <c:strCache>
                <c:ptCount val="4"/>
                <c:pt idx="0">
                  <c:v>16-34</c:v>
                </c:pt>
                <c:pt idx="1">
                  <c:v>35-54</c:v>
                </c:pt>
                <c:pt idx="2">
                  <c:v>55-74</c:v>
                </c:pt>
                <c:pt idx="3">
                  <c:v>75+</c:v>
                </c:pt>
              </c:strCache>
            </c:strRef>
          </c:cat>
          <c:val>
            <c:numRef>
              <c:f>Age!$E$33:$E$36</c:f>
              <c:numCache>
                <c:formatCode>0%</c:formatCode>
                <c:ptCount val="4"/>
                <c:pt idx="0">
                  <c:v>0.22927261745731201</c:v>
                </c:pt>
                <c:pt idx="1">
                  <c:v>0.3038948657012619</c:v>
                </c:pt>
                <c:pt idx="2">
                  <c:v>0.37999815496783768</c:v>
                </c:pt>
                <c:pt idx="3">
                  <c:v>0.71540018898935243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C-434D-879A-18BEBEDE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80"/>
        <c:axId val="1685489695"/>
        <c:axId val="561462527"/>
      </c:barChart>
      <c:catAx>
        <c:axId val="16854896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1462527"/>
        <c:crosses val="autoZero"/>
        <c:auto val="1"/>
        <c:lblAlgn val="ctr"/>
        <c:lblOffset val="100"/>
        <c:noMultiLvlLbl val="0"/>
      </c:catAx>
      <c:valAx>
        <c:axId val="561462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8548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3701211305519E-3"/>
          <c:y val="5.0925925925925923E-2"/>
          <c:w val="0.98115746971736206"/>
          <c:h val="0.77738069193704407"/>
        </c:manualLayout>
      </c:layout>
      <c:areaChart>
        <c:grouping val="standard"/>
        <c:varyColors val="0"/>
        <c:ser>
          <c:idx val="0"/>
          <c:order val="0"/>
          <c:tx>
            <c:strRef>
              <c:f>'All activity minutes'!$B$36</c:f>
              <c:strCache>
                <c:ptCount val="1"/>
                <c:pt idx="0">
                  <c:v>Average minutes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'All activity minutes'!$C$32:$I$32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activity minutes'!$C$36:$I$36</c:f>
              <c:numCache>
                <c:formatCode>0.0</c:formatCode>
                <c:ptCount val="7"/>
                <c:pt idx="0">
                  <c:v>537.28651967107533</c:v>
                </c:pt>
                <c:pt idx="1">
                  <c:v>535.26105285366168</c:v>
                </c:pt>
                <c:pt idx="2">
                  <c:v>473.20704401655757</c:v>
                </c:pt>
                <c:pt idx="3">
                  <c:v>480.82398671690231</c:v>
                </c:pt>
                <c:pt idx="4">
                  <c:v>500.5040272331114</c:v>
                </c:pt>
                <c:pt idx="5">
                  <c:v>452.66727148277931</c:v>
                </c:pt>
                <c:pt idx="6">
                  <c:v>514.99957669532296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3-41E4-AB08-08CA7917B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02224"/>
        <c:axId val="672047568"/>
      </c:areaChart>
      <c:lineChart>
        <c:grouping val="standard"/>
        <c:varyColors val="0"/>
        <c:ser>
          <c:idx val="1"/>
          <c:order val="1"/>
          <c:tx>
            <c:strRef>
              <c:f>'All activity minutes'!$B$37</c:f>
              <c:strCache>
                <c:ptCount val="1"/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'All activity minutes'!$C$33:$I$33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'All activity minutes'!$C$37:$I$37</c:f>
              <c:numCache>
                <c:formatCode>0</c:formatCode>
                <c:ptCount val="7"/>
                <c:pt idx="0">
                  <c:v>537.28651967107533</c:v>
                </c:pt>
                <c:pt idx="1">
                  <c:v>535.26105285366168</c:v>
                </c:pt>
                <c:pt idx="2">
                  <c:v>473.20704401655757</c:v>
                </c:pt>
                <c:pt idx="3">
                  <c:v>480.82398671690231</c:v>
                </c:pt>
                <c:pt idx="4">
                  <c:v>500.5040272331114</c:v>
                </c:pt>
                <c:pt idx="5">
                  <c:v>452.66727148277931</c:v>
                </c:pt>
                <c:pt idx="6">
                  <c:v>514.99957669532296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E3-41E4-AB08-08CA7917B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2224"/>
        <c:axId val="672047568"/>
      </c:lineChart>
      <c:catAx>
        <c:axId val="47170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672047568"/>
        <c:crosses val="autoZero"/>
        <c:auto val="1"/>
        <c:lblAlgn val="ctr"/>
        <c:lblOffset val="100"/>
        <c:noMultiLvlLbl val="0"/>
      </c:catAx>
      <c:valAx>
        <c:axId val="6720475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717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6649951987917E-3"/>
          <c:y val="5.4126400101250263E-2"/>
          <c:w val="0.96649374325499549"/>
          <c:h val="0.77522659265754812"/>
        </c:manualLayout>
      </c:layout>
      <c:areaChart>
        <c:grouping val="stacked"/>
        <c:varyColors val="0"/>
        <c:ser>
          <c:idx val="1"/>
          <c:order val="0"/>
          <c:tx>
            <c:strRef>
              <c:f>'All walking minutes'!$B$38</c:f>
              <c:strCache>
                <c:ptCount val="1"/>
                <c:pt idx="0">
                  <c:v>Walking for leisure</c:v>
                </c:pt>
              </c:strCache>
            </c:strRef>
          </c:tx>
          <c:spPr>
            <a:solidFill>
              <a:srgbClr val="53B0C2"/>
            </a:solidFill>
            <a:ln w="38100">
              <a:solidFill>
                <a:srgbClr val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minutes'!$C$38:$I$38</c:f>
              <c:numCache>
                <c:formatCode>0</c:formatCode>
                <c:ptCount val="7"/>
                <c:pt idx="0">
                  <c:v>165.58191468411133</c:v>
                </c:pt>
                <c:pt idx="1">
                  <c:v>142.27282117533289</c:v>
                </c:pt>
                <c:pt idx="2">
                  <c:v>115.22255390997029</c:v>
                </c:pt>
                <c:pt idx="3">
                  <c:v>136.88980367389087</c:v>
                </c:pt>
                <c:pt idx="4">
                  <c:v>139.73414831950834</c:v>
                </c:pt>
                <c:pt idx="5">
                  <c:v>153.25344744010235</c:v>
                </c:pt>
                <c:pt idx="6">
                  <c:v>147.8619765947285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0-4AE4-AA2A-5C0A1DFE9DE3}"/>
            </c:ext>
          </c:extLst>
        </c:ser>
        <c:ser>
          <c:idx val="2"/>
          <c:order val="1"/>
          <c:tx>
            <c:strRef>
              <c:f>'All walking minutes'!$B$39</c:f>
              <c:strCache>
                <c:ptCount val="1"/>
                <c:pt idx="0">
                  <c:v>Walking for travel</c:v>
                </c:pt>
              </c:strCache>
            </c:strRef>
          </c:tx>
          <c:spPr>
            <a:solidFill>
              <a:srgbClr val="01425F"/>
            </a:solidFill>
            <a:ln w="38100">
              <a:solidFill>
                <a:sysClr val="window" lastClr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minutes'!$C$39:$I$39</c:f>
              <c:numCache>
                <c:formatCode>0</c:formatCode>
                <c:ptCount val="7"/>
                <c:pt idx="0">
                  <c:v>119.5373190657445</c:v>
                </c:pt>
                <c:pt idx="1">
                  <c:v>132.48712475023686</c:v>
                </c:pt>
                <c:pt idx="2">
                  <c:v>142.80589000700141</c:v>
                </c:pt>
                <c:pt idx="3">
                  <c:v>130.07476880711894</c:v>
                </c:pt>
                <c:pt idx="4">
                  <c:v>134.87922779928567</c:v>
                </c:pt>
                <c:pt idx="5">
                  <c:v>97.902238487199227</c:v>
                </c:pt>
                <c:pt idx="6">
                  <c:v>164.5452640970887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0-4AE4-AA2A-5C0A1DFE9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034960"/>
        <c:axId val="789031024"/>
      </c:areaChart>
      <c:lineChart>
        <c:grouping val="standard"/>
        <c:varyColors val="0"/>
        <c:ser>
          <c:idx val="0"/>
          <c:order val="2"/>
          <c:tx>
            <c:strRef>
              <c:f>'All walking minutes'!$B$37</c:f>
              <c:strCache>
                <c:ptCount val="1"/>
                <c:pt idx="0">
                  <c:v> All Walking</c:v>
                </c:pt>
              </c:strCache>
            </c:strRef>
          </c:tx>
          <c:spPr>
            <a:ln w="76200" cap="rnd">
              <a:solidFill>
                <a:srgbClr val="484043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minutes'!$C$37:$I$37</c:f>
              <c:numCache>
                <c:formatCode>0</c:formatCode>
                <c:ptCount val="7"/>
                <c:pt idx="0">
                  <c:v>285.11923374985582</c:v>
                </c:pt>
                <c:pt idx="1">
                  <c:v>274.75994592556975</c:v>
                </c:pt>
                <c:pt idx="2">
                  <c:v>258.0284439169717</c:v>
                </c:pt>
                <c:pt idx="3">
                  <c:v>266.96457248100984</c:v>
                </c:pt>
                <c:pt idx="4">
                  <c:v>274.61337611879401</c:v>
                </c:pt>
                <c:pt idx="5">
                  <c:v>251.15568592730159</c:v>
                </c:pt>
                <c:pt idx="6">
                  <c:v>312.40724069181721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D20-4AE4-AA2A-5C0A1DFE9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034960"/>
        <c:axId val="789031024"/>
      </c:lineChart>
      <c:catAx>
        <c:axId val="78903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789031024"/>
        <c:crosses val="autoZero"/>
        <c:auto val="1"/>
        <c:lblAlgn val="ctr"/>
        <c:lblOffset val="100"/>
        <c:noMultiLvlLbl val="0"/>
      </c:catAx>
      <c:valAx>
        <c:axId val="789031024"/>
        <c:scaling>
          <c:orientation val="minMax"/>
          <c:max val="500"/>
        </c:scaling>
        <c:delete val="1"/>
        <c:axPos val="l"/>
        <c:numFmt formatCode="#,##0" sourceLinked="0"/>
        <c:majorTickMark val="out"/>
        <c:minorTickMark val="none"/>
        <c:tickLblPos val="nextTo"/>
        <c:crossAx val="78903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'IMD deciles'!$B$2</c:f>
          <c:strCache>
            <c:ptCount val="1"/>
          </c:strCache>
        </c:strRef>
      </c:tx>
      <c:layout>
        <c:manualLayout>
          <c:xMode val="edge"/>
          <c:yMode val="edge"/>
          <c:x val="0.45007502001298144"/>
          <c:y val="5.385865652061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672028255051433E-2"/>
          <c:w val="1"/>
          <c:h val="0.790771541590476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'IMD deciles'!$V$36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  <a:effectLst/>
          </c:spPr>
          <c:invertIfNegative val="0"/>
          <c:cat>
            <c:strRef>
              <c:f>'IMD deciles'!$U$37:$U$46</c:f>
              <c:strCache>
                <c:ptCount val="10"/>
                <c:pt idx="0">
                  <c:v>Most deprived decile</c:v>
                </c:pt>
                <c:pt idx="9">
                  <c:v>Least deprived decile</c:v>
                </c:pt>
              </c:strCache>
            </c:strRef>
          </c:cat>
          <c:val>
            <c:numRef>
              <c:f>'IMD deciles'!$V$37:$V$46</c:f>
              <c:numCache>
                <c:formatCode>0%</c:formatCode>
                <c:ptCount val="10"/>
                <c:pt idx="0">
                  <c:v>0.36323420810516188</c:v>
                </c:pt>
                <c:pt idx="1">
                  <c:v>0.21690661095393651</c:v>
                </c:pt>
                <c:pt idx="2">
                  <c:v>0.32156586569630924</c:v>
                </c:pt>
                <c:pt idx="3">
                  <c:v>0.24725571250808581</c:v>
                </c:pt>
                <c:pt idx="4">
                  <c:v>0.24830535357712116</c:v>
                </c:pt>
                <c:pt idx="5">
                  <c:v>0.17917849156168641</c:v>
                </c:pt>
                <c:pt idx="6">
                  <c:v>0.23998506617737023</c:v>
                </c:pt>
                <c:pt idx="7">
                  <c:v>0.13868592765482504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A-4668-9CD5-5113E61ADF46}"/>
            </c:ext>
          </c:extLst>
        </c:ser>
        <c:ser>
          <c:idx val="0"/>
          <c:order val="1"/>
          <c:tx>
            <c:strRef>
              <c:f>'IMD deciles'!$W$36</c:f>
              <c:strCache>
                <c:ptCount val="1"/>
                <c:pt idx="0">
                  <c:v>19-22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'IMD deciles'!$U$37:$U$46</c:f>
              <c:strCache>
                <c:ptCount val="10"/>
                <c:pt idx="0">
                  <c:v>Most deprived decile</c:v>
                </c:pt>
                <c:pt idx="9">
                  <c:v>Least deprived decile</c:v>
                </c:pt>
              </c:strCache>
            </c:strRef>
          </c:cat>
          <c:val>
            <c:numRef>
              <c:f>'IMD deciles'!$W$37:$W$46</c:f>
              <c:numCache>
                <c:formatCode>0%</c:formatCode>
                <c:ptCount val="10"/>
                <c:pt idx="0">
                  <c:v>0.42407687950743828</c:v>
                </c:pt>
                <c:pt idx="1">
                  <c:v>0.28812410889522461</c:v>
                </c:pt>
                <c:pt idx="2">
                  <c:v>0.35946199414685526</c:v>
                </c:pt>
                <c:pt idx="3">
                  <c:v>0.31416161001015896</c:v>
                </c:pt>
                <c:pt idx="4">
                  <c:v>0.44054057862473428</c:v>
                </c:pt>
                <c:pt idx="5">
                  <c:v>0.19161750770480632</c:v>
                </c:pt>
                <c:pt idx="6">
                  <c:v>0.20624522913612567</c:v>
                </c:pt>
                <c:pt idx="7">
                  <c:v>0.20215673599532444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A-4668-9CD5-5113E61A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8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157128598128335"/>
          <c:y val="0.9469146649583563"/>
          <c:w val="0.26573531987908244"/>
          <c:h val="5.1349031608015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0.07563</cdr:x>
      <cdr:y>0.70658</cdr:y>
    </cdr:from>
    <cdr:to>
      <cdr:x>0.23089</cdr:x>
      <cdr:y>0.88745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2E8301-E091-C3B0-C4BD-294074F4CA06}"/>
            </a:ext>
          </a:extLst>
        </cdr:cNvPr>
        <cdr:cNvSpPr txBox="1"/>
      </cdr:nvSpPr>
      <cdr:spPr>
        <a:xfrm xmlns:a="http://schemas.openxmlformats.org/drawingml/2006/main">
          <a:off x="485818" y="3288789"/>
          <a:ext cx="997259" cy="84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16-34</a:t>
          </a:r>
        </a:p>
      </cdr:txBody>
    </cdr:sp>
  </cdr:relSizeAnchor>
  <cdr:relSizeAnchor xmlns:cdr="http://schemas.openxmlformats.org/drawingml/2006/chartDrawing">
    <cdr:from>
      <cdr:x>0.32506</cdr:x>
      <cdr:y>0.63018</cdr:y>
    </cdr:from>
    <cdr:to>
      <cdr:x>0.48031</cdr:x>
      <cdr:y>0.81105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B928983-4941-2216-F4BD-79C59A42BDC2}"/>
            </a:ext>
          </a:extLst>
        </cdr:cNvPr>
        <cdr:cNvSpPr txBox="1"/>
      </cdr:nvSpPr>
      <cdr:spPr>
        <a:xfrm xmlns:a="http://schemas.openxmlformats.org/drawingml/2006/main">
          <a:off x="2087974" y="2933189"/>
          <a:ext cx="997259" cy="84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35-54</a:t>
          </a:r>
        </a:p>
      </cdr:txBody>
    </cdr:sp>
  </cdr:relSizeAnchor>
  <cdr:relSizeAnchor xmlns:cdr="http://schemas.openxmlformats.org/drawingml/2006/chartDrawing">
    <cdr:from>
      <cdr:x>0.56129</cdr:x>
      <cdr:y>0.6025</cdr:y>
    </cdr:from>
    <cdr:to>
      <cdr:x>0.71655</cdr:x>
      <cdr:y>0.78337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8B436EF-27E5-029F-F3BE-25DFD7249A89}"/>
            </a:ext>
          </a:extLst>
        </cdr:cNvPr>
        <cdr:cNvSpPr txBox="1"/>
      </cdr:nvSpPr>
      <cdr:spPr>
        <a:xfrm xmlns:a="http://schemas.openxmlformats.org/drawingml/2006/main">
          <a:off x="3605389" y="2804346"/>
          <a:ext cx="997259" cy="84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55-74</a:t>
          </a:r>
        </a:p>
      </cdr:txBody>
    </cdr:sp>
  </cdr:relSizeAnchor>
  <cdr:relSizeAnchor xmlns:cdr="http://schemas.openxmlformats.org/drawingml/2006/chartDrawing">
    <cdr:from>
      <cdr:x>0.79691</cdr:x>
      <cdr:y>0.20579</cdr:y>
    </cdr:from>
    <cdr:to>
      <cdr:x>0.94942</cdr:x>
      <cdr:y>0.46441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F53ED9C-2F39-27AB-A9E5-29DC729642C2}"/>
            </a:ext>
          </a:extLst>
        </cdr:cNvPr>
        <cdr:cNvSpPr txBox="1"/>
      </cdr:nvSpPr>
      <cdr:spPr>
        <a:xfrm xmlns:a="http://schemas.openxmlformats.org/drawingml/2006/main">
          <a:off x="5150180" y="1032669"/>
          <a:ext cx="985652" cy="1297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75+ </a:t>
          </a:r>
        </a:p>
        <a:p xmlns:a="http://schemas.openxmlformats.org/drawingml/2006/main">
          <a:pPr algn="ctr"/>
          <a:r>
            <a:rPr lang="en-GB" sz="1600" b="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year olds are inactive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9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16-34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150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35-54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151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55-74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182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75+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55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2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537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535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473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481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501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453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21-22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515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8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	All Walking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Leisure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Travel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166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120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132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258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115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143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130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135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251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98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21-22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312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165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3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04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19-22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Most deprived 770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558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Second most 	243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147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Third most 	270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225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Fourth most 	289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202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Fifth most 	171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134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Fifth least 	116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86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Fourth least 	64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84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Third least 	62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81</a:t>
            </a:r>
            <a:r>
              <a:rPr lang="en-GB" dirty="0"/>
              <a:t> </a:t>
            </a:r>
          </a:p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Second least 	</a:t>
            </a:r>
            <a:r>
              <a:rPr lang="en-GB" sz="1800" b="1" i="0" u="none" strike="noStrike" dirty="0">
                <a:solidFill>
                  <a:srgbClr val="8D101A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en-GB" b="1" dirty="0"/>
              <a:t> 	</a:t>
            </a:r>
            <a:r>
              <a:rPr lang="en-GB" sz="1800" b="1" i="0" u="none" strike="noStrike" dirty="0">
                <a:solidFill>
                  <a:srgbClr val="8D101A"/>
                </a:solidFill>
                <a:effectLst/>
                <a:latin typeface="Calibri" panose="020F0502020204030204" pitchFamily="34" charset="0"/>
              </a:rPr>
              <a:t>28</a:t>
            </a:r>
            <a:r>
              <a:rPr lang="en-GB" b="1" dirty="0"/>
              <a:t> </a:t>
            </a:r>
          </a:p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Least deprived </a:t>
            </a:r>
            <a:r>
              <a:rPr lang="en-GB" sz="1800" b="1" i="0" u="none" strike="noStrike" dirty="0">
                <a:solidFill>
                  <a:srgbClr val="8D101A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en-GB" b="1" dirty="0"/>
              <a:t> 	</a:t>
            </a:r>
            <a:r>
              <a:rPr lang="en-GB" sz="1800" b="1" i="0" u="none" strike="noStrike" dirty="0">
                <a:solidFill>
                  <a:srgbClr val="8D101A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en-GB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31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21-22 inactive population</a:t>
            </a:r>
          </a:p>
          <a:p>
            <a:r>
              <a:rPr lang="en-GB" dirty="0"/>
              <a:t>2021 census population</a:t>
            </a:r>
          </a:p>
          <a:p>
            <a:r>
              <a:rPr lang="en-GB" dirty="0"/>
              <a:t>Rounded to 1000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72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5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England</a:t>
            </a:r>
            <a:r>
              <a:rPr lang="en-GB" dirty="0"/>
              <a:t> 	The Humber	Hull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48.4%</a:t>
            </a:r>
            <a:r>
              <a:rPr lang="en-GB" dirty="0"/>
              <a:t> 	48.9%	49.6%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51.6%</a:t>
            </a:r>
            <a:r>
              <a:rPr lang="en-GB" dirty="0"/>
              <a:t> 	51.1%	50.4%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0-15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18.6%</a:t>
            </a:r>
            <a:r>
              <a:rPr lang="en-GB" dirty="0"/>
              <a:t> 	17.8%	19.9%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 SeC 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7.7%</a:t>
            </a:r>
            <a:r>
              <a:rPr lang="en-GB" dirty="0"/>
              <a:t> 	5.8%	8.2%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Unemployed 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2.9%</a:t>
            </a:r>
            <a:r>
              <a:rPr lang="en-GB" dirty="0"/>
              <a:t> 	2.9%	4.2%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5.8%</a:t>
            </a:r>
            <a:r>
              <a:rPr lang="en-GB" dirty="0"/>
              <a:t> 	4.1%	6.1%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activity at all – doing nothing</a:t>
            </a:r>
          </a:p>
          <a:p>
            <a:r>
              <a:rPr lang="en-GB" dirty="0"/>
              <a:t>Missing the intensity – light only activity only</a:t>
            </a:r>
          </a:p>
          <a:p>
            <a:r>
              <a:rPr lang="en-GB" dirty="0"/>
              <a:t>Not active for long enough – doing 1-29 minutes of activity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6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2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9A0032-AA7A-044D-5205-942108404883}"/>
              </a:ext>
            </a:extLst>
          </p:cNvPr>
          <p:cNvSpPr/>
          <p:nvPr userDrawn="1"/>
        </p:nvSpPr>
        <p:spPr>
          <a:xfrm>
            <a:off x="9025003" y="-21791"/>
            <a:ext cx="3166997" cy="5224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F1107-C993-EC01-91FA-8047EA6B816C}"/>
              </a:ext>
            </a:extLst>
          </p:cNvPr>
          <p:cNvCxnSpPr>
            <a:cxnSpLocks/>
          </p:cNvCxnSpPr>
          <p:nvPr userDrawn="1"/>
        </p:nvCxnSpPr>
        <p:spPr>
          <a:xfrm>
            <a:off x="9027497" y="5192038"/>
            <a:ext cx="0" cy="166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ADA6E-9784-A9BF-1BD0-06EA541D4DCC}"/>
              </a:ext>
            </a:extLst>
          </p:cNvPr>
          <p:cNvCxnSpPr>
            <a:cxnSpLocks/>
          </p:cNvCxnSpPr>
          <p:nvPr/>
        </p:nvCxnSpPr>
        <p:spPr>
          <a:xfrm>
            <a:off x="9031266" y="5188303"/>
            <a:ext cx="3160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AB271-C1D7-CC8B-52D2-342364F1BAE8}"/>
              </a:ext>
            </a:extLst>
          </p:cNvPr>
          <p:cNvCxnSpPr>
            <a:cxnSpLocks/>
          </p:cNvCxnSpPr>
          <p:nvPr userDrawn="1"/>
        </p:nvCxnSpPr>
        <p:spPr>
          <a:xfrm>
            <a:off x="9027497" y="0"/>
            <a:ext cx="0" cy="519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E2E341-9A0A-E779-E881-968329427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37" y="232134"/>
            <a:ext cx="2423766" cy="17156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F15037-92B0-B043-516D-2C9A50ECE345}"/>
              </a:ext>
            </a:extLst>
          </p:cNvPr>
          <p:cNvCxnSpPr>
            <a:cxnSpLocks/>
          </p:cNvCxnSpPr>
          <p:nvPr/>
        </p:nvCxnSpPr>
        <p:spPr>
          <a:xfrm flipH="1">
            <a:off x="0" y="5188303"/>
            <a:ext cx="9025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B5B162-D394-1C70-8292-7B57D9DE1E11}"/>
              </a:ext>
            </a:extLst>
          </p:cNvPr>
          <p:cNvSpPr txBox="1"/>
          <p:nvPr userDrawn="1"/>
        </p:nvSpPr>
        <p:spPr>
          <a:xfrm>
            <a:off x="595867" y="366676"/>
            <a:ext cx="4810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Key 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84525-7611-4ACC-AE24-44FA7CE9714E}"/>
              </a:ext>
            </a:extLst>
          </p:cNvPr>
          <p:cNvSpPr txBox="1"/>
          <p:nvPr userDrawn="1"/>
        </p:nvSpPr>
        <p:spPr>
          <a:xfrm>
            <a:off x="681592" y="5317931"/>
            <a:ext cx="695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September 2023</a:t>
            </a:r>
          </a:p>
        </p:txBody>
      </p:sp>
      <p:pic>
        <p:nvPicPr>
          <p:cNvPr id="6" name="Picture 5" descr="A group of women running&#10;&#10;Description automatically generated">
            <a:extLst>
              <a:ext uri="{FF2B5EF4-FFF2-40B4-BE49-F238E27FC236}">
                <a16:creationId xmlns:a16="http://schemas.microsoft.com/office/drawing/2014/main" id="{8BF56E37-1053-22E9-FEE3-8560F25FC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303"/>
          <a:stretch/>
        </p:blipFill>
        <p:spPr>
          <a:xfrm>
            <a:off x="0" y="-706582"/>
            <a:ext cx="9021235" cy="7564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AE652F-3477-2BCA-7EED-983F8C0F4BAE}"/>
              </a:ext>
            </a:extLst>
          </p:cNvPr>
          <p:cNvSpPr/>
          <p:nvPr userDrawn="1"/>
        </p:nvSpPr>
        <p:spPr>
          <a:xfrm>
            <a:off x="0" y="5192038"/>
            <a:ext cx="9021234" cy="1665962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93F8E-C2F9-DD88-9BF6-43C70DBDE6D4}"/>
              </a:ext>
            </a:extLst>
          </p:cNvPr>
          <p:cNvSpPr/>
          <p:nvPr userDrawn="1"/>
        </p:nvSpPr>
        <p:spPr>
          <a:xfrm>
            <a:off x="796" y="-21791"/>
            <a:ext cx="9021234" cy="5224106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E76803-B5A3-C573-967D-0AB7EEA5AE16}"/>
              </a:ext>
            </a:extLst>
          </p:cNvPr>
          <p:cNvGrpSpPr/>
          <p:nvPr userDrawn="1"/>
        </p:nvGrpSpPr>
        <p:grpSpPr>
          <a:xfrm>
            <a:off x="8854003" y="5017303"/>
            <a:ext cx="342000" cy="342000"/>
            <a:chOff x="9302139" y="4202490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7C5BE2-2101-AAA2-41FF-B36B00EFC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2139" y="4202490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A430B-E4CC-B9F7-AD5B-6F3199E67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6139" y="4256490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88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46297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397659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649020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196B0-111B-DFC1-1034-C0864BB5C534}"/>
              </a:ext>
            </a:extLst>
          </p:cNvPr>
          <p:cNvGrpSpPr/>
          <p:nvPr userDrawn="1"/>
        </p:nvGrpSpPr>
        <p:grpSpPr>
          <a:xfrm rot="10800000">
            <a:off x="9003821" y="1560668"/>
            <a:ext cx="1965336" cy="4235117"/>
            <a:chOff x="1834238" y="1622544"/>
            <a:chExt cx="1965336" cy="4235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BD3964-7268-87F5-71CE-780B0091090C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DF4CBB-6881-5320-4E7E-07B9CBD443E3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B4F13-1CFB-32D1-7871-5F4BEFADC224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77699A7-37A6-BB53-3D94-923878804D74}"/>
              </a:ext>
            </a:extLst>
          </p:cNvPr>
          <p:cNvSpPr txBox="1"/>
          <p:nvPr/>
        </p:nvSpPr>
        <p:spPr>
          <a:xfrm>
            <a:off x="1528858" y="3580546"/>
            <a:ext cx="18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Volunteered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D37B08-07A6-BF6D-838C-3D181D1CA97B}"/>
              </a:ext>
            </a:extLst>
          </p:cNvPr>
          <p:cNvSpPr txBox="1"/>
          <p:nvPr/>
        </p:nvSpPr>
        <p:spPr>
          <a:xfrm>
            <a:off x="3973247" y="3580546"/>
            <a:ext cx="19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Attended two live sports events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87E3A-BC0B-AB65-51CB-5DE9D8DC0677}"/>
              </a:ext>
            </a:extLst>
          </p:cNvPr>
          <p:cNvSpPr txBox="1"/>
          <p:nvPr/>
        </p:nvSpPr>
        <p:spPr>
          <a:xfrm>
            <a:off x="6474535" y="3580546"/>
            <a:ext cx="19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strength based exercise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7CE63F-BE1B-EF80-B263-412A181A60DD}"/>
              </a:ext>
            </a:extLst>
          </p:cNvPr>
          <p:cNvSpPr txBox="1"/>
          <p:nvPr/>
        </p:nvSpPr>
        <p:spPr>
          <a:xfrm>
            <a:off x="9171709" y="3580546"/>
            <a:ext cx="164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an </a:t>
            </a:r>
          </a:p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online class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49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3DEBFC1-C541-D648-4CCB-4A3C2FA78A29}"/>
              </a:ext>
            </a:extLst>
          </p:cNvPr>
          <p:cNvSpPr txBox="1">
            <a:spLocks/>
          </p:cNvSpPr>
          <p:nvPr userDrawn="1"/>
        </p:nvSpPr>
        <p:spPr>
          <a:xfrm>
            <a:off x="850900" y="247650"/>
            <a:ext cx="8897938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else do we engage with sport and physical activity?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AD4A567-7B3D-A639-0DF7-4E8304CF0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5866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46952A-DE38-78F6-0565-307C65E97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11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22B66D5-8844-961E-3870-9D3190761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77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1E214-722B-420A-B708-34DB21051CA6}"/>
              </a:ext>
            </a:extLst>
          </p:cNvPr>
          <p:cNvSpPr txBox="1"/>
          <p:nvPr userDrawn="1"/>
        </p:nvSpPr>
        <p:spPr>
          <a:xfrm>
            <a:off x="3986817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Either professional or amateur in the last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DC879-D43F-2C39-AA0A-4B1F42B114F1}"/>
              </a:ext>
            </a:extLst>
          </p:cNvPr>
          <p:cNvSpPr txBox="1"/>
          <p:nvPr userDrawn="1"/>
        </p:nvSpPr>
        <p:spPr>
          <a:xfrm>
            <a:off x="6500587" y="4472644"/>
            <a:ext cx="195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Which made their muscles feel some tension twice in the last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A51D0-DB11-D03F-9081-5970B98E994E}"/>
              </a:ext>
            </a:extLst>
          </p:cNvPr>
          <p:cNvSpPr txBox="1"/>
          <p:nvPr userDrawn="1"/>
        </p:nvSpPr>
        <p:spPr>
          <a:xfrm>
            <a:off x="9028429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Enabling being active at home in the last 4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BF17-9B54-46AB-7FFA-BB25BE0BD61F}"/>
              </a:ext>
            </a:extLst>
          </p:cNvPr>
          <p:cNvSpPr txBox="1"/>
          <p:nvPr userDrawn="1"/>
        </p:nvSpPr>
        <p:spPr>
          <a:xfrm>
            <a:off x="1485111" y="4472643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sport and physical activity in the last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75B5B-B3BF-63FB-EEAB-DFF67243D666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dancing&#10;&#10;Description automatically generated">
            <a:extLst>
              <a:ext uri="{FF2B5EF4-FFF2-40B4-BE49-F238E27FC236}">
                <a16:creationId xmlns:a16="http://schemas.microsoft.com/office/drawing/2014/main" id="{72A20F0B-B68F-DBBE-77F6-B4D88FB7A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647" y="0"/>
            <a:ext cx="3433353" cy="6348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5" y="0"/>
            <a:ext cx="3444536" cy="6352354"/>
          </a:xfrm>
          <a:prstGeom prst="rect">
            <a:avLst/>
          </a:prstGeom>
          <a:solidFill>
            <a:schemeClr val="accent5">
              <a:alpha val="8447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1281953"/>
            <a:ext cx="8170862" cy="489342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3E9CF4-ADC6-3DCB-1DC8-83DB87096891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all activities</a:t>
            </a:r>
          </a:p>
        </p:txBody>
      </p:sp>
    </p:spTree>
    <p:extLst>
      <p:ext uri="{BB962C8B-B14F-4D97-AF65-F5344CB8AC3E}">
        <p14:creationId xmlns:p14="http://schemas.microsoft.com/office/powerpoint/2010/main" val="71747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644525"/>
            <a:ext cx="8170862" cy="55308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C34A-DBAB-50CE-D522-A0AE4B6FE5BB}"/>
              </a:ext>
            </a:extLst>
          </p:cNvPr>
          <p:cNvSpPr txBox="1"/>
          <p:nvPr userDrawn="1"/>
        </p:nvSpPr>
        <p:spPr>
          <a:xfrm>
            <a:off x="792352" y="4640632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3EB0B-C2B0-8BA2-604F-8206299732B8}"/>
              </a:ext>
            </a:extLst>
          </p:cNvPr>
          <p:cNvSpPr txBox="1"/>
          <p:nvPr userDrawn="1"/>
        </p:nvSpPr>
        <p:spPr>
          <a:xfrm>
            <a:off x="792351" y="1858811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35CCA-C650-254F-F0DA-549F3CCDF5AA}"/>
              </a:ext>
            </a:extLst>
          </p:cNvPr>
          <p:cNvSpPr txBox="1"/>
          <p:nvPr userDrawn="1"/>
        </p:nvSpPr>
        <p:spPr>
          <a:xfrm>
            <a:off x="792351" y="101242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E9CF4-ADC6-3DCB-1DC8-83DB87096891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all activities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08A74A2-9705-4A39-466C-BB725A997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834529"/>
            <a:ext cx="2501900" cy="4299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AEA60-B1F8-AA12-D3FD-FE30F7BC735D}"/>
              </a:ext>
            </a:extLst>
          </p:cNvPr>
          <p:cNvSpPr/>
          <p:nvPr userDrawn="1"/>
        </p:nvSpPr>
        <p:spPr>
          <a:xfrm>
            <a:off x="8758755" y="0"/>
            <a:ext cx="3433245" cy="63463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erson and person dancing&#10;&#10;Description automatically generated">
            <a:extLst>
              <a:ext uri="{FF2B5EF4-FFF2-40B4-BE49-F238E27FC236}">
                <a16:creationId xmlns:a16="http://schemas.microsoft.com/office/drawing/2014/main" id="{6771E95E-09AB-B8D9-EEE7-95E49E92B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423"/>
          <a:stretch/>
        </p:blipFill>
        <p:spPr>
          <a:xfrm>
            <a:off x="8770048" y="20972"/>
            <a:ext cx="3421952" cy="63253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94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a dog on a leash&#10;&#10;Description automatically generated">
            <a:extLst>
              <a:ext uri="{FF2B5EF4-FFF2-40B4-BE49-F238E27FC236}">
                <a16:creationId xmlns:a16="http://schemas.microsoft.com/office/drawing/2014/main" id="{9C01E40B-70EA-FDCB-4E1A-A34C3FC9F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583" y="0"/>
            <a:ext cx="3446417" cy="6361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4" y="0"/>
            <a:ext cx="3444536" cy="6352354"/>
          </a:xfrm>
          <a:prstGeom prst="rect">
            <a:avLst/>
          </a:prstGeom>
          <a:solidFill>
            <a:schemeClr val="tx2">
              <a:alpha val="763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651056"/>
            <a:ext cx="8170862" cy="55308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+mn-lt"/>
              </a:rPr>
              <a:t>Heavy intensity activity reduces with 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C34A-DBAB-50CE-D522-A0AE4B6FE5BB}"/>
              </a:ext>
            </a:extLst>
          </p:cNvPr>
          <p:cNvSpPr txBox="1"/>
          <p:nvPr userDrawn="1"/>
        </p:nvSpPr>
        <p:spPr>
          <a:xfrm>
            <a:off x="792352" y="4640632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3EB0B-C2B0-8BA2-604F-8206299732B8}"/>
              </a:ext>
            </a:extLst>
          </p:cNvPr>
          <p:cNvSpPr txBox="1"/>
          <p:nvPr userDrawn="1"/>
        </p:nvSpPr>
        <p:spPr>
          <a:xfrm>
            <a:off x="792351" y="1858811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35CCA-C650-254F-F0DA-549F3CCDF5AA}"/>
              </a:ext>
            </a:extLst>
          </p:cNvPr>
          <p:cNvSpPr txBox="1"/>
          <p:nvPr userDrawn="1"/>
        </p:nvSpPr>
        <p:spPr>
          <a:xfrm>
            <a:off x="792351" y="101242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Light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0BC3641-85EC-13F7-FE62-EDFE0B9A3C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DB3FC-55F0-62F3-FA34-AA3660D4B5FF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walking for leisure and travel</a:t>
            </a:r>
          </a:p>
        </p:txBody>
      </p:sp>
    </p:spTree>
    <p:extLst>
      <p:ext uri="{BB962C8B-B14F-4D97-AF65-F5344CB8AC3E}">
        <p14:creationId xmlns:p14="http://schemas.microsoft.com/office/powerpoint/2010/main" val="138326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's legs and feet in black and white shoes&#10;&#10;Description automatically generated">
            <a:extLst>
              <a:ext uri="{FF2B5EF4-FFF2-40B4-BE49-F238E27FC236}">
                <a16:creationId xmlns:a16="http://schemas.microsoft.com/office/drawing/2014/main" id="{38CC7F04-CC7C-FD58-1E1B-B42D90AE5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901" y="0"/>
            <a:ext cx="3172097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rgbClr val="BD162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CD5BA2-8009-5B00-C644-3DDA6BC9673F}"/>
              </a:ext>
            </a:extLst>
          </p:cNvPr>
          <p:cNvSpPr/>
          <p:nvPr userDrawn="1"/>
        </p:nvSpPr>
        <p:spPr>
          <a:xfrm flipV="1">
            <a:off x="9019902" y="0"/>
            <a:ext cx="3172097" cy="5185954"/>
          </a:xfrm>
          <a:prstGeom prst="rect">
            <a:avLst/>
          </a:prstGeom>
          <a:solidFill>
            <a:srgbClr val="BD162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9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3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101355" y="6181375"/>
              <a:ext cx="342000" cy="342000"/>
              <a:chOff x="1904855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4855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8855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A9F54FE-0F2B-72B7-A09E-CD7AFE36B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205229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6F755-76D6-FB0C-1139-22894E5BBBC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0332E-AA00-FE7F-116B-9F818EB71763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418894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2F37569-4F97-895C-BFB1-913652A7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199" cy="6352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628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091830" y="6181375"/>
              <a:ext cx="342000" cy="342000"/>
              <a:chOff x="1895330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53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93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911C4-5D7C-E840-CBD9-34C0C00174DA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53D65-F3F5-66B5-DED9-C350C9FB4021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121368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D7E3F-DDFA-AC93-010C-42983B834EB9}"/>
              </a:ext>
            </a:extLst>
          </p:cNvPr>
          <p:cNvSpPr/>
          <p:nvPr userDrawn="1"/>
        </p:nvSpPr>
        <p:spPr>
          <a:xfrm>
            <a:off x="0" y="-10886"/>
            <a:ext cx="4277638" cy="6384245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and person dancing&#10;&#10;Description automatically generated">
            <a:extLst>
              <a:ext uri="{FF2B5EF4-FFF2-40B4-BE49-F238E27FC236}">
                <a16:creationId xmlns:a16="http://schemas.microsoft.com/office/drawing/2014/main" id="{0B2039CF-3A4D-F378-9365-7A5EF40A7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96" y="0"/>
            <a:ext cx="4333234" cy="63842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38163" y="2879499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8E83B9-6011-E8F0-2781-0F8281604EB7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87BC5-FCA7-B2DF-E13F-03D3A32CC53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11558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157A95-983F-9EE8-88A6-517F1081655C}"/>
              </a:ext>
            </a:extLst>
          </p:cNvPr>
          <p:cNvSpPr/>
          <p:nvPr userDrawn="1"/>
        </p:nvSpPr>
        <p:spPr>
          <a:xfrm>
            <a:off x="7763257" y="0"/>
            <a:ext cx="4428744" cy="6352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751450-DD83-ADD0-8071-919AEA5EB613}"/>
              </a:ext>
            </a:extLst>
          </p:cNvPr>
          <p:cNvCxnSpPr>
            <a:cxnSpLocks/>
          </p:cNvCxnSpPr>
          <p:nvPr/>
        </p:nvCxnSpPr>
        <p:spPr>
          <a:xfrm>
            <a:off x="775797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EB31B9-C808-845B-21CF-1FE82757BC1F}"/>
              </a:ext>
            </a:extLst>
          </p:cNvPr>
          <p:cNvCxnSpPr>
            <a:cxnSpLocks/>
          </p:cNvCxnSpPr>
          <p:nvPr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rowd of people walking on a sidewalk&#10;&#10;Description automatically generated">
            <a:extLst>
              <a:ext uri="{FF2B5EF4-FFF2-40B4-BE49-F238E27FC236}">
                <a16:creationId xmlns:a16="http://schemas.microsoft.com/office/drawing/2014/main" id="{4E1E6E6B-2719-AA75-BDC9-6E12A9E60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2196"/>
            <a:ext cx="12192001" cy="63845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FE0BBD-F881-51CD-6AF9-8E849B33962D}"/>
              </a:ext>
            </a:extLst>
          </p:cNvPr>
          <p:cNvGrpSpPr/>
          <p:nvPr/>
        </p:nvGrpSpPr>
        <p:grpSpPr>
          <a:xfrm>
            <a:off x="7586978" y="6175321"/>
            <a:ext cx="342000" cy="342000"/>
            <a:chOff x="9286730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DC85B-5627-020A-5D87-25AA17739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D5F53D-E201-3FF8-CAE0-B736B770E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C2EDA0-00DE-BA34-CB8A-2819F7860E73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3E07D1-E47B-C450-45E9-8140EC5BEA42}"/>
              </a:ext>
            </a:extLst>
          </p:cNvPr>
          <p:cNvSpPr/>
          <p:nvPr userDrawn="1"/>
        </p:nvSpPr>
        <p:spPr>
          <a:xfrm>
            <a:off x="8725042" y="1626660"/>
            <a:ext cx="2614688" cy="26146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>
                <a:alpha val="7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6AEEC-1B34-92D6-0EA4-988F7CAEE270}"/>
              </a:ext>
            </a:extLst>
          </p:cNvPr>
          <p:cNvSpPr txBox="1"/>
          <p:nvPr userDrawn="1"/>
        </p:nvSpPr>
        <p:spPr>
          <a:xfrm>
            <a:off x="8929301" y="3169021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AD777-67D0-4022-DDEA-576881001369}"/>
              </a:ext>
            </a:extLst>
          </p:cNvPr>
          <p:cNvSpPr txBox="1"/>
          <p:nvPr userDrawn="1"/>
        </p:nvSpPr>
        <p:spPr>
          <a:xfrm>
            <a:off x="8929300" y="2220305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That’s</a:t>
            </a:r>
          </a:p>
        </p:txBody>
      </p:sp>
    </p:spTree>
    <p:extLst>
      <p:ext uri="{BB962C8B-B14F-4D97-AF65-F5344CB8AC3E}">
        <p14:creationId xmlns:p14="http://schemas.microsoft.com/office/powerpoint/2010/main" val="189282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FAEAF-5F1A-2D17-8027-735B9F019C3E}"/>
              </a:ext>
            </a:extLst>
          </p:cNvPr>
          <p:cNvSpPr/>
          <p:nvPr userDrawn="1"/>
        </p:nvSpPr>
        <p:spPr>
          <a:xfrm>
            <a:off x="530176" y="0"/>
            <a:ext cx="4310041" cy="63523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8" name="Picture 7" descr="A group of people walking on a street with umbrellas&#10;&#10;Description automatically generated">
            <a:extLst>
              <a:ext uri="{FF2B5EF4-FFF2-40B4-BE49-F238E27FC236}">
                <a16:creationId xmlns:a16="http://schemas.microsoft.com/office/drawing/2014/main" id="{2221B072-C5A6-CFF5-BBEB-8CD3C0BF8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228" y="0"/>
            <a:ext cx="7351771" cy="63523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454452-F746-D117-42FA-307853170270}"/>
              </a:ext>
            </a:extLst>
          </p:cNvPr>
          <p:cNvSpPr/>
          <p:nvPr userDrawn="1"/>
        </p:nvSpPr>
        <p:spPr>
          <a:xfrm>
            <a:off x="5763485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C1A4D-9A6D-D978-CDC5-63A5A579301F}"/>
              </a:ext>
            </a:extLst>
          </p:cNvPr>
          <p:cNvSpPr txBox="1"/>
          <p:nvPr userDrawn="1"/>
        </p:nvSpPr>
        <p:spPr>
          <a:xfrm>
            <a:off x="5546252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C1F93-08C4-7F2A-92CE-D6F9775C2F69}"/>
              </a:ext>
            </a:extLst>
          </p:cNvPr>
          <p:cNvSpPr txBox="1"/>
          <p:nvPr userDrawn="1"/>
        </p:nvSpPr>
        <p:spPr>
          <a:xfrm>
            <a:off x="5500563" y="1971760"/>
            <a:ext cx="242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Missing the intensity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61A2A0-D388-008C-CA75-A4BAA80D27BD}"/>
              </a:ext>
            </a:extLst>
          </p:cNvPr>
          <p:cNvSpPr/>
          <p:nvPr userDrawn="1"/>
        </p:nvSpPr>
        <p:spPr>
          <a:xfrm>
            <a:off x="8941276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AE9C1-D2E6-E39B-E8E6-DA535E7AFA1E}"/>
              </a:ext>
            </a:extLst>
          </p:cNvPr>
          <p:cNvSpPr txBox="1"/>
          <p:nvPr userDrawn="1"/>
        </p:nvSpPr>
        <p:spPr>
          <a:xfrm>
            <a:off x="8724043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34360-49F8-B2D2-5BD2-D74F867ABEE4}"/>
              </a:ext>
            </a:extLst>
          </p:cNvPr>
          <p:cNvSpPr txBox="1"/>
          <p:nvPr userDrawn="1"/>
        </p:nvSpPr>
        <p:spPr>
          <a:xfrm>
            <a:off x="8679223" y="1971760"/>
            <a:ext cx="241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active for long enough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9B41E-EB38-BC47-E8D6-1CAC373DF2E1}"/>
              </a:ext>
            </a:extLst>
          </p:cNvPr>
          <p:cNvSpPr txBox="1"/>
          <p:nvPr userDrawn="1"/>
        </p:nvSpPr>
        <p:spPr>
          <a:xfrm>
            <a:off x="5256361" y="722841"/>
            <a:ext cx="632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all inactive adults do nothing. Some are active but…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0F3BA-67E1-971E-BAB4-2E686D034E2A}"/>
              </a:ext>
            </a:extLst>
          </p:cNvPr>
          <p:cNvSpPr txBox="1"/>
          <p:nvPr userDrawn="1"/>
        </p:nvSpPr>
        <p:spPr>
          <a:xfrm>
            <a:off x="909348" y="2633716"/>
            <a:ext cx="359340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adults do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 activity at 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72B0B-F7C6-DA10-6755-4D23E1267658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23668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9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77195" y="725488"/>
            <a:ext cx="7546752" cy="53625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06413"/>
            <a:ext cx="3146071" cy="50066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55221-5DAC-76E8-552B-9763FB1C4A9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C3362-ED8A-8727-8F4F-A8B0AAFAC3DE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Hull</a:t>
            </a:r>
          </a:p>
        </p:txBody>
      </p:sp>
    </p:spTree>
    <p:extLst>
      <p:ext uri="{BB962C8B-B14F-4D97-AF65-F5344CB8AC3E}">
        <p14:creationId xmlns:p14="http://schemas.microsoft.com/office/powerpoint/2010/main" val="191931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270536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521898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773259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866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NS </a:t>
            </a:r>
            <a:r>
              <a:rPr lang="en-US" dirty="0" err="1"/>
              <a:t>SeC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C668785-1ABB-E892-BEAA-04E38A6BB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2680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8EEA1D0-8B70-7ACB-2CA8-1A1F701E3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2406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E8522-7D6A-FE53-8F03-06FDF7795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32090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5AFBA45-5DBD-F25D-8C98-3157FA2A5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18710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4B0A95-A83D-1D50-42E9-CB67C64B81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8463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0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1" y="0"/>
            <a:ext cx="7964531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796398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7782711" y="6181375"/>
            <a:ext cx="342000" cy="342000"/>
            <a:chOff x="1899586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586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3586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4317CBDC-6003-7163-52CE-A6BEA01552CB}"/>
              </a:ext>
            </a:extLst>
          </p:cNvPr>
          <p:cNvSpPr txBox="1">
            <a:spLocks/>
          </p:cNvSpPr>
          <p:nvPr userDrawn="1"/>
        </p:nvSpPr>
        <p:spPr>
          <a:xfrm>
            <a:off x="8568012" y="5861443"/>
            <a:ext cx="2083678" cy="34131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 (England)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7D50D-E585-A243-9B1C-A05CD33A2D4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3CB96F-3C55-347D-987F-117398E81DDF}"/>
              </a:ext>
            </a:extLst>
          </p:cNvPr>
          <p:cNvGraphicFramePr>
            <a:graphicFrameLocks/>
          </p:cNvGraphicFramePr>
          <p:nvPr userDrawn="1"/>
        </p:nvGraphicFramePr>
        <p:xfrm>
          <a:off x="1656678" y="2258264"/>
          <a:ext cx="5907531" cy="382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18F7687-2721-FC06-E970-814A70C2721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1975324"/>
            <a:ext cx="1150656" cy="11506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C7B0C7-3066-AA22-DE61-ED3869ED477A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3258872"/>
            <a:ext cx="1150656" cy="11506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364F0-57C5-85BA-451C-808AFC6CE89E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4542420"/>
            <a:ext cx="1150656" cy="11506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66CA-E18F-78B5-B8E6-732127718C47}"/>
              </a:ext>
            </a:extLst>
          </p:cNvPr>
          <p:cNvSpPr txBox="1"/>
          <p:nvPr userDrawn="1"/>
        </p:nvSpPr>
        <p:spPr>
          <a:xfrm>
            <a:off x="9997322" y="2381693"/>
            <a:ext cx="162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2EA92-6983-EB75-435B-C728CE9DEF5E}"/>
              </a:ext>
            </a:extLst>
          </p:cNvPr>
          <p:cNvSpPr txBox="1"/>
          <p:nvPr userDrawn="1"/>
        </p:nvSpPr>
        <p:spPr>
          <a:xfrm>
            <a:off x="10004647" y="3680941"/>
            <a:ext cx="12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Female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609A3-4CBA-B6D2-CC0E-921ED88AE055}"/>
              </a:ext>
            </a:extLst>
          </p:cNvPr>
          <p:cNvSpPr txBox="1"/>
          <p:nvPr userDrawn="1"/>
        </p:nvSpPr>
        <p:spPr>
          <a:xfrm>
            <a:off x="10011972" y="4937657"/>
            <a:ext cx="17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950EB-F3A9-6435-FEE4-DDF57C0EF0E4}"/>
              </a:ext>
            </a:extLst>
          </p:cNvPr>
          <p:cNvSpPr txBox="1"/>
          <p:nvPr userDrawn="1"/>
        </p:nvSpPr>
        <p:spPr>
          <a:xfrm>
            <a:off x="8721145" y="2258265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951B0-F778-0CF3-5993-E8AEFAC55219}"/>
              </a:ext>
            </a:extLst>
          </p:cNvPr>
          <p:cNvSpPr txBox="1"/>
          <p:nvPr userDrawn="1"/>
        </p:nvSpPr>
        <p:spPr>
          <a:xfrm>
            <a:off x="8759540" y="3522449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DC61A2-432F-C5DB-4793-FF677AB5EFDA}"/>
              </a:ext>
            </a:extLst>
          </p:cNvPr>
          <p:cNvSpPr txBox="1"/>
          <p:nvPr userDrawn="1"/>
        </p:nvSpPr>
        <p:spPr>
          <a:xfrm>
            <a:off x="8713999" y="4825360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9FF595-640A-BBBC-83B0-BA2DF2733384}"/>
              </a:ext>
            </a:extLst>
          </p:cNvPr>
          <p:cNvSpPr txBox="1"/>
          <p:nvPr userDrawn="1"/>
        </p:nvSpPr>
        <p:spPr>
          <a:xfrm>
            <a:off x="837899" y="505624"/>
            <a:ext cx="3889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Nationally, more people are opting to select </a:t>
            </a:r>
            <a:r>
              <a:rPr lang="en-GB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other gender </a:t>
            </a: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instead of male or female in the Active Lives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19B1D-8DC6-CF96-3C7B-02055B0DE1EC}"/>
              </a:ext>
            </a:extLst>
          </p:cNvPr>
          <p:cNvSpPr txBox="1"/>
          <p:nvPr userDrawn="1"/>
        </p:nvSpPr>
        <p:spPr>
          <a:xfrm>
            <a:off x="784275" y="2703397"/>
            <a:ext cx="305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2015-16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only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people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identified </a:t>
            </a:r>
            <a:r>
              <a:rPr lang="en-GB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contrast to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800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2021-22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20A5F-C44B-F8CE-248A-158DEA7990FE}"/>
              </a:ext>
            </a:extLst>
          </p:cNvPr>
          <p:cNvSpPr txBox="1"/>
          <p:nvPr userDrawn="1"/>
        </p:nvSpPr>
        <p:spPr>
          <a:xfrm>
            <a:off x="8145252" y="505624"/>
            <a:ext cx="3979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Those who identify their gender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have the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highest levels of inactivity</a:t>
            </a:r>
          </a:p>
        </p:txBody>
      </p:sp>
    </p:spTree>
    <p:extLst>
      <p:ext uri="{BB962C8B-B14F-4D97-AF65-F5344CB8AC3E}">
        <p14:creationId xmlns:p14="http://schemas.microsoft.com/office/powerpoint/2010/main" val="2283175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56F81A40-3767-9AE6-DCCB-852898AF0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512" y="0"/>
            <a:ext cx="3969488" cy="63370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2202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8669C61-050C-85E7-6F37-FC004C9FE23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8475" y="2000250"/>
            <a:ext cx="5597525" cy="39608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05A1EC-1AE2-B7E7-0D0B-F46A14A86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4986732" cy="192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B5FC3-AE25-C3E9-E65A-190991045B91}"/>
              </a:ext>
            </a:extLst>
          </p:cNvPr>
          <p:cNvSpPr/>
          <p:nvPr userDrawn="1"/>
        </p:nvSpPr>
        <p:spPr>
          <a:xfrm>
            <a:off x="8215134" y="0"/>
            <a:ext cx="4003866" cy="6346311"/>
          </a:xfrm>
          <a:prstGeom prst="rect">
            <a:avLst/>
          </a:prstGeom>
          <a:solidFill>
            <a:srgbClr val="77C0CF">
              <a:alpha val="69804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049217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34CE99-812C-55BD-8E2A-0F2D3BEBAE0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3685304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4993239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A person walking in a street&#10;&#10;Description automatically generated">
            <a:extLst>
              <a:ext uri="{FF2B5EF4-FFF2-40B4-BE49-F238E27FC236}">
                <a16:creationId xmlns:a16="http://schemas.microsoft.com/office/drawing/2014/main" id="{997702EB-ECD5-1474-F66D-F4E68FAA3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978400" cy="6349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A0772E-85C3-7EEE-C0F4-D441320F938E}"/>
              </a:ext>
            </a:extLst>
          </p:cNvPr>
          <p:cNvSpPr txBox="1"/>
          <p:nvPr userDrawn="1"/>
        </p:nvSpPr>
        <p:spPr>
          <a:xfrm>
            <a:off x="4978401" y="5329684"/>
            <a:ext cx="5571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 minutes per week walking for leisure or travel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3A043-5FBA-4329-F9B9-DD46BB0CCA4E}"/>
              </a:ext>
            </a:extLst>
          </p:cNvPr>
          <p:cNvSpPr txBox="1"/>
          <p:nvPr userDrawn="1"/>
        </p:nvSpPr>
        <p:spPr>
          <a:xfrm>
            <a:off x="4992200" y="1850817"/>
            <a:ext cx="208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Walking for leisure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D00EE-312C-1578-1CC3-E3ABA48C4C77}"/>
              </a:ext>
            </a:extLst>
          </p:cNvPr>
          <p:cNvSpPr txBox="1"/>
          <p:nvPr userDrawn="1"/>
        </p:nvSpPr>
        <p:spPr>
          <a:xfrm>
            <a:off x="7498410" y="1850817"/>
            <a:ext cx="208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Walking for travel</a:t>
            </a:r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323F56C1-302A-682E-41E5-A992AB56AEE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215106" y="1971305"/>
            <a:ext cx="6902665" cy="30994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291757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AD2D7-33BD-F216-4997-1A4783CB7D2F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EAAE9-8B38-C5E7-9BCA-C024CDCC4810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3032302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D5108-73E8-0A44-229F-9EC9F0F4085F}"/>
              </a:ext>
            </a:extLst>
          </p:cNvPr>
          <p:cNvSpPr/>
          <p:nvPr userDrawn="1"/>
        </p:nvSpPr>
        <p:spPr>
          <a:xfrm>
            <a:off x="565970" y="0"/>
            <a:ext cx="11626029" cy="635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189395" y="0"/>
            <a:ext cx="4002605" cy="6352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B77EFED0-388D-2828-8F18-F75CBC451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9395" y="0"/>
            <a:ext cx="4002605" cy="63463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873891-ACEA-B4BB-14E3-4A0BE0760360}"/>
              </a:ext>
            </a:extLst>
          </p:cNvPr>
          <p:cNvSpPr txBox="1"/>
          <p:nvPr userDrawn="1"/>
        </p:nvSpPr>
        <p:spPr>
          <a:xfrm>
            <a:off x="706347" y="4919590"/>
            <a:ext cx="2876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 bands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44600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72E3F-529A-C7BD-9653-DFE05C320B88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567C0-CDB3-6872-3540-29C29B018F53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216296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873891-ACEA-B4BB-14E3-4A0BE0760360}"/>
              </a:ext>
            </a:extLst>
          </p:cNvPr>
          <p:cNvSpPr txBox="1"/>
          <p:nvPr userDrawn="1"/>
        </p:nvSpPr>
        <p:spPr>
          <a:xfrm>
            <a:off x="706347" y="4919590"/>
            <a:ext cx="2876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 bands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22828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72E3F-529A-C7BD-9653-DFE05C320B88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D5108-73E8-0A44-229F-9EC9F0F4085F}"/>
              </a:ext>
            </a:extLst>
          </p:cNvPr>
          <p:cNvSpPr/>
          <p:nvPr userDrawn="1"/>
        </p:nvSpPr>
        <p:spPr>
          <a:xfrm>
            <a:off x="565205" y="5181548"/>
            <a:ext cx="11626029" cy="1164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6E379BFA-9AB4-F6CB-AEF1-04BCF8A56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164" y="0"/>
            <a:ext cx="3158070" cy="5181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48F2B-D991-BA2F-F514-2FEA6F6DEE2A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222815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873891-ACEA-B4BB-14E3-4A0BE0760360}"/>
              </a:ext>
            </a:extLst>
          </p:cNvPr>
          <p:cNvSpPr txBox="1"/>
          <p:nvPr userDrawn="1"/>
        </p:nvSpPr>
        <p:spPr>
          <a:xfrm>
            <a:off x="706347" y="4919590"/>
            <a:ext cx="2876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 bands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22828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72E3F-529A-C7BD-9653-DFE05C320B88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6E379BFA-9AB4-F6CB-AEF1-04BCF8A56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164" y="0"/>
            <a:ext cx="3158070" cy="51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alking down a street&#10;&#10;Description automatically generated">
            <a:extLst>
              <a:ext uri="{FF2B5EF4-FFF2-40B4-BE49-F238E27FC236}">
                <a16:creationId xmlns:a16="http://schemas.microsoft.com/office/drawing/2014/main" id="{1697AE1D-3540-EADF-C1A6-83FC9A03E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" y="0"/>
            <a:ext cx="3796145" cy="6354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FAF07E-60F2-F47B-4051-1DB097F4E5AB}"/>
              </a:ext>
            </a:extLst>
          </p:cNvPr>
          <p:cNvSpPr/>
          <p:nvPr userDrawn="1"/>
        </p:nvSpPr>
        <p:spPr>
          <a:xfrm>
            <a:off x="6909" y="0"/>
            <a:ext cx="3789218" cy="6351705"/>
          </a:xfrm>
          <a:prstGeom prst="rect">
            <a:avLst/>
          </a:prstGeom>
          <a:solidFill>
            <a:schemeClr val="tx2">
              <a:alpha val="777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art Placeholder 10">
            <a:extLst>
              <a:ext uri="{FF2B5EF4-FFF2-40B4-BE49-F238E27FC236}">
                <a16:creationId xmlns:a16="http://schemas.microsoft.com/office/drawing/2014/main" id="{83838DB5-8448-EFF4-D798-60B76384F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45687" y="2102696"/>
            <a:ext cx="7234238" cy="36458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2116B6-1C96-787C-F106-1C6DFA2DB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9336" y="335106"/>
            <a:ext cx="7230630" cy="1639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03AD758-5709-72F6-7929-ED51ACE6D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903" y="1004456"/>
            <a:ext cx="3284682" cy="3207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D2F2A-38CF-E446-8F0F-3933B029B27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7DFFE0-FE82-F0F2-37F8-A594E129E13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BD0699-E719-3A66-553D-5C60D4773E81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D41C91-B4CC-B114-CC8A-9FF890F09B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D2BBA0-F569-DA0F-9EE8-F8CC685637D1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A3979A8-E342-93B1-783B-1F35706DC3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3EAF03-B4E2-192A-A11D-3021A68686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53B3F9B-6F82-DF98-C648-111AFF23B37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3288100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alking down a street&#10;&#10;Description automatically generated">
            <a:extLst>
              <a:ext uri="{FF2B5EF4-FFF2-40B4-BE49-F238E27FC236}">
                <a16:creationId xmlns:a16="http://schemas.microsoft.com/office/drawing/2014/main" id="{1697AE1D-3540-EADF-C1A6-83FC9A03E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" y="0"/>
            <a:ext cx="3796145" cy="6354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FAF07E-60F2-F47B-4051-1DB097F4E5AB}"/>
              </a:ext>
            </a:extLst>
          </p:cNvPr>
          <p:cNvSpPr/>
          <p:nvPr userDrawn="1"/>
        </p:nvSpPr>
        <p:spPr>
          <a:xfrm>
            <a:off x="6909" y="670"/>
            <a:ext cx="3789218" cy="6351705"/>
          </a:xfrm>
          <a:prstGeom prst="rect">
            <a:avLst/>
          </a:prstGeom>
          <a:solidFill>
            <a:schemeClr val="tx2">
              <a:alpha val="777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D2F2A-38CF-E446-8F0F-3933B029B27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D0699-E719-3A66-553D-5C60D4773E81}"/>
              </a:ext>
            </a:extLst>
          </p:cNvPr>
          <p:cNvCxnSpPr>
            <a:cxnSpLocks/>
          </p:cNvCxnSpPr>
          <p:nvPr/>
        </p:nvCxnSpPr>
        <p:spPr>
          <a:xfrm>
            <a:off x="116542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D41C91-B4CC-B114-CC8A-9FF890F09BC3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D2BBA0-F569-DA0F-9EE8-F8CC685637D1}"/>
              </a:ext>
            </a:extLst>
          </p:cNvPr>
          <p:cNvGrpSpPr/>
          <p:nvPr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3979A8-E342-93B1-783B-1F35706DC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3EAF03-B4E2-192A-A11D-3021A6868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3923F03-9A59-1240-B93C-735B5FBBFB70}"/>
              </a:ext>
            </a:extLst>
          </p:cNvPr>
          <p:cNvSpPr/>
          <p:nvPr userDrawn="1"/>
        </p:nvSpPr>
        <p:spPr>
          <a:xfrm>
            <a:off x="0" y="4895556"/>
            <a:ext cx="11650895" cy="1020076"/>
          </a:xfrm>
          <a:prstGeom prst="rect">
            <a:avLst/>
          </a:prstGeom>
          <a:solidFill>
            <a:srgbClr val="BD16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ADE17526-0724-EF8B-917B-AAB96E45EA92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3983038" y="566738"/>
            <a:ext cx="7554912" cy="42433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A1374-52CB-507B-8036-27ACC564938B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13021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30E91-094C-F2D2-8D5E-9043644F321A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36843-E613-75AF-F861-E8A5F4AA49A6}"/>
              </a:ext>
            </a:extLst>
          </p:cNvPr>
          <p:cNvCxnSpPr>
            <a:cxnSpLocks/>
          </p:cNvCxnSpPr>
          <p:nvPr userDrawn="1"/>
        </p:nvCxnSpPr>
        <p:spPr>
          <a:xfrm>
            <a:off x="3713160" y="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29E9DC-CAC0-CEC6-601C-45D2C89867A6}"/>
              </a:ext>
            </a:extLst>
          </p:cNvPr>
          <p:cNvSpPr/>
          <p:nvPr userDrawn="1"/>
        </p:nvSpPr>
        <p:spPr>
          <a:xfrm>
            <a:off x="-1" y="0"/>
            <a:ext cx="3718545" cy="6344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group of rooftops with chimneys&#10;&#10;Description automatically generated">
            <a:extLst>
              <a:ext uri="{FF2B5EF4-FFF2-40B4-BE49-F238E27FC236}">
                <a16:creationId xmlns:a16="http://schemas.microsoft.com/office/drawing/2014/main" id="{71704869-D8B4-E889-889B-E62BC5D0D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3713161" cy="63442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3690C-A463-0128-C38A-B43C9CE59B5D}"/>
              </a:ext>
            </a:extLst>
          </p:cNvPr>
          <p:cNvGrpSpPr/>
          <p:nvPr userDrawn="1"/>
        </p:nvGrpSpPr>
        <p:grpSpPr>
          <a:xfrm>
            <a:off x="3545229" y="6175321"/>
            <a:ext cx="342000" cy="342000"/>
            <a:chOff x="9286730" y="4018825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E21BEB-F13B-35F5-13CA-22FDAAA75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84CD8B-5D2D-10B1-12B8-344075EAC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1D0D760-F301-65AE-D487-4CEC2E45A2B9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504038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0" name="Picture 9" descr="A group of people walking on a tiled floor&#10;&#10;Description automatically generated">
            <a:extLst>
              <a:ext uri="{FF2B5EF4-FFF2-40B4-BE49-F238E27FC236}">
                <a16:creationId xmlns:a16="http://schemas.microsoft.com/office/drawing/2014/main" id="{4EA24B3F-9C78-95FF-B038-04FB84F7B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4" cy="6351587"/>
          </a:xfrm>
          <a:prstGeom prst="rect">
            <a:avLst/>
          </a:prstGeom>
        </p:spPr>
      </p:pic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403128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DE3D4-19E3-8601-80EA-3F0E253E7107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A5FE9-CE1D-99C6-5E8A-19D6E0FA3F39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127492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2" y="0"/>
            <a:ext cx="609599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749BF95D-6BA5-2238-800A-39FC2FC75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3" cy="6351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16DA65-953F-7B7C-6CAC-95A589634242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3A719D51-EB35-F861-661A-7137BCFB8AF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081C3-5878-015D-BFE9-B02DCBC11D39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Hull</a:t>
            </a:r>
          </a:p>
        </p:txBody>
      </p:sp>
    </p:spTree>
    <p:extLst>
      <p:ext uri="{BB962C8B-B14F-4D97-AF65-F5344CB8AC3E}">
        <p14:creationId xmlns:p14="http://schemas.microsoft.com/office/powerpoint/2010/main" val="3678879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C467B-E6D0-B53F-580A-1A8A323C1A92}"/>
              </a:ext>
            </a:extLst>
          </p:cNvPr>
          <p:cNvSpPr/>
          <p:nvPr userDrawn="1"/>
        </p:nvSpPr>
        <p:spPr>
          <a:xfrm>
            <a:off x="541327" y="5185290"/>
            <a:ext cx="11661824" cy="1167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A22090DD-F8C9-B804-B9B8-DEBBD276C93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0225" y="736523"/>
            <a:ext cx="9779536" cy="5359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ED4B5-B056-F085-530E-A3AE7E5DA1B6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98035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EC179801-0518-95A7-ED38-15D3EC9034F5}"/>
              </a:ext>
            </a:extLst>
          </p:cNvPr>
          <p:cNvSpPr/>
          <p:nvPr userDrawn="1"/>
        </p:nvSpPr>
        <p:spPr>
          <a:xfrm rot="16200000">
            <a:off x="4818680" y="-2789449"/>
            <a:ext cx="3091676" cy="11654969"/>
          </a:xfrm>
          <a:prstGeom prst="trapezoid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CCD293-6817-5FF2-65DD-086427BB8A9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52525" y="1293813"/>
            <a:ext cx="6791325" cy="48212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19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population breakdown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793506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4086439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2B7EF8-0036-3C1B-4EFA-13D65F70C785}"/>
              </a:ext>
            </a:extLst>
          </p:cNvPr>
          <p:cNvGrpSpPr/>
          <p:nvPr userDrawn="1"/>
        </p:nvGrpSpPr>
        <p:grpSpPr>
          <a:xfrm>
            <a:off x="3718544" y="1655974"/>
            <a:ext cx="8473459" cy="3093450"/>
            <a:chOff x="3698542" y="1655974"/>
            <a:chExt cx="8493461" cy="3093450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55A30C41-0CD5-CDBC-A7E6-1D6FFA2E03DA}"/>
                </a:ext>
              </a:extLst>
            </p:cNvPr>
            <p:cNvSpPr/>
            <p:nvPr userDrawn="1"/>
          </p:nvSpPr>
          <p:spPr>
            <a:xfrm rot="5400000" flipH="1">
              <a:off x="6399435" y="-1044919"/>
              <a:ext cx="3091676" cy="8493461"/>
            </a:xfrm>
            <a:prstGeom prst="trapezoid">
              <a:avLst>
                <a:gd name="adj" fmla="val 4281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F9728-38D8-7919-B11A-3152DC19821F}"/>
                </a:ext>
              </a:extLst>
            </p:cNvPr>
            <p:cNvSpPr/>
            <p:nvPr userDrawn="1"/>
          </p:nvSpPr>
          <p:spPr>
            <a:xfrm>
              <a:off x="3698543" y="3275466"/>
              <a:ext cx="8493457" cy="1473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30E91-094C-F2D2-8D5E-9043644F321A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36843-E613-75AF-F861-E8A5F4AA49A6}"/>
              </a:ext>
            </a:extLst>
          </p:cNvPr>
          <p:cNvCxnSpPr>
            <a:cxnSpLocks/>
          </p:cNvCxnSpPr>
          <p:nvPr userDrawn="1"/>
        </p:nvCxnSpPr>
        <p:spPr>
          <a:xfrm>
            <a:off x="3713160" y="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29E9DC-CAC0-CEC6-601C-45D2C89867A6}"/>
              </a:ext>
            </a:extLst>
          </p:cNvPr>
          <p:cNvSpPr/>
          <p:nvPr userDrawn="1"/>
        </p:nvSpPr>
        <p:spPr>
          <a:xfrm>
            <a:off x="-1" y="0"/>
            <a:ext cx="3718545" cy="6344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group of rooftops with chimneys&#10;&#10;Description automatically generated">
            <a:extLst>
              <a:ext uri="{FF2B5EF4-FFF2-40B4-BE49-F238E27FC236}">
                <a16:creationId xmlns:a16="http://schemas.microsoft.com/office/drawing/2014/main" id="{71704869-D8B4-E889-889B-E62BC5D0D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3713161" cy="63442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3690C-A463-0128-C38A-B43C9CE59B5D}"/>
              </a:ext>
            </a:extLst>
          </p:cNvPr>
          <p:cNvGrpSpPr/>
          <p:nvPr userDrawn="1"/>
        </p:nvGrpSpPr>
        <p:grpSpPr>
          <a:xfrm>
            <a:off x="3545229" y="6175321"/>
            <a:ext cx="342000" cy="342000"/>
            <a:chOff x="9286730" y="4018825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E21BEB-F13B-35F5-13CA-22FDAAA75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84CD8B-5D2D-10B1-12B8-344075EAC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D19841B-F409-D81A-1126-12444B206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4577" y="2519657"/>
            <a:ext cx="3679825" cy="162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0D760-F301-65AE-D487-4CEC2E45A2B9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2015-19 and 2019-22 </a:t>
            </a:r>
            <a:r>
              <a:rPr lang="en-GB" sz="8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combined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FBCD4-58DF-5838-A81B-C54C74B10CEB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2147298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6769-0116-0829-F46F-EF701EED2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7B43E-E9A2-B1A5-ECC8-94C4CBB48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FC977-B5F5-5944-06B3-D868C304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7C3CE-D202-4F0F-BD6C-7CDAB79ABF2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5C2B9-165F-998A-4884-AD4F7868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D67B2-9255-069B-D350-D719DDB1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5BAB0-EB1A-41CC-AAC6-FBF78EB197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386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9">
            <a:extLst>
              <a:ext uri="{FF2B5EF4-FFF2-40B4-BE49-F238E27FC236}">
                <a16:creationId xmlns:a16="http://schemas.microsoft.com/office/drawing/2014/main" id="{B350CA49-961E-5168-3669-833472F6AFD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9557" y="1999933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Chart Placeholder 9">
            <a:extLst>
              <a:ext uri="{FF2B5EF4-FFF2-40B4-BE49-F238E27FC236}">
                <a16:creationId xmlns:a16="http://schemas.microsoft.com/office/drawing/2014/main" id="{6404D8D8-FA5E-F8F1-FBDF-05AE315D331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14756" y="1999933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1D56A21C-5213-853E-F2E4-75B14F04279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9557" y="4354968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5E95C7BC-86AE-B65C-40B7-FDA2BB57129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4756" y="4354968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E2C014-21CC-421E-0F65-24771AB94109}"/>
              </a:ext>
            </a:extLst>
          </p:cNvPr>
          <p:cNvSpPr txBox="1">
            <a:spLocks/>
          </p:cNvSpPr>
          <p:nvPr userDrawn="1"/>
        </p:nvSpPr>
        <p:spPr>
          <a:xfrm>
            <a:off x="162990" y="124067"/>
            <a:ext cx="2391952" cy="1241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+mj-lt"/>
              </a:rPr>
              <a:t>Activity minutes</a:t>
            </a:r>
          </a:p>
        </p:txBody>
      </p:sp>
    </p:spTree>
    <p:extLst>
      <p:ext uri="{BB962C8B-B14F-4D97-AF65-F5344CB8AC3E}">
        <p14:creationId xmlns:p14="http://schemas.microsoft.com/office/powerpoint/2010/main" val="663232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AA85A-AC8A-BBAF-B6CE-B93277E9063B}"/>
              </a:ext>
            </a:extLst>
          </p:cNvPr>
          <p:cNvSpPr/>
          <p:nvPr userDrawn="1"/>
        </p:nvSpPr>
        <p:spPr>
          <a:xfrm>
            <a:off x="0" y="0"/>
            <a:ext cx="9548949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9503228" y="0"/>
            <a:ext cx="2688771" cy="6348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9504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93334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erson sitting on a bench&#10;&#10;Description automatically generated">
            <a:extLst>
              <a:ext uri="{FF2B5EF4-FFF2-40B4-BE49-F238E27FC236}">
                <a16:creationId xmlns:a16="http://schemas.microsoft.com/office/drawing/2014/main" id="{14B697B4-DFEB-252F-D557-75578F29C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12192000" cy="63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8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AAEFDB-E166-E68B-2CF0-8204F202DFE5}"/>
              </a:ext>
            </a:extLst>
          </p:cNvPr>
          <p:cNvSpPr/>
          <p:nvPr userDrawn="1"/>
        </p:nvSpPr>
        <p:spPr>
          <a:xfrm>
            <a:off x="3865681" y="6356204"/>
            <a:ext cx="8353318" cy="501796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-2" y="0"/>
            <a:ext cx="12192001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3865682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wo men in football uniforms on a field&#10;&#10;Description automatically generated">
            <a:extLst>
              <a:ext uri="{FF2B5EF4-FFF2-40B4-BE49-F238E27FC236}">
                <a16:creationId xmlns:a16="http://schemas.microsoft.com/office/drawing/2014/main" id="{32ABC495-6CEC-9AED-9AFB-A7D08C1CE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122" y="-3829"/>
            <a:ext cx="8299876" cy="63485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FDDB07-EB4D-7E39-EB1D-D1E17B41DE60}"/>
              </a:ext>
            </a:extLst>
          </p:cNvPr>
          <p:cNvCxnSpPr>
            <a:cxnSpLocks/>
          </p:cNvCxnSpPr>
          <p:nvPr userDrawn="1"/>
        </p:nvCxnSpPr>
        <p:spPr>
          <a:xfrm>
            <a:off x="3865682" y="6229321"/>
            <a:ext cx="0" cy="664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36946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66DF796-E20C-FAE6-1110-0ACAE06573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6374" y="1482673"/>
            <a:ext cx="1015623" cy="1100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FA54D-3D5B-57F1-F8D7-3EE934751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999" t="66247"/>
          <a:stretch/>
        </p:blipFill>
        <p:spPr>
          <a:xfrm>
            <a:off x="11341234" y="2959282"/>
            <a:ext cx="81284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6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Census 2021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527174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113495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Sample size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Active Lives Adult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21-22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410368"/>
            <a:ext cx="4443653" cy="59412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4FE1E-467A-3A63-17BF-35A81ECE15FA}"/>
              </a:ext>
            </a:extLst>
          </p:cNvPr>
          <p:cNvSpPr txBox="1"/>
          <p:nvPr userDrawn="1"/>
        </p:nvSpPr>
        <p:spPr>
          <a:xfrm>
            <a:off x="6165850" y="6438535"/>
            <a:ext cx="53366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0F6CF-A61F-3D85-2E0E-ADCE5743841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Hull</a:t>
            </a:r>
          </a:p>
        </p:txBody>
      </p:sp>
    </p:spTree>
    <p:extLst>
      <p:ext uri="{BB962C8B-B14F-4D97-AF65-F5344CB8AC3E}">
        <p14:creationId xmlns:p14="http://schemas.microsoft.com/office/powerpoint/2010/main" val="29588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8702C99-CEF7-C712-8FB3-1217F9A13F08}"/>
              </a:ext>
            </a:extLst>
          </p:cNvPr>
          <p:cNvSpPr/>
          <p:nvPr userDrawn="1"/>
        </p:nvSpPr>
        <p:spPr>
          <a:xfrm>
            <a:off x="0" y="0"/>
            <a:ext cx="11670225" cy="635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31D401-1997-3C4D-70FA-8479526B8B60}"/>
              </a:ext>
            </a:extLst>
          </p:cNvPr>
          <p:cNvCxnSpPr>
            <a:cxnSpLocks/>
          </p:cNvCxnSpPr>
          <p:nvPr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28A49-8806-0680-E90E-1900BF50FA7D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C684F-D854-02BC-0A31-3F1469EB8F3B}"/>
              </a:ext>
            </a:extLst>
          </p:cNvPr>
          <p:cNvGrpSpPr/>
          <p:nvPr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536E9-DBF2-BDFF-16FE-74DC093EEC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70AB82-EF57-1544-53F1-B27B4925F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4C9508-00E9-9351-0C9E-82DE7018242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13" y="2370315"/>
            <a:ext cx="2365999" cy="2365999"/>
          </a:xfrm>
          <a:prstGeom prst="ellipse">
            <a:avLst/>
          </a:prstGeom>
          <a:ln w="152400">
            <a:solidFill>
              <a:schemeClr val="accent5"/>
            </a:solidFill>
          </a:ln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98E5B-B6E7-AAC8-EA1B-17B69EB6B768}"/>
              </a:ext>
            </a:extLst>
          </p:cNvPr>
          <p:cNvSpPr txBox="1"/>
          <p:nvPr userDrawn="1"/>
        </p:nvSpPr>
        <p:spPr>
          <a:xfrm>
            <a:off x="1273147" y="2860609"/>
            <a:ext cx="194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16+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712BF3-5F60-F94A-732D-8915D0101917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26" y="237680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0C371-988B-B944-8360-2A593DFDC91E}"/>
              </a:ext>
            </a:extLst>
          </p:cNvPr>
          <p:cNvSpPr txBox="1"/>
          <p:nvPr userDrawn="1"/>
        </p:nvSpPr>
        <p:spPr>
          <a:xfrm>
            <a:off x="4859155" y="2861363"/>
            <a:ext cx="1979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55+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65EC6-CFDB-8E68-0E28-F77C96E69334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702" y="238977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2A362A-D54D-CF11-BF12-F73A8E7ADD3A}"/>
              </a:ext>
            </a:extLst>
          </p:cNvPr>
          <p:cNvSpPr txBox="1"/>
          <p:nvPr userDrawn="1"/>
        </p:nvSpPr>
        <p:spPr>
          <a:xfrm>
            <a:off x="8356332" y="2845393"/>
            <a:ext cx="2200739" cy="138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Minority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ethnic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groups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75C0A79-9E46-3A00-5AE2-804D2DD103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5EE8601-3F17-968C-1587-D983DB0F77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E73172D-BF08-5DCC-958B-386633B77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1F5DC2A-42FC-48F0-3433-EA373D524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2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4ED2CDBA-C65D-0FC2-CF8C-D3B6D0CA8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0075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A1B5008-DD1A-7591-87D5-80D5627C4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7651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2E87439-F884-2DD3-1430-B56C06C5E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6856" y="5570368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 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EDEBF92-B8A6-6BC5-3370-7CFE85235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9669" y="5568182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F0C0666-381F-942C-6A69-7FF1A719A5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7245" y="5565996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7DF84-93E3-D8EA-F0B7-3ABD38251CD8}"/>
              </a:ext>
            </a:extLst>
          </p:cNvPr>
          <p:cNvSpPr txBox="1"/>
          <p:nvPr userDrawn="1"/>
        </p:nvSpPr>
        <p:spPr>
          <a:xfrm>
            <a:off x="5721091" y="6426676"/>
            <a:ext cx="55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2021, Census 2011</a:t>
            </a:r>
          </a:p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*Change between Census 2011 and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91E1E-5787-4346-1375-8648ACB9E543}"/>
              </a:ext>
            </a:extLst>
          </p:cNvPr>
          <p:cNvSpPr txBox="1"/>
          <p:nvPr userDrawn="1"/>
        </p:nvSpPr>
        <p:spPr>
          <a:xfrm>
            <a:off x="2648076" y="5535868"/>
            <a:ext cx="17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5A9DA-40A9-9418-4F5F-34F429356E93}"/>
              </a:ext>
            </a:extLst>
          </p:cNvPr>
          <p:cNvSpPr txBox="1"/>
          <p:nvPr userDrawn="1"/>
        </p:nvSpPr>
        <p:spPr>
          <a:xfrm>
            <a:off x="355743" y="233774"/>
            <a:ext cx="769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Our population is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growing</a:t>
            </a:r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ageing</a:t>
            </a:r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becoming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more diverse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1A82C-F30E-0BDF-668C-2A594B4CB6B2}"/>
              </a:ext>
            </a:extLst>
          </p:cNvPr>
          <p:cNvSpPr txBox="1"/>
          <p:nvPr userDrawn="1"/>
        </p:nvSpPr>
        <p:spPr>
          <a:xfrm>
            <a:off x="1137638" y="3600250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4015F-936E-B078-D16B-400AD0DD6DE2}"/>
              </a:ext>
            </a:extLst>
          </p:cNvPr>
          <p:cNvSpPr txBox="1"/>
          <p:nvPr userDrawn="1"/>
        </p:nvSpPr>
        <p:spPr>
          <a:xfrm>
            <a:off x="4694478" y="3601004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D1DC42-019B-AA4D-0871-DD1C02709D95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Hull</a:t>
            </a:r>
          </a:p>
        </p:txBody>
      </p:sp>
    </p:spTree>
    <p:extLst>
      <p:ext uri="{BB962C8B-B14F-4D97-AF65-F5344CB8AC3E}">
        <p14:creationId xmlns:p14="http://schemas.microsoft.com/office/powerpoint/2010/main" val="212877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AA85A-AC8A-BBAF-B6CE-B93277E9063B}"/>
              </a:ext>
            </a:extLst>
          </p:cNvPr>
          <p:cNvSpPr/>
          <p:nvPr userDrawn="1"/>
        </p:nvSpPr>
        <p:spPr>
          <a:xfrm>
            <a:off x="0" y="0"/>
            <a:ext cx="9548949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9503228" y="0"/>
            <a:ext cx="2688771" cy="6348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display of fruits in a market&#10;&#10;Description automatically generated">
            <a:extLst>
              <a:ext uri="{FF2B5EF4-FFF2-40B4-BE49-F238E27FC236}">
                <a16:creationId xmlns:a16="http://schemas.microsoft.com/office/drawing/2014/main" id="{B5E7719D-F6DE-1A42-94BE-89D9BD2BF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4854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9504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93334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92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u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8DC32B4-277E-BFA2-C515-3F090D812BA8}"/>
              </a:ext>
            </a:extLst>
          </p:cNvPr>
          <p:cNvGrpSpPr/>
          <p:nvPr userDrawn="1"/>
        </p:nvGrpSpPr>
        <p:grpSpPr>
          <a:xfrm>
            <a:off x="1591226" y="2052800"/>
            <a:ext cx="2523595" cy="2531311"/>
            <a:chOff x="8428755" y="2052800"/>
            <a:chExt cx="2523595" cy="2531311"/>
          </a:xfrm>
        </p:grpSpPr>
        <p:sp>
          <p:nvSpPr>
            <p:cNvPr id="52" name="Flowchart: Connector 15">
              <a:extLst>
                <a:ext uri="{FF2B5EF4-FFF2-40B4-BE49-F238E27FC236}">
                  <a16:creationId xmlns:a16="http://schemas.microsoft.com/office/drawing/2014/main" id="{07E9B5CA-6393-EE66-B9D5-45410235B665}"/>
                </a:ext>
              </a:extLst>
            </p:cNvPr>
            <p:cNvSpPr>
              <a:spLocks/>
            </p:cNvSpPr>
            <p:nvPr userDrawn="1"/>
          </p:nvSpPr>
          <p:spPr>
            <a:xfrm>
              <a:off x="8428755" y="2052800"/>
              <a:ext cx="2523595" cy="2531311"/>
            </a:xfrm>
            <a:prstGeom prst="flowChartConnector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lowchart: Connector 16">
              <a:extLst>
                <a:ext uri="{FF2B5EF4-FFF2-40B4-BE49-F238E27FC236}">
                  <a16:creationId xmlns:a16="http://schemas.microsoft.com/office/drawing/2014/main" id="{009FF23B-E2CA-9B46-A330-6E6DCBED54C1}"/>
                </a:ext>
              </a:extLst>
            </p:cNvPr>
            <p:cNvSpPr>
              <a:spLocks/>
            </p:cNvSpPr>
            <p:nvPr userDrawn="1"/>
          </p:nvSpPr>
          <p:spPr>
            <a:xfrm>
              <a:off x="8649474" y="2274192"/>
              <a:ext cx="2082159" cy="2088527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lowchart: Connector 17">
              <a:extLst>
                <a:ext uri="{FF2B5EF4-FFF2-40B4-BE49-F238E27FC236}">
                  <a16:creationId xmlns:a16="http://schemas.microsoft.com/office/drawing/2014/main" id="{D9D25020-2526-0F6D-977E-A7AB4CF422F5}"/>
                </a:ext>
              </a:extLst>
            </p:cNvPr>
            <p:cNvSpPr>
              <a:spLocks/>
            </p:cNvSpPr>
            <p:nvPr userDrawn="1"/>
          </p:nvSpPr>
          <p:spPr>
            <a:xfrm>
              <a:off x="9214574" y="2934941"/>
              <a:ext cx="951959" cy="95487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F97896-3CA5-7634-CA91-406ED29320CE}"/>
              </a:ext>
            </a:extLst>
          </p:cNvPr>
          <p:cNvGrpSpPr/>
          <p:nvPr userDrawn="1"/>
        </p:nvGrpSpPr>
        <p:grpSpPr>
          <a:xfrm>
            <a:off x="8427551" y="2052800"/>
            <a:ext cx="2523595" cy="2531311"/>
            <a:chOff x="5002046" y="2052800"/>
            <a:chExt cx="2523595" cy="2531311"/>
          </a:xfrm>
        </p:grpSpPr>
        <p:sp>
          <p:nvSpPr>
            <p:cNvPr id="27" name="Flowchart: Connector 10">
              <a:extLst>
                <a:ext uri="{FF2B5EF4-FFF2-40B4-BE49-F238E27FC236}">
                  <a16:creationId xmlns:a16="http://schemas.microsoft.com/office/drawing/2014/main" id="{FBF4995E-6F71-A2F9-094C-4D19CB67FAB8}"/>
                </a:ext>
              </a:extLst>
            </p:cNvPr>
            <p:cNvSpPr>
              <a:spLocks/>
            </p:cNvSpPr>
            <p:nvPr userDrawn="1"/>
          </p:nvSpPr>
          <p:spPr>
            <a:xfrm>
              <a:off x="5002046" y="2052800"/>
              <a:ext cx="2523595" cy="2531311"/>
            </a:xfrm>
            <a:prstGeom prst="flowChartConnector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Flowchart: Connector 11">
              <a:extLst>
                <a:ext uri="{FF2B5EF4-FFF2-40B4-BE49-F238E27FC236}">
                  <a16:creationId xmlns:a16="http://schemas.microsoft.com/office/drawing/2014/main" id="{5342C096-4862-1D5F-B44D-F41CC189975E}"/>
                </a:ext>
              </a:extLst>
            </p:cNvPr>
            <p:cNvSpPr>
              <a:spLocks/>
            </p:cNvSpPr>
            <p:nvPr userDrawn="1"/>
          </p:nvSpPr>
          <p:spPr>
            <a:xfrm>
              <a:off x="5222765" y="2274192"/>
              <a:ext cx="2082159" cy="2088527"/>
            </a:xfrm>
            <a:prstGeom prst="flowChartConnector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Flowchart: Connector 12">
              <a:extLst>
                <a:ext uri="{FF2B5EF4-FFF2-40B4-BE49-F238E27FC236}">
                  <a16:creationId xmlns:a16="http://schemas.microsoft.com/office/drawing/2014/main" id="{DBA737F8-61C9-E02D-52FF-729562E17BC7}"/>
                </a:ext>
              </a:extLst>
            </p:cNvPr>
            <p:cNvSpPr>
              <a:spLocks/>
            </p:cNvSpPr>
            <p:nvPr userDrawn="1"/>
          </p:nvSpPr>
          <p:spPr>
            <a:xfrm>
              <a:off x="5787865" y="2934941"/>
              <a:ext cx="951959" cy="95487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CCE93-FDCE-DABD-3B80-E61CED3B92B2}"/>
              </a:ext>
            </a:extLst>
          </p:cNvPr>
          <p:cNvGrpSpPr/>
          <p:nvPr userDrawn="1"/>
        </p:nvGrpSpPr>
        <p:grpSpPr>
          <a:xfrm>
            <a:off x="4995408" y="2052800"/>
            <a:ext cx="2523595" cy="2531311"/>
            <a:chOff x="1588313" y="2052800"/>
            <a:chExt cx="2523595" cy="2531311"/>
          </a:xfrm>
        </p:grpSpPr>
        <p:sp>
          <p:nvSpPr>
            <p:cNvPr id="15" name="Flowchart: Connector 5">
              <a:extLst>
                <a:ext uri="{FF2B5EF4-FFF2-40B4-BE49-F238E27FC236}">
                  <a16:creationId xmlns:a16="http://schemas.microsoft.com/office/drawing/2014/main" id="{0EB8DD64-629F-418D-EBEE-A73C47323DA5}"/>
                </a:ext>
              </a:extLst>
            </p:cNvPr>
            <p:cNvSpPr>
              <a:spLocks/>
            </p:cNvSpPr>
            <p:nvPr userDrawn="1"/>
          </p:nvSpPr>
          <p:spPr>
            <a:xfrm>
              <a:off x="1588313" y="2052800"/>
              <a:ext cx="2523595" cy="2531311"/>
            </a:xfrm>
            <a:prstGeom prst="flowChartConnector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Flowchart: Connector 6">
              <a:extLst>
                <a:ext uri="{FF2B5EF4-FFF2-40B4-BE49-F238E27FC236}">
                  <a16:creationId xmlns:a16="http://schemas.microsoft.com/office/drawing/2014/main" id="{D731FD57-E9F8-83BC-85F8-0E1F1AC7D812}"/>
                </a:ext>
              </a:extLst>
            </p:cNvPr>
            <p:cNvSpPr>
              <a:spLocks/>
            </p:cNvSpPr>
            <p:nvPr userDrawn="1"/>
          </p:nvSpPr>
          <p:spPr>
            <a:xfrm>
              <a:off x="1809031" y="2274192"/>
              <a:ext cx="2082159" cy="2088527"/>
            </a:xfrm>
            <a:prstGeom prst="flowChartConnector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Flowchart: Connector 7">
              <a:extLst>
                <a:ext uri="{FF2B5EF4-FFF2-40B4-BE49-F238E27FC236}">
                  <a16:creationId xmlns:a16="http://schemas.microsoft.com/office/drawing/2014/main" id="{CE08F1FC-B46D-B738-0E0D-7EFC9F660378}"/>
                </a:ext>
              </a:extLst>
            </p:cNvPr>
            <p:cNvSpPr>
              <a:spLocks/>
            </p:cNvSpPr>
            <p:nvPr userDrawn="1"/>
          </p:nvSpPr>
          <p:spPr>
            <a:xfrm>
              <a:off x="2374131" y="2934941"/>
              <a:ext cx="951959" cy="954870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212EB23-CF72-2130-D4BB-882B1F2CD3DE}"/>
              </a:ext>
            </a:extLst>
          </p:cNvPr>
          <p:cNvSpPr/>
          <p:nvPr userDrawn="1"/>
        </p:nvSpPr>
        <p:spPr>
          <a:xfrm>
            <a:off x="1318977" y="3415593"/>
            <a:ext cx="9865235" cy="146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9474F5-426F-3E2D-53A7-4D549575B73C}"/>
              </a:ext>
            </a:extLst>
          </p:cNvPr>
          <p:cNvCxnSpPr>
            <a:cxnSpLocks/>
          </p:cNvCxnSpPr>
          <p:nvPr userDrawn="1"/>
        </p:nvCxnSpPr>
        <p:spPr>
          <a:xfrm>
            <a:off x="1556995" y="3877296"/>
            <a:ext cx="9420517" cy="0"/>
          </a:xfrm>
          <a:prstGeom prst="line">
            <a:avLst/>
          </a:prstGeom>
          <a:ln w="762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9B0247A-A282-3128-C5AD-1E7C22613F1F}"/>
              </a:ext>
            </a:extLst>
          </p:cNvPr>
          <p:cNvSpPr>
            <a:spLocks/>
          </p:cNvSpPr>
          <p:nvPr userDrawn="1"/>
        </p:nvSpPr>
        <p:spPr>
          <a:xfrm>
            <a:off x="2732802" y="3753842"/>
            <a:ext cx="207441" cy="208077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BA57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1C6C05E-9466-D478-2A25-063573A485F9}"/>
              </a:ext>
            </a:extLst>
          </p:cNvPr>
          <p:cNvSpPr>
            <a:spLocks/>
          </p:cNvSpPr>
          <p:nvPr userDrawn="1"/>
        </p:nvSpPr>
        <p:spPr>
          <a:xfrm>
            <a:off x="6170077" y="3753842"/>
            <a:ext cx="207441" cy="208077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209CB35-DB16-7E6F-49CE-EADDA0023E8F}"/>
              </a:ext>
            </a:extLst>
          </p:cNvPr>
          <p:cNvSpPr>
            <a:spLocks/>
          </p:cNvSpPr>
          <p:nvPr userDrawn="1"/>
        </p:nvSpPr>
        <p:spPr>
          <a:xfrm>
            <a:off x="9610196" y="3753842"/>
            <a:ext cx="207441" cy="20807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3463847-A4C4-90C1-F550-73AC57025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671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7974E35-EB6B-642D-96C1-32862AEF1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589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5008079-884E-BA1F-3978-9252CB206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9398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0A3362-7477-DF30-1F34-825703AAA586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0E7295-80F1-DCB9-337C-CF2793C1ABD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CCAE27-7D76-56AF-ED98-EC44DCEA5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639CFAD-ECA5-39A7-AB0D-3EDFA29DCA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A929411-9CF1-5FF5-FE99-D0ED9731BB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C522FCC-CCAB-4DF0-E9E4-AEBE8A8782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ABD950A-DB56-CB4D-E6B8-FDFCDF1D92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D98F208-DC87-F62F-046A-FEDB905F9119}"/>
              </a:ext>
            </a:extLst>
          </p:cNvPr>
          <p:cNvSpPr txBox="1">
            <a:spLocks/>
          </p:cNvSpPr>
          <p:nvPr userDrawn="1"/>
        </p:nvSpPr>
        <p:spPr>
          <a:xfrm>
            <a:off x="836559" y="234071"/>
            <a:ext cx="9827927" cy="69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know about health within our community?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084FC-A63A-5FD3-C7E6-F9004A4FD50E}"/>
              </a:ext>
            </a:extLst>
          </p:cNvPr>
          <p:cNvSpPr txBox="1"/>
          <p:nvPr userDrawn="1"/>
        </p:nvSpPr>
        <p:spPr>
          <a:xfrm>
            <a:off x="1429306" y="5019142"/>
            <a:ext cx="274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reporting their health as either good or very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BF9AF-8ADA-A0DD-69C2-811883959EC5}"/>
              </a:ext>
            </a:extLst>
          </p:cNvPr>
          <p:cNvSpPr txBox="1"/>
          <p:nvPr userDrawn="1"/>
        </p:nvSpPr>
        <p:spPr>
          <a:xfrm>
            <a:off x="4981382" y="5019142"/>
            <a:ext cx="264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with a healthy body mass index (BMI)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89999-9144-6EA9-EBCC-2CA533A74242}"/>
              </a:ext>
            </a:extLst>
          </p:cNvPr>
          <p:cNvSpPr txBox="1"/>
          <p:nvPr userDrawn="1"/>
        </p:nvSpPr>
        <p:spPr>
          <a:xfrm>
            <a:off x="8348014" y="5019142"/>
            <a:ext cx="28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eating 5 or more fruit or vegetables a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7C3CE-2D13-8F14-0DB3-609C7DC02BDB}"/>
              </a:ext>
            </a:extLst>
          </p:cNvPr>
          <p:cNvSpPr txBox="1"/>
          <p:nvPr userDrawn="1"/>
        </p:nvSpPr>
        <p:spPr>
          <a:xfrm>
            <a:off x="1794511" y="4097931"/>
            <a:ext cx="213087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good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BDB6-AC89-CB88-8845-0B7364BF03DF}"/>
              </a:ext>
            </a:extLst>
          </p:cNvPr>
          <p:cNvSpPr txBox="1"/>
          <p:nvPr userDrawn="1"/>
        </p:nvSpPr>
        <p:spPr>
          <a:xfrm>
            <a:off x="5146690" y="4097931"/>
            <a:ext cx="227582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healthy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65D4F-A591-B3BB-E304-FDE9B21F2103}"/>
              </a:ext>
            </a:extLst>
          </p:cNvPr>
          <p:cNvSpPr txBox="1"/>
          <p:nvPr userDrawn="1"/>
        </p:nvSpPr>
        <p:spPr>
          <a:xfrm>
            <a:off x="9098546" y="4097931"/>
            <a:ext cx="1241518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Eating 5 a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6987-17CC-28DC-7658-5B967ADFE2A5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Chart Placeholder 2">
            <a:extLst>
              <a:ext uri="{FF2B5EF4-FFF2-40B4-BE49-F238E27FC236}">
                <a16:creationId xmlns:a16="http://schemas.microsoft.com/office/drawing/2014/main" id="{7813CA4D-0A10-2311-965E-5000B2C61C5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904774" y="2233369"/>
            <a:ext cx="3600365" cy="2160219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Chart Placeholder 2">
            <a:extLst>
              <a:ext uri="{FF2B5EF4-FFF2-40B4-BE49-F238E27FC236}">
                <a16:creationId xmlns:a16="http://schemas.microsoft.com/office/drawing/2014/main" id="{B144381A-8EF4-78B3-AA7E-61AE5A1DF35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39643" y="2233369"/>
            <a:ext cx="3602085" cy="216125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Chart Placeholder 2">
            <a:extLst>
              <a:ext uri="{FF2B5EF4-FFF2-40B4-BE49-F238E27FC236}">
                <a16:creationId xmlns:a16="http://schemas.microsoft.com/office/drawing/2014/main" id="{54E490F4-FCF4-9B9F-71BB-BFF5A7394A2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487129" y="2233369"/>
            <a:ext cx="3599216" cy="215953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2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46297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397659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649020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196B0-111B-DFC1-1034-C0864BB5C534}"/>
              </a:ext>
            </a:extLst>
          </p:cNvPr>
          <p:cNvGrpSpPr/>
          <p:nvPr userDrawn="1"/>
        </p:nvGrpSpPr>
        <p:grpSpPr>
          <a:xfrm rot="10800000">
            <a:off x="9003821" y="1560668"/>
            <a:ext cx="1965336" cy="4235117"/>
            <a:chOff x="1834238" y="1622544"/>
            <a:chExt cx="1965336" cy="4235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BD3964-7268-87F5-71CE-780B0091090C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DF4CBB-6881-5320-4E7E-07B9CBD443E3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B4F13-1CFB-32D1-7871-5F4BEFADC224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77699A7-37A6-BB53-3D94-923878804D74}"/>
              </a:ext>
            </a:extLst>
          </p:cNvPr>
          <p:cNvSpPr txBox="1"/>
          <p:nvPr/>
        </p:nvSpPr>
        <p:spPr>
          <a:xfrm>
            <a:off x="1528858" y="3580546"/>
            <a:ext cx="18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Volunteered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D37B08-07A6-BF6D-838C-3D181D1CA97B}"/>
              </a:ext>
            </a:extLst>
          </p:cNvPr>
          <p:cNvSpPr txBox="1"/>
          <p:nvPr/>
        </p:nvSpPr>
        <p:spPr>
          <a:xfrm>
            <a:off x="3973247" y="3580546"/>
            <a:ext cx="19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strength based exercise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87E3A-BC0B-AB65-51CB-5DE9D8DC0677}"/>
              </a:ext>
            </a:extLst>
          </p:cNvPr>
          <p:cNvSpPr txBox="1"/>
          <p:nvPr/>
        </p:nvSpPr>
        <p:spPr>
          <a:xfrm>
            <a:off x="6474535" y="3580546"/>
            <a:ext cx="19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Attended two live sports event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7CE63F-BE1B-EF80-B263-412A181A60DD}"/>
              </a:ext>
            </a:extLst>
          </p:cNvPr>
          <p:cNvSpPr txBox="1"/>
          <p:nvPr/>
        </p:nvSpPr>
        <p:spPr>
          <a:xfrm>
            <a:off x="9002809" y="3580546"/>
            <a:ext cx="194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an online fitness class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49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3DEBFC1-C541-D648-4CCB-4A3C2FA78A29}"/>
              </a:ext>
            </a:extLst>
          </p:cNvPr>
          <p:cNvSpPr txBox="1">
            <a:spLocks/>
          </p:cNvSpPr>
          <p:nvPr userDrawn="1"/>
        </p:nvSpPr>
        <p:spPr>
          <a:xfrm>
            <a:off x="850900" y="247650"/>
            <a:ext cx="8897938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else do we engage with sport and physical activity?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AD4A567-7B3D-A639-0DF7-4E8304CF0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5866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46952A-DE38-78F6-0565-307C65E97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11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22B66D5-8844-961E-3870-9D3190761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77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1E214-722B-420A-B708-34DB21051CA6}"/>
              </a:ext>
            </a:extLst>
          </p:cNvPr>
          <p:cNvSpPr txBox="1"/>
          <p:nvPr userDrawn="1"/>
        </p:nvSpPr>
        <p:spPr>
          <a:xfrm>
            <a:off x="3986817" y="4472644"/>
            <a:ext cx="195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Which made their muscles feel some tension twice in the last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DC879-D43F-2C39-AA0A-4B1F42B114F1}"/>
              </a:ext>
            </a:extLst>
          </p:cNvPr>
          <p:cNvSpPr txBox="1"/>
          <p:nvPr userDrawn="1"/>
        </p:nvSpPr>
        <p:spPr>
          <a:xfrm>
            <a:off x="6500587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Either professional or amateur in the last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A51D0-DB11-D03F-9081-5970B98E994E}"/>
              </a:ext>
            </a:extLst>
          </p:cNvPr>
          <p:cNvSpPr txBox="1"/>
          <p:nvPr userDrawn="1"/>
        </p:nvSpPr>
        <p:spPr>
          <a:xfrm>
            <a:off x="9028429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Enabling being active at home in the last 4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BF17-9B54-46AB-7FFA-BB25BE0BD61F}"/>
              </a:ext>
            </a:extLst>
          </p:cNvPr>
          <p:cNvSpPr txBox="1"/>
          <p:nvPr userDrawn="1"/>
        </p:nvSpPr>
        <p:spPr>
          <a:xfrm>
            <a:off x="1485111" y="4472643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sport and physical activity in the last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75B5B-B3BF-63FB-EEAB-DFF67243D666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36B47-7C51-EBCF-E4EE-1611C21D0AF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Data is for:  Hull</a:t>
            </a:r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B2852E4-D8DE-FDB8-9B73-34B774E9F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t="19596" b="18947"/>
          <a:stretch/>
        </p:blipFill>
        <p:spPr>
          <a:xfrm>
            <a:off x="2130640" y="6392319"/>
            <a:ext cx="967667" cy="420241"/>
          </a:xfrm>
          <a:prstGeom prst="rect">
            <a:avLst/>
          </a:prstGeom>
        </p:spPr>
      </p:pic>
      <p:pic>
        <p:nvPicPr>
          <p:cNvPr id="5" name="Picture 4" descr="A picture containing text, clipart, plate, tableware&#10;&#10;Description automatically generated">
            <a:extLst>
              <a:ext uri="{FF2B5EF4-FFF2-40B4-BE49-F238E27FC236}">
                <a16:creationId xmlns:a16="http://schemas.microsoft.com/office/drawing/2014/main" id="{54B3D817-E350-966C-6658-F7FB30D75715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6431271"/>
            <a:ext cx="1161696" cy="3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795" r:id="rId2"/>
    <p:sldLayoutId id="2147483894" r:id="rId3"/>
    <p:sldLayoutId id="2147483777" r:id="rId4"/>
    <p:sldLayoutId id="2147483891" r:id="rId5"/>
    <p:sldLayoutId id="2147483724" r:id="rId6"/>
    <p:sldLayoutId id="2147483796" r:id="rId7"/>
    <p:sldLayoutId id="2147483880" r:id="rId8"/>
    <p:sldLayoutId id="2147483766" r:id="rId9"/>
    <p:sldLayoutId id="2147483877" r:id="rId10"/>
    <p:sldLayoutId id="2147483798" r:id="rId11"/>
    <p:sldLayoutId id="2147483862" r:id="rId12"/>
    <p:sldLayoutId id="2147483799" r:id="rId13"/>
    <p:sldLayoutId id="2147483886" r:id="rId14"/>
    <p:sldLayoutId id="2147483846" r:id="rId15"/>
    <p:sldLayoutId id="2147483861" r:id="rId16"/>
    <p:sldLayoutId id="2147483884" r:id="rId17"/>
    <p:sldLayoutId id="2147483819" r:id="rId18"/>
    <p:sldLayoutId id="2147483887" r:id="rId19"/>
    <p:sldLayoutId id="2147483773" r:id="rId20"/>
    <p:sldLayoutId id="2147483767" r:id="rId21"/>
    <p:sldLayoutId id="2147483824" r:id="rId22"/>
    <p:sldLayoutId id="2147483848" r:id="rId23"/>
    <p:sldLayoutId id="2147483771" r:id="rId24"/>
    <p:sldLayoutId id="2147483851" r:id="rId25"/>
    <p:sldLayoutId id="2147483883" r:id="rId26"/>
    <p:sldLayoutId id="2147483895" r:id="rId27"/>
    <p:sldLayoutId id="2147483889" r:id="rId28"/>
    <p:sldLayoutId id="2147483890" r:id="rId29"/>
    <p:sldLayoutId id="2147483782" r:id="rId30"/>
    <p:sldLayoutId id="2147483784" r:id="rId31"/>
    <p:sldLayoutId id="2147483856" r:id="rId32"/>
    <p:sldLayoutId id="2147483888" r:id="rId33"/>
    <p:sldLayoutId id="2147483866" r:id="rId34"/>
    <p:sldLayoutId id="214748389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7C3CE-D202-4F0F-BD6C-7CDAB79ABF2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0120" y="63487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5BAB0-EB1A-41CC-AAC6-FBF78EB197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0F980-8E8E-2741-60A8-216518B9C63D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9361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68" r:id="rId2"/>
    <p:sldLayoutId id="21474838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1A813-EEF6-D077-3389-F8337FC1E0FE}"/>
              </a:ext>
            </a:extLst>
          </p:cNvPr>
          <p:cNvSpPr txBox="1"/>
          <p:nvPr/>
        </p:nvSpPr>
        <p:spPr>
          <a:xfrm>
            <a:off x="795647" y="583141"/>
            <a:ext cx="5128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An insight into adult physical activity behaviour in</a:t>
            </a:r>
          </a:p>
          <a:p>
            <a:r>
              <a:rPr lang="en-GB" sz="4000" b="1" dirty="0">
                <a:solidFill>
                  <a:schemeClr val="bg1"/>
                </a:solidFill>
              </a:rPr>
              <a:t>Hull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1EAAC-9584-5E84-3C4C-EE1DC2EF6A50}"/>
              </a:ext>
            </a:extLst>
          </p:cNvPr>
          <p:cNvSpPr txBox="1"/>
          <p:nvPr/>
        </p:nvSpPr>
        <p:spPr>
          <a:xfrm>
            <a:off x="795647" y="5341195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November 2023</a:t>
            </a: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C4D5-FB3A-E40D-9916-66DDC5C31899}"/>
              </a:ext>
            </a:extLst>
          </p:cNvPr>
          <p:cNvSpPr txBox="1"/>
          <p:nvPr/>
        </p:nvSpPr>
        <p:spPr>
          <a:xfrm>
            <a:off x="795647" y="6027003"/>
            <a:ext cx="895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(Sport England Adult Active Lives Survey 2021-22)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BE8A148D-5D81-2553-5B15-88CB03CBF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4" y="4180114"/>
            <a:ext cx="2449239" cy="739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F72B6-582C-B270-D101-7C1A1E15E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47" y="5553277"/>
            <a:ext cx="2229296" cy="9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2A7B69D-C53D-B1FA-F322-8720811284E2}"/>
              </a:ext>
            </a:extLst>
          </p:cNvPr>
          <p:cNvSpPr txBox="1">
            <a:spLocks/>
          </p:cNvSpPr>
          <p:nvPr/>
        </p:nvSpPr>
        <p:spPr>
          <a:xfrm>
            <a:off x="8162448" y="1571136"/>
            <a:ext cx="3752602" cy="56641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b="1" dirty="0">
                <a:solidFill>
                  <a:schemeClr val="bg1"/>
                </a:solidFill>
                <a:ea typeface="+mn-lt"/>
                <a:cs typeface="+mn-lt"/>
              </a:rPr>
              <a:t>Our lowest income households still face notable inequality </a:t>
            </a: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compared to our wealthiest. 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However</a:t>
            </a: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 this gap has narrowed, as 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wealthier households now more likely to experience inactivity themselves.</a:t>
            </a:r>
            <a:endParaRPr lang="en-US" sz="2400" b="1">
              <a:solidFill>
                <a:schemeClr val="bg1"/>
              </a:solidFill>
              <a:latin typeface="Calibri"/>
              <a:ea typeface="+mn-lt"/>
              <a:cs typeface="+mn-lt"/>
            </a:endParaRPr>
          </a:p>
          <a:p>
            <a:pPr algn="r">
              <a:buNone/>
            </a:pPr>
            <a:endParaRPr lang="en-GB"/>
          </a:p>
          <a:p>
            <a:pPr algn="r">
              <a:buNone/>
            </a:pPr>
            <a:endParaRPr lang="en-GB"/>
          </a:p>
          <a:p>
            <a:pPr algn="r">
              <a:buNone/>
            </a:pPr>
            <a:endParaRPr lang="en-GB"/>
          </a:p>
          <a:p>
            <a:pPr algn="r">
              <a:buNone/>
            </a:pPr>
            <a:endParaRPr lang="en-GB"/>
          </a:p>
          <a:p>
            <a:pPr marL="0" indent="0" algn="r">
              <a:buNone/>
            </a:pP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B48066-42A0-9A29-35C6-2DB9B5E0D587}"/>
              </a:ext>
            </a:extLst>
          </p:cNvPr>
          <p:cNvSpPr txBox="1">
            <a:spLocks/>
          </p:cNvSpPr>
          <p:nvPr/>
        </p:nvSpPr>
        <p:spPr>
          <a:xfrm>
            <a:off x="891682" y="331015"/>
            <a:ext cx="615589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Inactivity in the </a:t>
            </a:r>
            <a:r>
              <a:rPr lang="en-GB" sz="3200" b="1" dirty="0">
                <a:latin typeface="+mn-lt"/>
              </a:rPr>
              <a:t>least affluent </a:t>
            </a:r>
            <a:r>
              <a:rPr lang="en-GB" sz="3200" dirty="0">
                <a:latin typeface="+mj-lt"/>
              </a:rPr>
              <a:t>households </a:t>
            </a:r>
            <a:r>
              <a:rPr lang="en-GB" sz="3200" b="1" dirty="0">
                <a:latin typeface="+mn-lt"/>
              </a:rPr>
              <a:t>remains high </a:t>
            </a:r>
            <a:r>
              <a:rPr lang="en-GB" sz="2000" dirty="0">
                <a:latin typeface="+mj-lt"/>
              </a:rPr>
              <a:t>(NS </a:t>
            </a:r>
            <a:r>
              <a:rPr lang="en-GB" sz="2000" dirty="0" err="1">
                <a:latin typeface="+mj-lt"/>
              </a:rPr>
              <a:t>SeC</a:t>
            </a:r>
            <a:r>
              <a:rPr lang="en-GB" sz="2000" dirty="0">
                <a:latin typeface="+mj-lt"/>
              </a:rPr>
              <a:t> 6-8)</a:t>
            </a:r>
            <a:endParaRPr lang="en-GB" sz="3200" b="1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1152525" y="1293813"/>
          <a:ext cx="6791325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14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21B399-4ED4-712D-4B21-79070E9D3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sz="2800" b="1" dirty="0">
                <a:latin typeface="Calibri"/>
                <a:cs typeface="Calibri Light"/>
              </a:rPr>
              <a:t>Adults with a limiting illness or disability</a:t>
            </a:r>
            <a:r>
              <a:rPr lang="en-GB" sz="2800" dirty="0">
                <a:latin typeface="Calibri Light"/>
                <a:cs typeface="Calibri Light"/>
              </a:rPr>
              <a:t> continue to experience </a:t>
            </a:r>
            <a:r>
              <a:rPr lang="en-GB" sz="2800" b="1" dirty="0">
                <a:latin typeface="Calibri"/>
                <a:cs typeface="Calibri Light"/>
              </a:rPr>
              <a:t>inactivity</a:t>
            </a:r>
            <a:r>
              <a:rPr lang="en-GB" sz="2800" dirty="0">
                <a:latin typeface="Calibri Light"/>
                <a:cs typeface="Calibri Light"/>
              </a:rPr>
              <a:t> at a </a:t>
            </a:r>
            <a:r>
              <a:rPr lang="en-GB" sz="2800" b="1" dirty="0">
                <a:latin typeface="Calibri"/>
                <a:cs typeface="Calibri Light"/>
              </a:rPr>
              <a:t>rate unchanged</a:t>
            </a:r>
            <a:r>
              <a:rPr lang="en-GB" sz="2800" dirty="0">
                <a:latin typeface="Calibri Light"/>
                <a:cs typeface="Calibri Light"/>
              </a:rPr>
              <a:t> since 2015. </a:t>
            </a:r>
            <a:endParaRPr lang="en-GB" dirty="0"/>
          </a:p>
          <a:p>
            <a:r>
              <a:rPr lang="en-GB" sz="2800" b="1" dirty="0">
                <a:latin typeface="Calibri"/>
                <a:cs typeface="Calibri Light"/>
              </a:rPr>
              <a:t>A stark inequality remains</a:t>
            </a:r>
            <a:r>
              <a:rPr lang="en-GB" sz="2800" dirty="0">
                <a:latin typeface="Calibri Light"/>
                <a:cs typeface="Calibri Light"/>
              </a:rPr>
              <a:t> even though  those without such conditions are now more likely to face inactivity.</a:t>
            </a:r>
            <a:endParaRPr lang="en-GB" dirty="0"/>
          </a:p>
          <a:p>
            <a:r>
              <a:rPr lang="en-GB" dirty="0">
                <a:latin typeface="Calibri Light"/>
                <a:cs typeface="Calibri Light"/>
              </a:rPr>
              <a:t>  </a:t>
            </a:r>
            <a:endParaRPr lang="en-GB"/>
          </a:p>
          <a:p>
            <a:endParaRPr lang="en-GB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587141C0-292B-4908-8851-DC2408C004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0000000-0008-0000-1300-000004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08790258"/>
              </p:ext>
            </p:extLst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A4DBF-C223-6701-6AB4-50649AF0C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1739393"/>
            <a:ext cx="3398217" cy="3098800"/>
          </a:xfrm>
        </p:spPr>
        <p:txBody>
          <a:bodyPr/>
          <a:lstStyle/>
          <a:p>
            <a:r>
              <a:rPr lang="en-GB" dirty="0"/>
              <a:t>Inactivity increases with age but is drastically higher for those aged 75+</a:t>
            </a:r>
          </a:p>
        </p:txBody>
      </p:sp>
    </p:spTree>
    <p:extLst>
      <p:ext uri="{BB962C8B-B14F-4D97-AF65-F5344CB8AC3E}">
        <p14:creationId xmlns:p14="http://schemas.microsoft.com/office/powerpoint/2010/main" val="187737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650169" y="1045139"/>
            <a:ext cx="2912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do we get our minutes?</a:t>
            </a:r>
          </a:p>
        </p:txBody>
      </p:sp>
    </p:spTree>
    <p:extLst>
      <p:ext uri="{BB962C8B-B14F-4D97-AF65-F5344CB8AC3E}">
        <p14:creationId xmlns:p14="http://schemas.microsoft.com/office/powerpoint/2010/main" val="171169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96709595"/>
              </p:ext>
            </p:extLst>
          </p:nvPr>
        </p:nvGraphicFramePr>
        <p:xfrm>
          <a:off x="246063" y="1282700"/>
          <a:ext cx="8170862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3AECAC2-FB6A-B7EC-887D-23C62C0F80D3}"/>
              </a:ext>
            </a:extLst>
          </p:cNvPr>
          <p:cNvSpPr txBox="1">
            <a:spLocks/>
          </p:cNvSpPr>
          <p:nvPr/>
        </p:nvSpPr>
        <p:spPr>
          <a:xfrm>
            <a:off x="1983179" y="343310"/>
            <a:ext cx="5648761" cy="147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>
                <a:solidFill>
                  <a:schemeClr val="tx2"/>
                </a:solidFill>
                <a:latin typeface="Calibri Light"/>
                <a:ea typeface="Calibri Light" panose="020F0302020204030204" pitchFamily="34" charset="0"/>
                <a:cs typeface="Calibri Light"/>
              </a:rPr>
              <a:t>The amount of 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time</a:t>
            </a:r>
            <a:r>
              <a:rPr lang="en-GB" sz="2800" dirty="0">
                <a:solidFill>
                  <a:schemeClr val="tx2"/>
                </a:solidFill>
                <a:latin typeface="Calibri Light"/>
                <a:ea typeface="Calibri Light" panose="020F0302020204030204" pitchFamily="34" charset="0"/>
                <a:cs typeface="Calibri Light"/>
              </a:rPr>
              <a:t> we spend 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being active </a:t>
            </a:r>
            <a:r>
              <a:rPr lang="en-GB" sz="28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has fallen since 2015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82E85-E678-2A5B-2F37-029FD25679E6}"/>
              </a:ext>
            </a:extLst>
          </p:cNvPr>
          <p:cNvSpPr txBox="1"/>
          <p:nvPr/>
        </p:nvSpPr>
        <p:spPr>
          <a:xfrm rot="16200000">
            <a:off x="-993283" y="3575149"/>
            <a:ext cx="300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274E7-3728-FA5B-7ED0-E0B6822DA402}"/>
              </a:ext>
            </a:extLst>
          </p:cNvPr>
          <p:cNvSpPr txBox="1"/>
          <p:nvPr/>
        </p:nvSpPr>
        <p:spPr>
          <a:xfrm>
            <a:off x="9158441" y="1246539"/>
            <a:ext cx="2571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Total minutes includes all activities: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Traditional sport, fitness, dancing, gardening, cycling and walking for leisure or travel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1E2C1-349B-1C22-5F4D-2DD959851359}"/>
              </a:ext>
            </a:extLst>
          </p:cNvPr>
          <p:cNvSpPr txBox="1"/>
          <p:nvPr/>
        </p:nvSpPr>
        <p:spPr>
          <a:xfrm>
            <a:off x="1458687" y="4421154"/>
            <a:ext cx="628883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Calibri Light"/>
              </a:rPr>
              <a:t>Whether the rise since the pandemic represents a genuine growth remains to be seen</a:t>
            </a:r>
            <a:r>
              <a:rPr lang="en-GB" sz="2800" dirty="0">
                <a:solidFill>
                  <a:schemeClr val="bg1"/>
                </a:solidFill>
                <a:latin typeface="Calibri Light"/>
              </a:rPr>
              <a:t> </a:t>
            </a:r>
            <a:endParaRPr lang="en-GB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27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1169A-B254-1884-60A9-B6AF0FA93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</p:spPr>
        <p:txBody>
          <a:bodyPr>
            <a:normAutofit/>
          </a:bodyPr>
          <a:lstStyle/>
          <a:p>
            <a:r>
              <a:rPr lang="en-GB" dirty="0"/>
              <a:t>Walking just 4,000 steps a day can cut the risk of dying from any cause</a:t>
            </a:r>
          </a:p>
          <a:p>
            <a:endParaRPr lang="en-GB" dirty="0"/>
          </a:p>
          <a:p>
            <a:r>
              <a:rPr lang="en-GB" dirty="0"/>
              <a:t>Each additional 1,000 steps are associated with a further 15% reduction in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52653-0CD1-4C8A-C3D3-C726EF660642}"/>
              </a:ext>
            </a:extLst>
          </p:cNvPr>
          <p:cNvSpPr txBox="1"/>
          <p:nvPr/>
        </p:nvSpPr>
        <p:spPr>
          <a:xfrm>
            <a:off x="9316122" y="5792719"/>
            <a:ext cx="2746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European Journal of Preventive Cardiology, The association between daily step count and all-cause and cardiovascular mortality, August 2023</a:t>
            </a:r>
            <a:endParaRPr lang="en-GB" sz="8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DC8276D-5AEC-E14F-3DC8-AB578EEEFEC6}"/>
              </a:ext>
            </a:extLst>
          </p:cNvPr>
          <p:cNvSpPr txBox="1">
            <a:spLocks/>
          </p:cNvSpPr>
          <p:nvPr/>
        </p:nvSpPr>
        <p:spPr>
          <a:xfrm>
            <a:off x="805505" y="320376"/>
            <a:ext cx="5599574" cy="130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</a:rPr>
              <a:t>The amount of 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time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</a:rPr>
              <a:t> we spend 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walking is at an all-time 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499D8-77D3-8A21-904C-7234D605A4B2}"/>
              </a:ext>
            </a:extLst>
          </p:cNvPr>
          <p:cNvSpPr txBox="1"/>
          <p:nvPr/>
        </p:nvSpPr>
        <p:spPr>
          <a:xfrm rot="16200000">
            <a:off x="-993283" y="3575149"/>
            <a:ext cx="300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46063" y="650875"/>
          <a:ext cx="8170862" cy="553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180EEE6-0B64-53BF-1E72-19CEDC5AFAB5}"/>
              </a:ext>
            </a:extLst>
          </p:cNvPr>
          <p:cNvSpPr txBox="1">
            <a:spLocks/>
          </p:cNvSpPr>
          <p:nvPr/>
        </p:nvSpPr>
        <p:spPr>
          <a:xfrm>
            <a:off x="868092" y="3082690"/>
            <a:ext cx="5069243" cy="1225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Time spent</a:t>
            </a:r>
            <a:r>
              <a:rPr lang="en-GB" sz="2000" b="1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 </a:t>
            </a:r>
            <a:r>
              <a:rPr lang="en-GB" sz="2000" b="1" dirty="0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walking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+mn-lt"/>
              </a:rPr>
              <a:t>for trave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+mn-lt"/>
              </a:rPr>
              <a:t>l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lt"/>
                <a:cs typeface="+mn-lt"/>
              </a:rPr>
              <a:t>has recovered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lt"/>
                <a:cs typeface="+mn-lt"/>
              </a:rPr>
              <a:t>since the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COVID-19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lt"/>
                <a:cs typeface="+mn-lt"/>
              </a:rPr>
              <a:t> pandemic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86433-8A7C-7560-86FB-EDAC1189999A}"/>
              </a:ext>
            </a:extLst>
          </p:cNvPr>
          <p:cNvSpPr txBox="1"/>
          <p:nvPr/>
        </p:nvSpPr>
        <p:spPr>
          <a:xfrm>
            <a:off x="3254830" y="4568890"/>
            <a:ext cx="44615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 Light"/>
                <a:cs typeface="Calibri Light"/>
              </a:rPr>
              <a:t>The number of minutes spen</a:t>
            </a:r>
            <a:r>
              <a:rPr lang="en-US" sz="2000" dirty="0">
                <a:solidFill>
                  <a:srgbClr val="FFFFFF"/>
                </a:solidFill>
              </a:rPr>
              <a:t>t </a:t>
            </a:r>
            <a:r>
              <a:rPr lang="en-US" sz="2000" b="1" dirty="0">
                <a:solidFill>
                  <a:srgbClr val="FFFFFF"/>
                </a:solidFill>
              </a:rPr>
              <a:t>walking for leisure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>
                <a:solidFill>
                  <a:srgbClr val="FFFFFF"/>
                </a:solidFill>
                <a:latin typeface="Calibri Light"/>
                <a:cs typeface="Calibri Light"/>
              </a:rPr>
              <a:t>appears to have remained</a:t>
            </a:r>
            <a:r>
              <a:rPr lang="en-US" sz="2000" dirty="0">
                <a:solidFill>
                  <a:srgbClr val="FFFFFF"/>
                </a:solidFill>
                <a:latin typeface="Calibri Light"/>
                <a:cs typeface="Calibri"/>
              </a:rPr>
              <a:t> steady</a:t>
            </a:r>
            <a:r>
              <a:rPr lang="en-US" dirty="0">
                <a:solidFill>
                  <a:srgbClr val="FFFFFF"/>
                </a:solidFill>
                <a:latin typeface="Calibri Light"/>
                <a:cs typeface="Calibri Light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87283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1831269" y="1445189"/>
            <a:ext cx="4569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Differences across our place</a:t>
            </a:r>
          </a:p>
        </p:txBody>
      </p:sp>
    </p:spTree>
    <p:extLst>
      <p:ext uri="{BB962C8B-B14F-4D97-AF65-F5344CB8AC3E}">
        <p14:creationId xmlns:p14="http://schemas.microsoft.com/office/powerpoint/2010/main" val="343060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B2B09D-C15A-57C2-F9FD-40FB764BF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15" y="1458826"/>
            <a:ext cx="3227128" cy="186681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Almost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in 10 </a:t>
            </a:r>
            <a:r>
              <a:rPr lang="en-GB" dirty="0">
                <a:solidFill>
                  <a:schemeClr val="bg1"/>
                </a:solidFill>
              </a:rPr>
              <a:t>adults living in the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poorest neighbourhoods </a:t>
            </a:r>
            <a:r>
              <a:rPr lang="en-GB" dirty="0">
                <a:solidFill>
                  <a:schemeClr val="bg1"/>
                </a:solidFill>
              </a:rPr>
              <a:t>are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inactive</a:t>
            </a:r>
            <a:r>
              <a:rPr lang="en-GB" sz="1600" dirty="0">
                <a:solidFill>
                  <a:schemeClr val="bg1"/>
                </a:solidFill>
              </a:rPr>
              <a:t> (most deprived, 42%)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4739"/>
              </p:ext>
            </p:extLst>
          </p:nvPr>
        </p:nvGraphicFramePr>
        <p:xfrm>
          <a:off x="3832376" y="205314"/>
          <a:ext cx="8359624" cy="554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2B481F-2620-B7E4-93AB-F5510804F2B2}"/>
              </a:ext>
            </a:extLst>
          </p:cNvPr>
          <p:cNvSpPr txBox="1"/>
          <p:nvPr/>
        </p:nvSpPr>
        <p:spPr>
          <a:xfrm>
            <a:off x="10535480" y="3975652"/>
            <a:ext cx="79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Sample too small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96AC8-E874-D447-9807-2AE600B41070}"/>
              </a:ext>
            </a:extLst>
          </p:cNvPr>
          <p:cNvSpPr txBox="1"/>
          <p:nvPr/>
        </p:nvSpPr>
        <p:spPr>
          <a:xfrm>
            <a:off x="11330610" y="3975651"/>
            <a:ext cx="79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Sample too small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3E44A-98D9-EEF4-C5ED-7A83151985C9}"/>
              </a:ext>
            </a:extLst>
          </p:cNvPr>
          <p:cNvSpPr txBox="1"/>
          <p:nvPr/>
        </p:nvSpPr>
        <p:spPr>
          <a:xfrm>
            <a:off x="8190964" y="1698419"/>
            <a:ext cx="3783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to around 2 in 10 adults living in the wealthier neighbourhoods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GB" sz="1600" dirty="0">
                <a:solidFill>
                  <a:srgbClr val="BD1622"/>
                </a:solidFill>
                <a:latin typeface="Calibri" panose="020F0502020204030204"/>
              </a:rPr>
              <a:t>third least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deprived, 20%)</a:t>
            </a:r>
          </a:p>
        </p:txBody>
      </p:sp>
    </p:spTree>
    <p:extLst>
      <p:ext uri="{BB962C8B-B14F-4D97-AF65-F5344CB8AC3E}">
        <p14:creationId xmlns:p14="http://schemas.microsoft.com/office/powerpoint/2010/main" val="310932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8A019-CD7C-EBBC-CDF2-7A2B5E58DD62}"/>
              </a:ext>
            </a:extLst>
          </p:cNvPr>
          <p:cNvSpPr txBox="1"/>
          <p:nvPr/>
        </p:nvSpPr>
        <p:spPr>
          <a:xfrm>
            <a:off x="1009272" y="923891"/>
            <a:ext cx="361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0303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905361"/>
              </p:ext>
            </p:extLst>
          </p:nvPr>
        </p:nvGraphicFramePr>
        <p:xfrm>
          <a:off x="530225" y="763104"/>
          <a:ext cx="97790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81C0E2D-7555-FBEE-B6D8-EA08DABC24E0}"/>
              </a:ext>
            </a:extLst>
          </p:cNvPr>
          <p:cNvSpPr txBox="1">
            <a:spLocks/>
          </p:cNvSpPr>
          <p:nvPr/>
        </p:nvSpPr>
        <p:spPr>
          <a:xfrm>
            <a:off x="827313" y="338593"/>
            <a:ext cx="6539141" cy="1917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inactive population </a:t>
            </a:r>
            <a:r>
              <a:rPr lang="en-GB" dirty="0"/>
              <a:t>in the context of the size of the demographic group </a:t>
            </a:r>
            <a:r>
              <a:rPr lang="en-GB" sz="1800" dirty="0"/>
              <a:t>(2021-22)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BCF73-EF4B-52E1-4C68-A36C29EE5525}"/>
              </a:ext>
            </a:extLst>
          </p:cNvPr>
          <p:cNvSpPr txBox="1"/>
          <p:nvPr/>
        </p:nvSpPr>
        <p:spPr>
          <a:xfrm>
            <a:off x="10309764" y="4878169"/>
            <a:ext cx="17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Inactive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879EA-D94B-DD00-01F5-145486311759}"/>
              </a:ext>
            </a:extLst>
          </p:cNvPr>
          <p:cNvSpPr txBox="1"/>
          <p:nvPr/>
        </p:nvSpPr>
        <p:spPr>
          <a:xfrm>
            <a:off x="10309764" y="4334990"/>
            <a:ext cx="15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26000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Placeholder 22">
            <a:extLst>
              <a:ext uri="{FF2B5EF4-FFF2-40B4-BE49-F238E27FC236}">
                <a16:creationId xmlns:a16="http://schemas.microsoft.com/office/drawing/2014/main" id="{E3B95595-0CE7-A96D-F582-465E36C942DE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494782182"/>
              </p:ext>
            </p:extLst>
          </p:nvPr>
        </p:nvGraphicFramePr>
        <p:xfrm>
          <a:off x="3946525" y="409575"/>
          <a:ext cx="7315419" cy="5684984"/>
        </p:xfrm>
        <a:graphic>
          <a:graphicData uri="http://schemas.openxmlformats.org/drawingml/2006/table">
            <a:tbl>
              <a:tblPr/>
              <a:tblGrid>
                <a:gridCol w="2445039">
                  <a:extLst>
                    <a:ext uri="{9D8B030D-6E8A-4147-A177-3AD203B41FA5}">
                      <a16:colId xmlns:a16="http://schemas.microsoft.com/office/drawing/2014/main" val="1225863698"/>
                    </a:ext>
                  </a:extLst>
                </a:gridCol>
                <a:gridCol w="708720">
                  <a:extLst>
                    <a:ext uri="{9D8B030D-6E8A-4147-A177-3AD203B41FA5}">
                      <a16:colId xmlns:a16="http://schemas.microsoft.com/office/drawing/2014/main" val="3167462319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84964736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2403888434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154068597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074279472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65450151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311789463"/>
                    </a:ext>
                  </a:extLst>
                </a:gridCol>
              </a:tblGrid>
              <a:tr h="2346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4840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15-16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16-17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17-18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18-19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19-20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20-21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21-22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80572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All adults (aged 16+)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524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520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538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2101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1-2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52888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3-5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647556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6-8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849912"/>
                  </a:ext>
                </a:extLst>
              </a:tr>
              <a:tr h="28801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16-34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69030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35-54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22752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55-74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1930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75+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3502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819782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295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301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302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721030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 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377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43425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82141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66555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1069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22971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Student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335869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99155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70714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60230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Mixed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70410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Other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50933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440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438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448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433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28581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Minority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490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F28F18-3004-22A2-146C-D4D4A02F2588}"/>
              </a:ext>
            </a:extLst>
          </p:cNvPr>
          <p:cNvSpPr txBox="1"/>
          <p:nvPr/>
        </p:nvSpPr>
        <p:spPr>
          <a:xfrm>
            <a:off x="287263" y="2712203"/>
            <a:ext cx="2803667" cy="258532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Inactivity rates for certain demographic groups can show considerable ups and downs because of smaller sample sizes. At this level it can be more meaningful to concentrate on long-term patterns rather than specific yearly figures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72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69744-8D03-7FBE-8118-C218D0F46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763" y="472547"/>
            <a:ext cx="3517370" cy="3098800"/>
          </a:xfrm>
        </p:spPr>
        <p:txBody>
          <a:bodyPr>
            <a:noAutofit/>
          </a:bodyPr>
          <a:lstStyle/>
          <a:p>
            <a:r>
              <a:rPr lang="en-GB" dirty="0"/>
              <a:t>There are some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 inequalities</a:t>
            </a:r>
          </a:p>
          <a:p>
            <a:r>
              <a:rPr lang="en-GB" dirty="0"/>
              <a:t>in inactivity rates amongst our population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66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4E518B-FE7D-484F-5792-624A972C8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</p:spPr>
        <p:txBody>
          <a:bodyPr/>
          <a:lstStyle/>
          <a:p>
            <a:r>
              <a:rPr lang="en-GB" dirty="0"/>
              <a:t>Most inactive people do nothing</a:t>
            </a:r>
          </a:p>
          <a:p>
            <a:endParaRPr lang="en-GB" dirty="0"/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0000000-0008-0000-1200-000003000000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1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3F1D10E1-7382-EB91-BF49-A1C5A735BF1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511437692"/>
              </p:ext>
            </p:extLst>
          </p:nvPr>
        </p:nvGraphicFramePr>
        <p:xfrm>
          <a:off x="3884436" y="799571"/>
          <a:ext cx="7727756" cy="5453625"/>
        </p:xfrm>
        <a:graphic>
          <a:graphicData uri="http://schemas.openxmlformats.org/drawingml/2006/table">
            <a:tbl>
              <a:tblPr/>
              <a:tblGrid>
                <a:gridCol w="2488863">
                  <a:extLst>
                    <a:ext uri="{9D8B030D-6E8A-4147-A177-3AD203B41FA5}">
                      <a16:colId xmlns:a16="http://schemas.microsoft.com/office/drawing/2014/main" val="2309265430"/>
                    </a:ext>
                  </a:extLst>
                </a:gridCol>
                <a:gridCol w="1746298">
                  <a:extLst>
                    <a:ext uri="{9D8B030D-6E8A-4147-A177-3AD203B41FA5}">
                      <a16:colId xmlns:a16="http://schemas.microsoft.com/office/drawing/2014/main" val="1128897987"/>
                    </a:ext>
                  </a:extLst>
                </a:gridCol>
                <a:gridCol w="1746297">
                  <a:extLst>
                    <a:ext uri="{9D8B030D-6E8A-4147-A177-3AD203B41FA5}">
                      <a16:colId xmlns:a16="http://schemas.microsoft.com/office/drawing/2014/main" val="2088471998"/>
                    </a:ext>
                  </a:extLst>
                </a:gridCol>
                <a:gridCol w="1746298">
                  <a:extLst>
                    <a:ext uri="{9D8B030D-6E8A-4147-A177-3AD203B41FA5}">
                      <a16:colId xmlns:a16="http://schemas.microsoft.com/office/drawing/2014/main" val="2805439453"/>
                    </a:ext>
                  </a:extLst>
                </a:gridCol>
              </a:tblGrid>
              <a:tr h="5733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England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The Humber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Hull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2993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No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80.2%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77.7%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76.7%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74567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86366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16-34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70028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35-54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25.5%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548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55-74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1367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75+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6.5%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02543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1-2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33.2%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875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SeC 3-5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5072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6-8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31.8%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40.5%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3102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Asian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7822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5960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Mixed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06916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75.1%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85.0%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784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7469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54.1%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54.7%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4681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34.3%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237938"/>
                  </a:ext>
                </a:extLst>
              </a:tr>
            </a:tbl>
          </a:graphicData>
        </a:graphic>
      </p:graphicFrame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B7FAD9D-3572-7884-83C2-45842422E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Census provides </a:t>
            </a:r>
            <a:r>
              <a:rPr lang="en-GB" dirty="0">
                <a:latin typeface="+mn-lt"/>
              </a:rPr>
              <a:t>an </a:t>
            </a:r>
            <a:r>
              <a:rPr lang="en-GB" b="1" dirty="0">
                <a:latin typeface="+mn-lt"/>
              </a:rPr>
              <a:t>insight into the demographic makeup</a:t>
            </a:r>
            <a:r>
              <a:rPr lang="en-GB" dirty="0">
                <a:latin typeface="+mn-lt"/>
              </a:rPr>
              <a:t> </a:t>
            </a:r>
            <a:r>
              <a:rPr lang="en-GB" dirty="0"/>
              <a:t>in our area compared to England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52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FE415-699C-6678-4434-611D53A5C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</p:spPr>
        <p:txBody>
          <a:bodyPr/>
          <a:lstStyle/>
          <a:p>
            <a:r>
              <a:rPr lang="en-GB" dirty="0"/>
              <a:t>210,000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D5414-64AF-FFD2-1732-4795A0868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</p:spPr>
        <p:txBody>
          <a:bodyPr/>
          <a:lstStyle/>
          <a:p>
            <a:r>
              <a:rPr lang="en-GB" dirty="0"/>
              <a:t>70,000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9511B-EF4F-E50C-8AC8-D4D4240D5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</p:spPr>
        <p:txBody>
          <a:bodyPr/>
          <a:lstStyle/>
          <a:p>
            <a:r>
              <a:rPr lang="en-GB" dirty="0"/>
              <a:t>30,000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D2716C-C094-2DE1-BE8A-5EC4327F6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2" y="4939719"/>
            <a:ext cx="2578100" cy="674688"/>
          </a:xfrm>
        </p:spPr>
        <p:txBody>
          <a:bodyPr/>
          <a:lstStyle/>
          <a:p>
            <a:r>
              <a:rPr lang="en-GB" dirty="0"/>
              <a:t>3%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28077E-002B-0CC1-4652-51BE56778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0075" y="4939719"/>
            <a:ext cx="2578100" cy="674688"/>
          </a:xfrm>
        </p:spPr>
        <p:txBody>
          <a:bodyPr/>
          <a:lstStyle/>
          <a:p>
            <a:r>
              <a:rPr lang="en-GB" dirty="0"/>
              <a:t>15%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58D4A98-38CD-6831-B85A-ED6A65B86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7651" y="4939719"/>
            <a:ext cx="2578100" cy="674688"/>
          </a:xfrm>
        </p:spPr>
        <p:txBody>
          <a:bodyPr/>
          <a:lstStyle/>
          <a:p>
            <a:r>
              <a:rPr lang="en-GB" dirty="0"/>
              <a:t>57%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CB0E378-9A43-803D-44EB-E257350375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6856" y="5570368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FA7219-5F26-2495-3B46-EA7FD00C2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9669" y="5568182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2C6D118-E7A9-348D-EB3D-BAE38F0846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7245" y="5565996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2664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4CBC4-AC2A-A7B7-07C5-FABA31D12E6C}"/>
              </a:ext>
            </a:extLst>
          </p:cNvPr>
          <p:cNvSpPr txBox="1"/>
          <p:nvPr/>
        </p:nvSpPr>
        <p:spPr>
          <a:xfrm>
            <a:off x="935579" y="807213"/>
            <a:ext cx="7402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know about </a:t>
            </a: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</a:t>
            </a:r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7BFDF-72D7-6129-37D0-7383B661E718}"/>
              </a:ext>
            </a:extLst>
          </p:cNvPr>
          <p:cNvSpPr txBox="1"/>
          <p:nvPr/>
        </p:nvSpPr>
        <p:spPr>
          <a:xfrm>
            <a:off x="935579" y="2380751"/>
            <a:ext cx="7402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measures we use are inactive and active: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</a:t>
            </a:r>
            <a:r>
              <a:rPr lang="en-GB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less than 30 minutes 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doing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150+ minutes </a:t>
            </a:r>
            <a:r>
              <a:rPr lang="en-GB" sz="24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  <a:endParaRPr lang="en-GB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7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8AA72-6441-D68E-47F6-81FE187F9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204" y="2116657"/>
            <a:ext cx="3398217" cy="30988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b="1" dirty="0">
                <a:latin typeface="+mn-lt"/>
                <a:ea typeface="Calibri Light"/>
                <a:cs typeface="Calibri Light"/>
              </a:rPr>
              <a:t>One</a:t>
            </a:r>
            <a:r>
              <a:rPr lang="en-GB" b="1" dirty="0">
                <a:latin typeface="Calibri"/>
                <a:ea typeface="Calibri Light"/>
                <a:cs typeface="Calibri Light"/>
              </a:rPr>
              <a:t> in three </a:t>
            </a:r>
            <a:r>
              <a:rPr lang="en-GB" dirty="0">
                <a:latin typeface="Calibri"/>
                <a:ea typeface="Calibri Light"/>
                <a:cs typeface="Calibri Light"/>
              </a:rPr>
              <a:t>adults in Hull</a:t>
            </a:r>
            <a:r>
              <a:rPr lang="en-GB" b="1" dirty="0">
                <a:latin typeface="Calibri"/>
                <a:ea typeface="Calibri Light"/>
                <a:cs typeface="Calibri Light"/>
              </a:rPr>
              <a:t> 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experience </a:t>
            </a:r>
            <a:r>
              <a:rPr lang="en-GB" b="1" dirty="0">
                <a:latin typeface="+mn-lt"/>
                <a:ea typeface="Calibri Light"/>
                <a:cs typeface="Calibri Light"/>
              </a:rPr>
              <a:t>inactivity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31787533"/>
              </p:ext>
            </p:extLst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45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2E720-E808-F81A-6934-0A3992842FBF}"/>
              </a:ext>
            </a:extLst>
          </p:cNvPr>
          <p:cNvSpPr txBox="1"/>
          <p:nvPr/>
        </p:nvSpPr>
        <p:spPr>
          <a:xfrm>
            <a:off x="3379258" y="2419142"/>
            <a:ext cx="387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Currently, 33% of adults are inactive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D055B-2094-D13C-4928-CE83D68E4C7F}"/>
              </a:ext>
            </a:extLst>
          </p:cNvPr>
          <p:cNvSpPr txBox="1"/>
          <p:nvPr/>
        </p:nvSpPr>
        <p:spPr>
          <a:xfrm>
            <a:off x="8867993" y="2518506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BD16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</p:spTree>
    <p:extLst>
      <p:ext uri="{BB962C8B-B14F-4D97-AF65-F5344CB8AC3E}">
        <p14:creationId xmlns:p14="http://schemas.microsoft.com/office/powerpoint/2010/main" val="58293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49F56F-4192-0BB9-DD92-1FE0D90BC2A4}"/>
              </a:ext>
            </a:extLst>
          </p:cNvPr>
          <p:cNvSpPr txBox="1"/>
          <p:nvPr/>
        </p:nvSpPr>
        <p:spPr>
          <a:xfrm>
            <a:off x="5546252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BD16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73BB7-5095-C9F8-190B-FA5CD4F08A22}"/>
              </a:ext>
            </a:extLst>
          </p:cNvPr>
          <p:cNvSpPr txBox="1"/>
          <p:nvPr/>
        </p:nvSpPr>
        <p:spPr>
          <a:xfrm>
            <a:off x="8724043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BD16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732D7-36B6-3C30-5B1C-420B955CD57D}"/>
              </a:ext>
            </a:extLst>
          </p:cNvPr>
          <p:cNvSpPr txBox="1"/>
          <p:nvPr/>
        </p:nvSpPr>
        <p:spPr>
          <a:xfrm>
            <a:off x="1541658" y="1909780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43,000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FBC510-8B89-D683-2AF7-9636FC7B3AE5}"/>
              </a:ext>
            </a:extLst>
          </p:cNvPr>
          <p:cNvSpPr txBox="1"/>
          <p:nvPr/>
        </p:nvSpPr>
        <p:spPr>
          <a:xfrm>
            <a:off x="6205944" y="4859215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12%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6213B-71BB-3F60-923A-2306D278157E}"/>
              </a:ext>
            </a:extLst>
          </p:cNvPr>
          <p:cNvSpPr txBox="1"/>
          <p:nvPr/>
        </p:nvSpPr>
        <p:spPr>
          <a:xfrm>
            <a:off x="9383735" y="4883927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1%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5F1AE-DC60-FC53-01EB-E2CD2BE2C7DD}"/>
              </a:ext>
            </a:extLst>
          </p:cNvPr>
          <p:cNvSpPr txBox="1"/>
          <p:nvPr/>
        </p:nvSpPr>
        <p:spPr>
          <a:xfrm>
            <a:off x="1541658" y="3758411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(20%)</a:t>
            </a:r>
          </a:p>
        </p:txBody>
      </p:sp>
    </p:spTree>
    <p:extLst>
      <p:ext uri="{BB962C8B-B14F-4D97-AF65-F5344CB8AC3E}">
        <p14:creationId xmlns:p14="http://schemas.microsoft.com/office/powerpoint/2010/main" val="339581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EEF3-B9F4-3AC9-FBB4-71E30D318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866" y="1906766"/>
            <a:ext cx="1390650" cy="1330325"/>
          </a:xfrm>
        </p:spPr>
        <p:txBody>
          <a:bodyPr>
            <a:normAutofit/>
          </a:bodyPr>
          <a:lstStyle/>
          <a:p>
            <a:r>
              <a:rPr lang="en-GB" dirty="0"/>
              <a:t>Social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9B65D-32E1-5B8B-5E42-EE35BB967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2680" y="1906766"/>
            <a:ext cx="1390650" cy="1330325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GB" dirty="0">
                <a:latin typeface="Calibri Light"/>
                <a:cs typeface="Calibri Light"/>
              </a:rPr>
              <a:t>Gender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EB38-5262-1927-4FEA-1D9182FC2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52406" y="1906766"/>
            <a:ext cx="1390650" cy="1330325"/>
          </a:xfrm>
        </p:spPr>
        <p:txBody>
          <a:bodyPr/>
          <a:lstStyle/>
          <a:p>
            <a:r>
              <a:rPr lang="en-GB" dirty="0"/>
              <a:t>Limiting illness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2F1714D-B63F-F511-B18F-76D3414F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55416" y="3714750"/>
            <a:ext cx="1934223" cy="196532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400" b="1" dirty="0">
                <a:solidFill>
                  <a:srgbClr val="484042"/>
                </a:solidFill>
                <a:latin typeface="Calibri"/>
                <a:cs typeface="Calibri Light"/>
              </a:rPr>
              <a:t>People with a limiting illness or disability</a:t>
            </a:r>
            <a:r>
              <a:rPr lang="en-GB" sz="1400" dirty="0">
                <a:solidFill>
                  <a:srgbClr val="484042"/>
                </a:solidFill>
                <a:latin typeface="Calibri Light"/>
                <a:cs typeface="Calibri Light"/>
              </a:rPr>
              <a:t> tend to experience </a:t>
            </a:r>
            <a:r>
              <a:rPr lang="en-GB" sz="1400" b="1" dirty="0">
                <a:solidFill>
                  <a:srgbClr val="484042"/>
                </a:solidFill>
                <a:latin typeface="Calibri"/>
                <a:cs typeface="Calibri Light"/>
              </a:rPr>
              <a:t>higher</a:t>
            </a:r>
            <a:r>
              <a:rPr lang="en-GB" sz="1400" dirty="0">
                <a:solidFill>
                  <a:srgbClr val="484042"/>
                </a:solidFill>
                <a:latin typeface="Calibri Light"/>
                <a:cs typeface="Calibri Light"/>
              </a:rPr>
              <a:t> levels of </a:t>
            </a:r>
            <a:r>
              <a:rPr lang="en-GB" sz="1400" b="1" dirty="0">
                <a:solidFill>
                  <a:srgbClr val="484042"/>
                </a:solidFill>
                <a:latin typeface="Calibri"/>
                <a:cs typeface="Calibri Light"/>
              </a:rPr>
              <a:t>inactivity</a:t>
            </a:r>
            <a:r>
              <a:rPr lang="en-GB" sz="1400" dirty="0">
                <a:solidFill>
                  <a:srgbClr val="484042"/>
                </a:solidFill>
                <a:latin typeface="Calibri Light"/>
                <a:cs typeface="Calibri Light"/>
              </a:rPr>
              <a:t>. </a:t>
            </a:r>
            <a:endParaRPr lang="en-GB" sz="1400">
              <a:solidFill>
                <a:srgbClr val="484042"/>
              </a:solidFill>
              <a:latin typeface="Calibri Light"/>
            </a:endParaRPr>
          </a:p>
          <a:p>
            <a:r>
              <a:rPr lang="en-GB" sz="1400" dirty="0">
                <a:solidFill>
                  <a:srgbClr val="484042"/>
                </a:solidFill>
                <a:latin typeface="Calibri Light"/>
                <a:cs typeface="Calibri Light"/>
              </a:rPr>
              <a:t>Though increased numbers of people without such conditions are experiencing inactivity.</a:t>
            </a:r>
          </a:p>
          <a:p>
            <a:endParaRPr lang="en-GB" sz="1400" dirty="0">
              <a:solidFill>
                <a:srgbClr val="484042"/>
              </a:solidFill>
              <a:latin typeface="Calibri Light"/>
            </a:endParaRPr>
          </a:p>
          <a:p>
            <a:endParaRPr lang="en-GB" sz="1400" dirty="0">
              <a:solidFill>
                <a:srgbClr val="484043"/>
              </a:solidFill>
              <a:latin typeface="Calibri Light"/>
            </a:endParaRPr>
          </a:p>
          <a:p>
            <a:endParaRPr lang="en-GB" sz="1500" dirty="0">
              <a:solidFill>
                <a:srgbClr val="484043"/>
              </a:solidFill>
              <a:latin typeface="Calibri Light"/>
            </a:endParaRP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994586-6DAB-2741-1196-8CBF3D239E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18710" y="3714750"/>
            <a:ext cx="1965325" cy="196532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Calibri Light"/>
                <a:cs typeface="Calibri Light"/>
              </a:rPr>
              <a:t>Women did experience higher levels of inactivity than men. </a:t>
            </a:r>
            <a:endParaRPr lang="en-US"/>
          </a:p>
          <a:p>
            <a:r>
              <a:rPr lang="en-GB" dirty="0">
                <a:latin typeface="Calibri Light"/>
                <a:cs typeface="Calibri Light"/>
              </a:rPr>
              <a:t>Men's increased experience of inactivity has changed this.</a:t>
            </a:r>
            <a:endParaRPr lang="en-GB" dirty="0"/>
          </a:p>
          <a:p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8AAF47B-9E8C-7C3A-AC44-C317AB865C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8463" y="3714750"/>
            <a:ext cx="1965325" cy="196532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500" dirty="0">
                <a:latin typeface="Calibri"/>
                <a:cs typeface="Calibri Light"/>
              </a:rPr>
              <a:t>People with </a:t>
            </a:r>
            <a:r>
              <a:rPr lang="en-GB" sz="1500" b="1" dirty="0">
                <a:latin typeface="Calibri"/>
                <a:cs typeface="Calibri Light"/>
              </a:rPr>
              <a:t>lower income levels</a:t>
            </a:r>
            <a:r>
              <a:rPr lang="en-GB" sz="1500" dirty="0">
                <a:latin typeface="Calibri"/>
                <a:cs typeface="Calibri Light"/>
              </a:rPr>
              <a:t> tend to experience </a:t>
            </a:r>
            <a:r>
              <a:rPr lang="en-GB" sz="1500" b="1" dirty="0">
                <a:latin typeface="Calibri"/>
                <a:cs typeface="Calibri Light"/>
              </a:rPr>
              <a:t>higher levels of inactivity.</a:t>
            </a:r>
            <a:endParaRPr lang="en-US" sz="1500" b="1" dirty="0">
              <a:latin typeface="Calibri"/>
            </a:endParaRPr>
          </a:p>
          <a:p>
            <a:r>
              <a:rPr lang="en-GB" sz="1500" dirty="0">
                <a:latin typeface="Calibri Light"/>
                <a:cs typeface="Calibri Light"/>
              </a:rPr>
              <a:t>Though increased numbers of people with high income levels are experiencing inactivity</a:t>
            </a:r>
            <a:r>
              <a:rPr lang="en-GB" sz="1500" dirty="0">
                <a:latin typeface="Calibri"/>
                <a:cs typeface="Calibri Light"/>
              </a:rPr>
              <a:t>.</a:t>
            </a:r>
            <a:endParaRPr lang="en-GB" sz="1500" dirty="0">
              <a:latin typeface="Calibri"/>
            </a:endParaRPr>
          </a:p>
          <a:p>
            <a:endParaRPr lang="en-GB" sz="155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3242971-E6D8-A389-45AF-EBE86C237A34}"/>
              </a:ext>
            </a:extLst>
          </p:cNvPr>
          <p:cNvSpPr txBox="1">
            <a:spLocks/>
          </p:cNvSpPr>
          <p:nvPr/>
        </p:nvSpPr>
        <p:spPr>
          <a:xfrm>
            <a:off x="850900" y="247650"/>
            <a:ext cx="10857880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Some people are more likely to experience inactivity than others</a:t>
            </a:r>
          </a:p>
        </p:txBody>
      </p:sp>
    </p:spTree>
    <p:extLst>
      <p:ext uri="{BB962C8B-B14F-4D97-AF65-F5344CB8AC3E}">
        <p14:creationId xmlns:p14="http://schemas.microsoft.com/office/powerpoint/2010/main" val="93275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096E88-EA6E-12D0-CB9F-2A07C22EE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6978998" cy="1920875"/>
          </a:xfrm>
        </p:spPr>
        <p:txBody>
          <a:bodyPr lIns="91440" tIns="45720" rIns="91440" bIns="45720" anchor="t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latin typeface="Calibri"/>
                <a:cs typeface="Calibri Light"/>
              </a:rPr>
              <a:t>Women's</a:t>
            </a:r>
            <a:r>
              <a:rPr lang="en-GB" dirty="0">
                <a:latin typeface="Calibri Light"/>
                <a:cs typeface="Calibri Light"/>
              </a:rPr>
              <a:t> experience of </a:t>
            </a:r>
            <a:r>
              <a:rPr lang="en-GB" b="1" dirty="0">
                <a:latin typeface="Calibri"/>
                <a:cs typeface="Calibri Light"/>
              </a:rPr>
              <a:t>inactivity took a hit from</a:t>
            </a:r>
            <a:r>
              <a:rPr lang="en-GB" dirty="0">
                <a:latin typeface="Calibri Light"/>
                <a:cs typeface="Calibri Light"/>
              </a:rPr>
              <a:t> the </a:t>
            </a:r>
            <a:r>
              <a:rPr lang="en-GB" b="1" dirty="0">
                <a:latin typeface="Calibri"/>
                <a:cs typeface="Calibri Light"/>
              </a:rPr>
              <a:t>COVID-19</a:t>
            </a:r>
            <a:r>
              <a:rPr lang="en-GB" dirty="0">
                <a:latin typeface="Calibri Light"/>
                <a:cs typeface="Calibri Light"/>
              </a:rPr>
              <a:t> pandemic, and any recovery remains unclear. </a:t>
            </a:r>
            <a:r>
              <a:rPr lang="en-GB" b="1" dirty="0">
                <a:latin typeface="Calibri"/>
                <a:cs typeface="Calibri Light"/>
              </a:rPr>
              <a:t>There were signs of improvement</a:t>
            </a:r>
            <a:r>
              <a:rPr lang="en-GB" dirty="0">
                <a:latin typeface="Calibri Light"/>
                <a:cs typeface="Calibri Light"/>
              </a:rPr>
              <a:t> before the pandemic. </a:t>
            </a:r>
            <a:endParaRPr lang="en-US" dirty="0"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GB" dirty="0">
                <a:latin typeface="Calibri Light"/>
                <a:cs typeface="Calibri Light"/>
              </a:rPr>
              <a:t>Meanwhile, </a:t>
            </a:r>
            <a:r>
              <a:rPr lang="en-GB" b="1" dirty="0">
                <a:latin typeface="Calibri"/>
                <a:cs typeface="Calibri Light"/>
              </a:rPr>
              <a:t>the number of men experiencing inactivity continues its growth</a:t>
            </a:r>
            <a:r>
              <a:rPr lang="en-GB" dirty="0">
                <a:latin typeface="Calibri Light"/>
                <a:cs typeface="Calibri Light"/>
              </a:rPr>
              <a:t> since 2015.</a:t>
            </a:r>
            <a:endParaRPr lang="en-US">
              <a:cs typeface="Calibri Light"/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DF9025B7-5ABA-81E9-67BD-7628B7B41299}"/>
              </a:ext>
            </a:extLst>
          </p:cNvPr>
          <p:cNvSpPr txBox="1">
            <a:spLocks/>
          </p:cNvSpPr>
          <p:nvPr/>
        </p:nvSpPr>
        <p:spPr>
          <a:xfrm>
            <a:off x="8986058" y="1562794"/>
            <a:ext cx="2300778" cy="3167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Currently </a:t>
            </a:r>
            <a:r>
              <a:rPr lang="en-GB" sz="3600" b="1" dirty="0">
                <a:solidFill>
                  <a:schemeClr val="bg1"/>
                </a:solidFill>
              </a:rPr>
              <a:t>37,000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women and </a:t>
            </a:r>
            <a:r>
              <a:rPr lang="en-GB" sz="3600" b="1" dirty="0">
                <a:solidFill>
                  <a:schemeClr val="bg1"/>
                </a:solidFill>
              </a:rPr>
              <a:t>34,000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men are inactive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E9639A23-FDE8-4C6F-BC52-60FF113C70D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14814809"/>
              </p:ext>
            </p:extLst>
          </p:nvPr>
        </p:nvGraphicFramePr>
        <p:xfrm>
          <a:off x="498475" y="2000250"/>
          <a:ext cx="6984150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53549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">
    <a:dk1>
      <a:srgbClr val="484043"/>
    </a:dk1>
    <a:lt1>
      <a:sysClr val="window" lastClr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68087</TotalTime>
  <Words>1277</Words>
  <Application>Microsoft Office PowerPoint</Application>
  <PresentationFormat>Widescreen</PresentationFormat>
  <Paragraphs>409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Nova Light</vt:lpstr>
      <vt:lpstr>Calibri</vt:lpstr>
      <vt:lpstr>Calibri Light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Martin Hird</cp:lastModifiedBy>
  <cp:revision>1430</cp:revision>
  <dcterms:created xsi:type="dcterms:W3CDTF">2020-12-15T14:44:20Z</dcterms:created>
  <dcterms:modified xsi:type="dcterms:W3CDTF">2023-11-17T15:33:03Z</dcterms:modified>
</cp:coreProperties>
</file>