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0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1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2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13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4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1.xml" ContentType="application/vnd.openxmlformats-officedocument.themeOverr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15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18.xml" ContentType="application/vnd.openxmlformats-officedocument.presentationml.notesSl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heme/themeOverride2.xml" ContentType="application/vnd.openxmlformats-officedocument.themeOverr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  <p:sldMasterId id="2147483672" r:id="rId2"/>
    <p:sldMasterId id="2147483712" r:id="rId3"/>
  </p:sldMasterIdLst>
  <p:notesMasterIdLst>
    <p:notesMasterId r:id="rId22"/>
  </p:notesMasterIdLst>
  <p:handoutMasterIdLst>
    <p:handoutMasterId r:id="rId23"/>
  </p:handoutMasterIdLst>
  <p:sldIdLst>
    <p:sldId id="4053" r:id="rId4"/>
    <p:sldId id="4040" r:id="rId5"/>
    <p:sldId id="4041" r:id="rId6"/>
    <p:sldId id="1475" r:id="rId7"/>
    <p:sldId id="4037" r:id="rId8"/>
    <p:sldId id="1477" r:id="rId9"/>
    <p:sldId id="1478" r:id="rId10"/>
    <p:sldId id="1511" r:id="rId11"/>
    <p:sldId id="1483" r:id="rId12"/>
    <p:sldId id="1479" r:id="rId13"/>
    <p:sldId id="4054" r:id="rId14"/>
    <p:sldId id="4036" r:id="rId15"/>
    <p:sldId id="4051" r:id="rId16"/>
    <p:sldId id="1588" r:id="rId17"/>
    <p:sldId id="1492" r:id="rId18"/>
    <p:sldId id="1501" r:id="rId19"/>
    <p:sldId id="4024" r:id="rId20"/>
    <p:sldId id="402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65B3815-400D-6C14-1CCB-56631930C663}" name="Martin Hird" initials="MH" userId="Martin Hird" providerId="None"/>
  <p188:author id="{24285C21-1C15-9939-DE37-B21D5C01ED92}" name="Liz Radley" initials="LR" userId="S::liz@pressred.co.uk::2d828230-0f60-4fd5-9d69-9b819aaf13bf" providerId="AD"/>
  <p188:author id="{6235672F-6682-7BE6-BB07-DD73BF8C201F}" name="Martin Hird" initials="MH" userId="S::martin@pressred.co.uk::7af6d65c-07f6-4e17-8f60-307004fb9820" providerId="AD"/>
  <p188:author id="{3FDDDCAF-E490-94CC-B481-898548AB9DDC}" name="Scott Hartley" initials="SH" userId="S::scott@pressred.co.uk::da5851e2-eb73-4c9d-afd2-be7641e983ed" providerId="AD"/>
  <p188:author id="{64FA85E2-95EF-1481-CC5E-3AE2364B919C}" name="Liz Radley" initials="LR" userId="Liz Radley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z Radley" initials="LR" lastIdx="134" clrIdx="0">
    <p:extLst>
      <p:ext uri="{19B8F6BF-5375-455C-9EA6-DF929625EA0E}">
        <p15:presenceInfo xmlns:p15="http://schemas.microsoft.com/office/powerpoint/2012/main" userId="aae0c5a9c4a6daf5" providerId="Windows Live"/>
      </p:ext>
    </p:extLst>
  </p:cmAuthor>
  <p:cmAuthor id="2" name="Martin Hird" initials="MH" lastIdx="120" clrIdx="1">
    <p:extLst>
      <p:ext uri="{19B8F6BF-5375-455C-9EA6-DF929625EA0E}">
        <p15:presenceInfo xmlns:p15="http://schemas.microsoft.com/office/powerpoint/2012/main" userId="eaad0c9c081c435d" providerId="Windows Live"/>
      </p:ext>
    </p:extLst>
  </p:cmAuthor>
  <p:cmAuthor id="3" name="Sarah Tague" initials="ST" lastIdx="8" clrIdx="2">
    <p:extLst>
      <p:ext uri="{19B8F6BF-5375-455C-9EA6-DF929625EA0E}">
        <p15:presenceInfo xmlns:p15="http://schemas.microsoft.com/office/powerpoint/2012/main" userId="Sarah Tague" providerId="None"/>
      </p:ext>
    </p:extLst>
  </p:cmAuthor>
  <p:cmAuthor id="4" name="Shona Honey" initials="SH" lastIdx="1" clrIdx="3">
    <p:extLst>
      <p:ext uri="{19B8F6BF-5375-455C-9EA6-DF929625EA0E}">
        <p15:presenceInfo xmlns:p15="http://schemas.microsoft.com/office/powerpoint/2012/main" userId="82273656a353d053" providerId="Windows Live"/>
      </p:ext>
    </p:extLst>
  </p:cmAuthor>
  <p:cmAuthor id="5" name="Scott Hartley" initials="SH" lastIdx="18" clrIdx="4">
    <p:extLst>
      <p:ext uri="{19B8F6BF-5375-455C-9EA6-DF929625EA0E}">
        <p15:presenceInfo xmlns:p15="http://schemas.microsoft.com/office/powerpoint/2012/main" userId="337a930210cd2cb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BA57E"/>
    <a:srgbClr val="245C66"/>
    <a:srgbClr val="81C0A5"/>
    <a:srgbClr val="D15C65"/>
    <a:srgbClr val="01425F"/>
    <a:srgbClr val="53B0C2"/>
    <a:srgbClr val="368999"/>
    <a:srgbClr val="7C4982"/>
    <a:srgbClr val="BD1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555" autoAdjust="0"/>
    <p:restoredTop sz="74213" autoAdjust="0"/>
  </p:normalViewPr>
  <p:slideViewPr>
    <p:cSldViewPr snapToGrid="0">
      <p:cViewPr varScale="1">
        <p:scale>
          <a:sx n="72" d="100"/>
          <a:sy n="72" d="100"/>
        </p:scale>
        <p:origin x="845" y="27"/>
      </p:cViewPr>
      <p:guideLst/>
    </p:cSldViewPr>
  </p:slideViewPr>
  <p:outlineViewPr>
    <p:cViewPr>
      <p:scale>
        <a:sx n="33" d="100"/>
        <a:sy n="33" d="100"/>
      </p:scale>
      <p:origin x="0" y="-18803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3429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1-22%20Adult%20ALS%20template\Walking%20template\Active%20Humber%20LA%20walking\North%20East%20Lincs\North%20East%20Lincs%20walking%2020-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1-22%20Adult%20ALS%20template\Walking%20template\Active%20Humber%20LA%20walking\North%20East%20Lincs\North%20East%20Lincs%20walking%2020-2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1-22%20Adult%20ALS%20template\Walking%20template\Active%20Humber%20LA%20walking\North%20East%20Lincs\North%20East%20Lincs%20walking%2020-21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1-22%20Adult%20ALS%20template\Walking%20template\Active%20Humber%20LA%20walking\North%20East%20Lincs\North%20East%20Lincs%20walking%2020-21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1-22%20Adult%20ALS%20template\Walking%20template\Active%20Humber%20LA%20walking\North%20East%20Lincs\North%20East%20Lincs%20walking%2020-21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1-22%20Adult%20ALS%20template\Walking%20template\Active%20Humber%20LA%20walking\North%20East%20Lincs\North%20East%20Lincs%20walking%2020-21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1-22%20Adult%20ALS%20template\Walking%20template\Active%20Humber%20LA%20walking\North%20East%20Lincs\North%20East%20Lincs%20walking%2020-21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1-22%20Adult%20ALS%20template\Walking%20template\Active%20Humber%20LA%20walking\North%20East%20Lincs\North%20East%20Lincs%20walking%2020-21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1-22%20Adult%20ALS%20template\Walking%20template\Active%20Humber%20LA%20walking\North%20East%20Lincs\North%20East%20Lincs%20walking%2020-21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1-22%20Adult%20ALS%20template\Walking%20template\Active%20Humber%20LA%20walking\North%20East%20Lincs\North%20East%20Lincs%20walking%2020-21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1-22%20Adult%20ALS%20template\Walking%20template\Active%20Humber%20LA%20walking\North%20East%20Lincs\North%20East%20Lincs%20walking%2020-21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1-22%20Adult%20ALS%20template\Walking%20template\Active%20Humber%20LA%20walking\North%20East%20Lincs\North%20East%20Lincs%20walking%2020-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1-22%20Adult%20ALS%20template\Walking%20template\Active%20Humber%20LA%20walking\North%20East%20Lincs\North%20East%20Lincs%20walking%2020-21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1-22%20Adult%20ALS%20template\Walking%20template\Active%20Humber%20LA%20walking\North%20East%20Lincs\North%20East%20Lincs%20walking%2020-21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1-22%20Adult%20ALS%20template\Walking%20template\Active%20Humber%20LA%20walking\North%20East%20Lincs\North%20East%20Lincs%20walking%2020-21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1-22%20Adult%20ALS%20template\Walking%20template\Active%20Humber%20LA%20walking\North%20East%20Lincs\North%20East%20Lincs%20walking%2020-21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1-22%20Adult%20ALS%20template\Walking%20template\Active%20Humber%20LA%20walking\North%20East%20Lincs\North%20East%20Lincs%20walking%2020-21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oleObject" Target="file:///C:\Users\liz\Press%20Red%20Dropbox\Liz%20Radley\Press%20Red\Data\Active%20Lives\Excel%20templates\Adult\21-22%20Adult%20ALS%20template\Walking%20template\Active%20Humber%20LA%20walking\North%20East%20Lincs\North%20East%20Lincs%20walking%2020-21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1-22%20Adult%20ALS%20template\Walking%20template\Active%20Humber%20LA%20walking\North%20East%20Lincs\North%20East%20Lincs%20walking%2020-21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1-22%20Adult%20ALS%20template\Walking%20template\Active%20Humber%20LA%20walking\North%20East%20Lincs\North%20East%20Lincs%20walking%2020-21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1-22%20Adult%20ALS%20template\Walking%20template\Active%20Humber%20LA%20walking\North%20East%20Lincs\North%20East%20Lincs%20walking%2020-21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1-22%20Adult%20ALS%20template\Walking%20template\Active%20Humber%20LA%20walking\North%20East%20Lincs\North%20East%20Lincs%20walking%2020-21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1-22%20Adult%20ALS%20template\Walking%20template\Active%20Humber%20LA%20walking\North%20East%20Lincs\North%20East%20Lincs%20walking%2020-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1-22%20Adult%20ALS%20template\Walking%20template\Active%20Humber%20LA%20walking\North%20East%20Lincs\North%20East%20Lincs%20walking%2020-21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1-22%20Adult%20ALS%20template\Walking%20template\Active%20Humber%20LA%20walking\North%20East%20Lincs\North%20East%20Lincs%20walking%2020-21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1-22%20Adult%20ALS%20template\Walking%20template\Active%20Humber%20LA%20walking\North%20East%20Lincs\North%20East%20Lincs%20walking%2020-21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1-22%20Adult%20ALS%20template\Walking%20template\Active%20Humber%20LA%20walking\North%20East%20Lincs\North%20East%20Lincs%20walking%2020-21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oleObject" Target="file:///C:\Users\liz\Press%20Red%20Dropbox\Liz%20Radley\Press%20Red\Data\Active%20Lives\Excel%20templates\Adult\21-22%20Adult%20ALS%20template\Walking%20template\Active%20Humber%20LA%20walking\North%20East%20Lincs\North%20East%20Lincs%20walking%2020-21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1-22%20Adult%20ALS%20template\Walking%20template\Active%20Humber%20LA%20walking\North%20East%20Lincs\North%20East%20Lincs%20walking%2020-21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1-22%20Adult%20ALS%20template\Walking%20template\Active%20Humber%20LA%20walking\North%20East%20Lincs\North%20East%20Lincs%20walking%2020-2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1-22%20Adult%20ALS%20template\Walking%20template\Active%20Humber%20LA%20walking\North%20East%20Lincs\North%20East%20Lincs%20walking%2020-2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1-22%20Adult%20ALS%20template\Walking%20template\Active%20Humber%20LA%20walking\North%20East%20Lincs\North%20East%20Lincs%20walking%2020-2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1-22%20Adult%20ALS%20template\Walking%20template\Active%20Humber%20LA%20walking\North%20East%20Lincs\North%20East%20Lincs%20walking%2020-2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1-22%20Adult%20ALS%20template\Walking%20template\Active%20Humber%20LA%20walking\North%20East%20Lincs\North%20East%20Lincs%20walking%2020-2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'Trend chart'!$B$9:$C$9</c:f>
              <c:strCache>
                <c:ptCount val="2"/>
                <c:pt idx="1">
                  <c:v>Inactive</c:v>
                </c:pt>
              </c:strCache>
            </c:strRef>
          </c:tx>
          <c:spPr>
            <a:ln w="76200" cap="rnd">
              <a:solidFill>
                <a:schemeClr val="accent1">
                  <a:alpha val="5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02-4F70-8652-DE99E83F939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02-4F70-8652-DE99E83F939A}"/>
                </c:ext>
              </c:extLst>
            </c:dLbl>
            <c:dLbl>
              <c:idx val="5"/>
              <c:layout>
                <c:manualLayout>
                  <c:x val="-3.7296282388283891E-2"/>
                  <c:y val="3.97098785364763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A02-4F70-8652-DE99E83F939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'Trend chart'!$D$8:$I$8</c:f>
              <c:strCache>
                <c:ptCount val="6"/>
                <c:pt idx="0">
                  <c:v>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  <c:pt idx="5">
                  <c:v>20-21</c:v>
                </c:pt>
              </c:strCache>
            </c:strRef>
          </c:cat>
          <c:val>
            <c:numRef>
              <c:f>'Trend chart'!$D$9:$I$9</c:f>
              <c:numCache>
                <c:formatCode>0%</c:formatCode>
                <c:ptCount val="6"/>
                <c:pt idx="0">
                  <c:v>0.32152281264892751</c:v>
                </c:pt>
                <c:pt idx="1">
                  <c:v>0.32285441606503745</c:v>
                </c:pt>
                <c:pt idx="2">
                  <c:v>0.34885720081659738</c:v>
                </c:pt>
                <c:pt idx="3">
                  <c:v>0.32821406730546254</c:v>
                </c:pt>
                <c:pt idx="4">
                  <c:v>0.36914567563169509</c:v>
                </c:pt>
                <c:pt idx="5">
                  <c:v>0.32840558925531377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BA02-4F70-8652-DE99E83F939A}"/>
            </c:ext>
          </c:extLst>
        </c:ser>
        <c:ser>
          <c:idx val="1"/>
          <c:order val="1"/>
          <c:tx>
            <c:strRef>
              <c:f>'Trend chart'!$B$10:$C$10</c:f>
              <c:strCache>
                <c:ptCount val="2"/>
                <c:pt idx="1">
                  <c:v>Active</c:v>
                </c:pt>
              </c:strCache>
            </c:strRef>
          </c:tx>
          <c:spPr>
            <a:ln w="76200" cap="rnd">
              <a:solidFill>
                <a:schemeClr val="accent5">
                  <a:alpha val="5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A02-4F70-8652-DE99E83F939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02-4F70-8652-DE99E83F939A}"/>
                </c:ext>
              </c:extLst>
            </c:dLbl>
            <c:dLbl>
              <c:idx val="5"/>
              <c:layout>
                <c:manualLayout>
                  <c:x val="-3.8798347728126285E-2"/>
                  <c:y val="-4.72806577411262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A02-4F70-8652-DE99E83F939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'Trend chart'!$D$8:$I$8</c:f>
              <c:strCache>
                <c:ptCount val="6"/>
                <c:pt idx="0">
                  <c:v>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  <c:pt idx="5">
                  <c:v>20-21</c:v>
                </c:pt>
              </c:strCache>
            </c:strRef>
          </c:cat>
          <c:val>
            <c:numRef>
              <c:f>'Trend chart'!$D$10:$I$10</c:f>
              <c:numCache>
                <c:formatCode>0%</c:formatCode>
                <c:ptCount val="6"/>
                <c:pt idx="0">
                  <c:v>0.54254624413682395</c:v>
                </c:pt>
                <c:pt idx="1">
                  <c:v>0.551176417060669</c:v>
                </c:pt>
                <c:pt idx="2">
                  <c:v>0.52337810852985889</c:v>
                </c:pt>
                <c:pt idx="3">
                  <c:v>0.5550357294850663</c:v>
                </c:pt>
                <c:pt idx="4">
                  <c:v>0.51716754135011744</c:v>
                </c:pt>
                <c:pt idx="5">
                  <c:v>0.55829206362433481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BA02-4F70-8652-DE99E83F939A}"/>
            </c:ext>
          </c:extLst>
        </c:ser>
        <c:ser>
          <c:idx val="2"/>
          <c:order val="2"/>
          <c:tx>
            <c:strRef>
              <c:f>'Trend chart'!$B$11:$C$11</c:f>
              <c:strCache>
                <c:ptCount val="2"/>
                <c:pt idx="0">
                  <c:v>Humber</c:v>
                </c:pt>
              </c:strCache>
            </c:strRef>
          </c:tx>
          <c:spPr>
            <a:ln w="76200" cap="rnd">
              <a:solidFill>
                <a:schemeClr val="tx1">
                  <a:alpha val="5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cat>
            <c:strRef>
              <c:f>'Trend chart'!$D$8:$I$8</c:f>
              <c:strCache>
                <c:ptCount val="6"/>
                <c:pt idx="0">
                  <c:v>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  <c:pt idx="5">
                  <c:v>20-21</c:v>
                </c:pt>
              </c:strCache>
            </c:strRef>
          </c:cat>
          <c:val>
            <c:numRef>
              <c:f>'Trend chart'!$D$11:$I$11</c:f>
              <c:numCache>
                <c:formatCode>0%</c:formatCode>
                <c:ptCount val="6"/>
                <c:pt idx="0">
                  <c:v>0.28873735240827764</c:v>
                </c:pt>
                <c:pt idx="1">
                  <c:v>0.30902084743029068</c:v>
                </c:pt>
                <c:pt idx="2">
                  <c:v>0.31096066260887678</c:v>
                </c:pt>
                <c:pt idx="3">
                  <c:v>0.28679383239667894</c:v>
                </c:pt>
                <c:pt idx="4">
                  <c:v>0.31340500757598111</c:v>
                </c:pt>
                <c:pt idx="5">
                  <c:v>0.34073926846201719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BA02-4F70-8652-DE99E83F939A}"/>
            </c:ext>
          </c:extLst>
        </c:ser>
        <c:ser>
          <c:idx val="3"/>
          <c:order val="3"/>
          <c:tx>
            <c:strRef>
              <c:f>'Trend chart'!$B$12:$C$12</c:f>
              <c:strCache>
                <c:ptCount val="2"/>
                <c:pt idx="0">
                  <c:v>Humber</c:v>
                </c:pt>
              </c:strCache>
            </c:strRef>
          </c:tx>
          <c:spPr>
            <a:ln w="76200" cap="rnd">
              <a:solidFill>
                <a:schemeClr val="tx1">
                  <a:alpha val="5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tx1"/>
              </a:solidFill>
              <a:ln w="76200">
                <a:noFill/>
              </a:ln>
              <a:effectLst/>
            </c:spPr>
          </c:marker>
          <c:cat>
            <c:strRef>
              <c:f>'Trend chart'!$D$8:$I$8</c:f>
              <c:strCache>
                <c:ptCount val="6"/>
                <c:pt idx="0">
                  <c:v>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  <c:pt idx="5">
                  <c:v>20-21</c:v>
                </c:pt>
              </c:strCache>
            </c:strRef>
          </c:cat>
          <c:val>
            <c:numRef>
              <c:f>'Trend chart'!$D$12:$I$12</c:f>
              <c:numCache>
                <c:formatCode>0%</c:formatCode>
                <c:ptCount val="6"/>
                <c:pt idx="0">
                  <c:v>0.59925340775523284</c:v>
                </c:pt>
                <c:pt idx="1">
                  <c:v>0.58718704500591024</c:v>
                </c:pt>
                <c:pt idx="2">
                  <c:v>0.56189291808770503</c:v>
                </c:pt>
                <c:pt idx="3">
                  <c:v>0.6060568902479444</c:v>
                </c:pt>
                <c:pt idx="4">
                  <c:v>0.55686402235998811</c:v>
                </c:pt>
                <c:pt idx="5">
                  <c:v>0.53751773132260949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BA02-4F70-8652-DE99E83F93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8769871"/>
        <c:axId val="1748766543"/>
      </c:lineChart>
      <c:catAx>
        <c:axId val="1748769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8766543"/>
        <c:crosses val="autoZero"/>
        <c:auto val="1"/>
        <c:lblAlgn val="ctr"/>
        <c:lblOffset val="100"/>
        <c:noMultiLvlLbl val="0"/>
      </c:catAx>
      <c:valAx>
        <c:axId val="1748766543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748769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'frequency trends inactive'!$B$6</c:f>
              <c:strCache>
                <c:ptCount val="1"/>
                <c:pt idx="0">
                  <c:v>Female</c:v>
                </c:pt>
              </c:strCache>
            </c:strRef>
          </c:tx>
          <c:spPr>
            <a:ln w="28575" cap="rnd">
              <a:solidFill>
                <a:schemeClr val="accent1">
                  <a:alpha val="5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A4-476C-9AA1-9A20F3DD32C8}"/>
                </c:ext>
              </c:extLst>
            </c:dLbl>
            <c:dLbl>
              <c:idx val="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A4-476C-9AA1-9A20F3DD32C8}"/>
                </c:ext>
              </c:extLst>
            </c:dLbl>
            <c:dLbl>
              <c:idx val="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A4-476C-9AA1-9A20F3DD32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'frequency trends inactive'!$C$3:$H$3</c:f>
              <c:strCache>
                <c:ptCount val="6"/>
                <c:pt idx="0">
                  <c:v>15-16</c:v>
                </c:pt>
                <c:pt idx="3">
                  <c:v>18-19</c:v>
                </c:pt>
                <c:pt idx="5">
                  <c:v>20-21</c:v>
                </c:pt>
              </c:strCache>
            </c:strRef>
          </c:cat>
          <c:val>
            <c:numRef>
              <c:f>'frequency trends inactive'!$C$6:$H$6</c:f>
              <c:numCache>
                <c:formatCode>0%</c:formatCode>
                <c:ptCount val="6"/>
                <c:pt idx="0">
                  <c:v>0.36475617635873958</c:v>
                </c:pt>
                <c:pt idx="1">
                  <c:v>0.45172754818144384</c:v>
                </c:pt>
                <c:pt idx="2">
                  <c:v>0.42060065968841637</c:v>
                </c:pt>
                <c:pt idx="3">
                  <c:v>0.40213196069360907</c:v>
                </c:pt>
                <c:pt idx="4">
                  <c:v>0.40522352503774473</c:v>
                </c:pt>
                <c:pt idx="5">
                  <c:v>0.37799582353506062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D0A4-476C-9AA1-9A20F3DD32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8367919"/>
        <c:axId val="1871294351"/>
      </c:lineChart>
      <c:catAx>
        <c:axId val="134836791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71294351"/>
        <c:crosses val="autoZero"/>
        <c:auto val="1"/>
        <c:lblAlgn val="ctr"/>
        <c:lblOffset val="100"/>
        <c:noMultiLvlLbl val="0"/>
      </c:catAx>
      <c:valAx>
        <c:axId val="1871294351"/>
        <c:scaling>
          <c:orientation val="minMax"/>
          <c:max val="0.60000000000000009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348367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8100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'frequency trends inactive'!$B$13</c:f>
              <c:strCache>
                <c:ptCount val="1"/>
                <c:pt idx="0">
                  <c:v>NS SEC 1-2</c:v>
                </c:pt>
              </c:strCache>
            </c:strRef>
          </c:tx>
          <c:spPr>
            <a:ln w="28575" cap="rnd">
              <a:solidFill>
                <a:schemeClr val="accent1">
                  <a:alpha val="5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bg1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6C-4D0F-96E7-CC5007A5C76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6C-4D0F-96E7-CC5007A5C76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6C-4D0F-96E7-CC5007A5C7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'frequency trends inactive'!$C$3:$H$3</c:f>
              <c:strCache>
                <c:ptCount val="6"/>
                <c:pt idx="0">
                  <c:v>15-16</c:v>
                </c:pt>
                <c:pt idx="3">
                  <c:v>18-19</c:v>
                </c:pt>
                <c:pt idx="5">
                  <c:v>20-21</c:v>
                </c:pt>
              </c:strCache>
            </c:strRef>
          </c:cat>
          <c:val>
            <c:numRef>
              <c:f>'frequency trends inactive'!$C$13:$H$13</c:f>
              <c:numCache>
                <c:formatCode>0%</c:formatCode>
                <c:ptCount val="6"/>
                <c:pt idx="0">
                  <c:v>0.31722931854934527</c:v>
                </c:pt>
                <c:pt idx="1">
                  <c:v>0.4477572120920178</c:v>
                </c:pt>
                <c:pt idx="2">
                  <c:v>0.33996073460659942</c:v>
                </c:pt>
                <c:pt idx="3">
                  <c:v>0.37096102889700988</c:v>
                </c:pt>
                <c:pt idx="4">
                  <c:v>0.36451418482511316</c:v>
                </c:pt>
                <c:pt idx="5">
                  <c:v>0.32711636828500174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FC6C-4D0F-96E7-CC5007A5C7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8367919"/>
        <c:axId val="1871294351"/>
      </c:lineChart>
      <c:catAx>
        <c:axId val="134836791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71294351"/>
        <c:crosses val="autoZero"/>
        <c:auto val="1"/>
        <c:lblAlgn val="ctr"/>
        <c:lblOffset val="100"/>
        <c:noMultiLvlLbl val="0"/>
      </c:catAx>
      <c:valAx>
        <c:axId val="1871294351"/>
        <c:scaling>
          <c:orientation val="minMax"/>
          <c:max val="0.60000000000000009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348367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'frequency trends inactive'!$B$14</c:f>
              <c:strCache>
                <c:ptCount val="1"/>
                <c:pt idx="0">
                  <c:v>NS SEC 3-5</c:v>
                </c:pt>
              </c:strCache>
            </c:strRef>
          </c:tx>
          <c:spPr>
            <a:ln w="28575" cap="rnd">
              <a:solidFill>
                <a:schemeClr val="accent1">
                  <a:alpha val="5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B3-4F88-AF67-8530AC2666FD}"/>
                </c:ext>
              </c:extLst>
            </c:dLbl>
            <c:dLbl>
              <c:idx val="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B3-4F88-AF67-8530AC2666FD}"/>
                </c:ext>
              </c:extLst>
            </c:dLbl>
            <c:dLbl>
              <c:idx val="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B3-4F88-AF67-8530AC2666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'frequency trends inactive'!$C$3:$H$3</c:f>
              <c:strCache>
                <c:ptCount val="6"/>
                <c:pt idx="0">
                  <c:v>15-16</c:v>
                </c:pt>
                <c:pt idx="3">
                  <c:v>18-19</c:v>
                </c:pt>
                <c:pt idx="5">
                  <c:v>20-21</c:v>
                </c:pt>
              </c:strCache>
            </c:strRef>
          </c:cat>
          <c:val>
            <c:numRef>
              <c:f>'frequency trends inactive'!$C$14:$H$14</c:f>
              <c:numCache>
                <c:formatCode>0%</c:formatCode>
                <c:ptCount val="6"/>
                <c:pt idx="0">
                  <c:v>0.4527520383112803</c:v>
                </c:pt>
                <c:pt idx="1">
                  <c:v>0.40771169800511742</c:v>
                </c:pt>
                <c:pt idx="2">
                  <c:v>0.42154427981973969</c:v>
                </c:pt>
                <c:pt idx="3">
                  <c:v>0.34638885408325554</c:v>
                </c:pt>
                <c:pt idx="4">
                  <c:v>0.49784712069587078</c:v>
                </c:pt>
                <c:pt idx="5">
                  <c:v>0.37184231559957903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82B3-4F88-AF67-8530AC2666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8367919"/>
        <c:axId val="1871294351"/>
      </c:lineChart>
      <c:catAx>
        <c:axId val="134836791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71294351"/>
        <c:crosses val="autoZero"/>
        <c:auto val="1"/>
        <c:lblAlgn val="ctr"/>
        <c:lblOffset val="100"/>
        <c:noMultiLvlLbl val="0"/>
      </c:catAx>
      <c:valAx>
        <c:axId val="1871294351"/>
        <c:scaling>
          <c:orientation val="minMax"/>
          <c:max val="0.60000000000000009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348367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8100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'frequency trends inactive'!$B$8</c:f>
              <c:strCache>
                <c:ptCount val="1"/>
                <c:pt idx="0">
                  <c:v>No limiting illness</c:v>
                </c:pt>
              </c:strCache>
            </c:strRef>
          </c:tx>
          <c:spPr>
            <a:ln w="28575" cap="rnd">
              <a:solidFill>
                <a:schemeClr val="accent1">
                  <a:alpha val="5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85-44EA-856D-569D58ED64B4}"/>
                </c:ext>
              </c:extLst>
            </c:dLbl>
            <c:dLbl>
              <c:idx val="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85-44EA-856D-569D58ED64B4}"/>
                </c:ext>
              </c:extLst>
            </c:dLbl>
            <c:dLbl>
              <c:idx val="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A85-44EA-856D-569D58ED64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'frequency trends inactive'!$C$3:$H$3</c:f>
              <c:strCache>
                <c:ptCount val="6"/>
                <c:pt idx="0">
                  <c:v>15-16</c:v>
                </c:pt>
                <c:pt idx="3">
                  <c:v>18-19</c:v>
                </c:pt>
                <c:pt idx="5">
                  <c:v>20-21</c:v>
                </c:pt>
              </c:strCache>
            </c:strRef>
          </c:cat>
          <c:val>
            <c:numRef>
              <c:f>'frequency trends inactive'!$C$8:$H$8</c:f>
              <c:numCache>
                <c:formatCode>0%</c:formatCode>
                <c:ptCount val="6"/>
                <c:pt idx="0">
                  <c:v>0.38279878009082413</c:v>
                </c:pt>
                <c:pt idx="1">
                  <c:v>0.42557788323246187</c:v>
                </c:pt>
                <c:pt idx="2">
                  <c:v>0.41731032882967289</c:v>
                </c:pt>
                <c:pt idx="3">
                  <c:v>0.36872909548329269</c:v>
                </c:pt>
                <c:pt idx="4">
                  <c:v>0.49193026124736045</c:v>
                </c:pt>
                <c:pt idx="5">
                  <c:v>0.3047712800332204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FA85-44EA-856D-569D58ED64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8367919"/>
        <c:axId val="1871294351"/>
      </c:lineChart>
      <c:catAx>
        <c:axId val="134836791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71294351"/>
        <c:crosses val="autoZero"/>
        <c:auto val="1"/>
        <c:lblAlgn val="ctr"/>
        <c:lblOffset val="100"/>
        <c:noMultiLvlLbl val="0"/>
      </c:catAx>
      <c:valAx>
        <c:axId val="1871294351"/>
        <c:scaling>
          <c:orientation val="minMax"/>
          <c:max val="0.60000000000000009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348367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'frequency trends inactive'!$B$15</c:f>
              <c:strCache>
                <c:ptCount val="1"/>
                <c:pt idx="0">
                  <c:v>NS SEC 6-8</c:v>
                </c:pt>
              </c:strCache>
            </c:strRef>
          </c:tx>
          <c:spPr>
            <a:ln w="28575" cap="rnd">
              <a:solidFill>
                <a:schemeClr val="accent1">
                  <a:alpha val="5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3E-4DF0-95D5-F5D8CB26D15F}"/>
                </c:ext>
              </c:extLst>
            </c:dLbl>
            <c:dLbl>
              <c:idx val="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3E-4DF0-95D5-F5D8CB26D15F}"/>
                </c:ext>
              </c:extLst>
            </c:dLbl>
            <c:dLbl>
              <c:idx val="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13E-4DF0-95D5-F5D8CB26D1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'frequency trends inactive'!$C$3:$H$3</c:f>
              <c:strCache>
                <c:ptCount val="6"/>
                <c:pt idx="0">
                  <c:v>15-16</c:v>
                </c:pt>
                <c:pt idx="3">
                  <c:v>18-19</c:v>
                </c:pt>
                <c:pt idx="5">
                  <c:v>20-21</c:v>
                </c:pt>
              </c:strCache>
            </c:strRef>
          </c:cat>
          <c:val>
            <c:numRef>
              <c:f>'frequency trends inactive'!$C$15:$H$15</c:f>
              <c:numCache>
                <c:formatCode>0%</c:formatCode>
                <c:ptCount val="6"/>
                <c:pt idx="0">
                  <c:v>0.41067994119886564</c:v>
                </c:pt>
                <c:pt idx="1">
                  <c:v>0.49646709258025357</c:v>
                </c:pt>
                <c:pt idx="2">
                  <c:v>0.46755136284537935</c:v>
                </c:pt>
                <c:pt idx="3">
                  <c:v>0.51730673748456635</c:v>
                </c:pt>
                <c:pt idx="4">
                  <c:v>0.4869874311748949</c:v>
                </c:pt>
                <c:pt idx="5">
                  <c:v>0.41678314644195785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213E-4DF0-95D5-F5D8CB26D1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8367919"/>
        <c:axId val="1871294351"/>
      </c:lineChart>
      <c:catAx>
        <c:axId val="134836791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1294351"/>
        <c:crosses val="autoZero"/>
        <c:auto val="1"/>
        <c:lblAlgn val="ctr"/>
        <c:lblOffset val="100"/>
        <c:noMultiLvlLbl val="0"/>
      </c:catAx>
      <c:valAx>
        <c:axId val="1871294351"/>
        <c:scaling>
          <c:orientation val="minMax"/>
          <c:max val="0.60000000000000009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348367919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'frequency trends inactive'!$B$9</c:f>
              <c:strCache>
                <c:ptCount val="1"/>
                <c:pt idx="0">
                  <c:v>16-34</c:v>
                </c:pt>
              </c:strCache>
            </c:strRef>
          </c:tx>
          <c:spPr>
            <a:ln w="28575" cap="rnd">
              <a:solidFill>
                <a:schemeClr val="accent1">
                  <a:alpha val="5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bg1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82-4ADE-8CA6-88200786C79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82-4ADE-8CA6-88200786C79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82-4ADE-8CA6-88200786C7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'frequency trends inactive'!$C$3:$H$3</c:f>
              <c:strCache>
                <c:ptCount val="6"/>
                <c:pt idx="0">
                  <c:v>15-16</c:v>
                </c:pt>
                <c:pt idx="3">
                  <c:v>18-19</c:v>
                </c:pt>
                <c:pt idx="5">
                  <c:v>20-21</c:v>
                </c:pt>
              </c:strCache>
            </c:strRef>
          </c:cat>
          <c:val>
            <c:numRef>
              <c:f>'frequency trends inactive'!$C$9:$H$9</c:f>
              <c:numCache>
                <c:formatCode>0%</c:formatCode>
                <c:ptCount val="6"/>
                <c:pt idx="0">
                  <c:v>0.37672182518788777</c:v>
                </c:pt>
                <c:pt idx="1">
                  <c:v>0.49270506418452947</c:v>
                </c:pt>
                <c:pt idx="2">
                  <c:v>0.43902097760575165</c:v>
                </c:pt>
                <c:pt idx="3">
                  <c:v>0.49106711884217497</c:v>
                </c:pt>
                <c:pt idx="4">
                  <c:v>0.48400361395301361</c:v>
                </c:pt>
                <c:pt idx="5">
                  <c:v>0.4598773159882914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A382-4ADE-8CA6-88200786C7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8367919"/>
        <c:axId val="1871294351"/>
      </c:lineChart>
      <c:catAx>
        <c:axId val="134836791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71294351"/>
        <c:crosses val="autoZero"/>
        <c:auto val="1"/>
        <c:lblAlgn val="ctr"/>
        <c:lblOffset val="100"/>
        <c:noMultiLvlLbl val="0"/>
      </c:catAx>
      <c:valAx>
        <c:axId val="1871294351"/>
        <c:scaling>
          <c:orientation val="minMax"/>
          <c:max val="0.60000000000000009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348367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'frequency trends inactive'!$B$10</c:f>
              <c:strCache>
                <c:ptCount val="1"/>
                <c:pt idx="0">
                  <c:v>35-54</c:v>
                </c:pt>
              </c:strCache>
            </c:strRef>
          </c:tx>
          <c:spPr>
            <a:ln w="28575" cap="rnd">
              <a:solidFill>
                <a:schemeClr val="accent1">
                  <a:alpha val="5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bg1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93-4688-BE05-94DD9702F6F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93-4688-BE05-94DD9702F6F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93-4688-BE05-94DD9702F6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'frequency trends inactive'!$C$3:$H$3</c:f>
              <c:strCache>
                <c:ptCount val="6"/>
                <c:pt idx="0">
                  <c:v>15-16</c:v>
                </c:pt>
                <c:pt idx="3">
                  <c:v>18-19</c:v>
                </c:pt>
                <c:pt idx="5">
                  <c:v>20-21</c:v>
                </c:pt>
              </c:strCache>
            </c:strRef>
          </c:cat>
          <c:val>
            <c:numRef>
              <c:f>'frequency trends inactive'!$C$10:$H$10</c:f>
              <c:numCache>
                <c:formatCode>0%</c:formatCode>
                <c:ptCount val="6"/>
                <c:pt idx="0">
                  <c:v>0.43617987188790502</c:v>
                </c:pt>
                <c:pt idx="1">
                  <c:v>0.4862535484980019</c:v>
                </c:pt>
                <c:pt idx="2">
                  <c:v>0.42977419386108801</c:v>
                </c:pt>
                <c:pt idx="3">
                  <c:v>0.45602205038457072</c:v>
                </c:pt>
                <c:pt idx="4">
                  <c:v>0.52534853768919487</c:v>
                </c:pt>
                <c:pt idx="5">
                  <c:v>0.38485300829866115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3993-4688-BE05-94DD9702F6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8367919"/>
        <c:axId val="1871294351"/>
      </c:lineChart>
      <c:catAx>
        <c:axId val="134836791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71294351"/>
        <c:crosses val="autoZero"/>
        <c:auto val="1"/>
        <c:lblAlgn val="ctr"/>
        <c:lblOffset val="100"/>
        <c:noMultiLvlLbl val="0"/>
      </c:catAx>
      <c:valAx>
        <c:axId val="1871294351"/>
        <c:scaling>
          <c:orientation val="minMax"/>
          <c:max val="0.60000000000000009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348367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'frequency trends inactive'!$B$11</c:f>
              <c:strCache>
                <c:ptCount val="1"/>
                <c:pt idx="0">
                  <c:v>55-74</c:v>
                </c:pt>
              </c:strCache>
            </c:strRef>
          </c:tx>
          <c:spPr>
            <a:ln w="28575" cap="rnd">
              <a:solidFill>
                <a:schemeClr val="accent1">
                  <a:alpha val="5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bg1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B9-4E95-B047-05050CEA920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B9-4E95-B047-05050CEA920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B9-4E95-B047-05050CEA92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'frequency trends inactive'!$C$3:$H$3</c:f>
              <c:strCache>
                <c:ptCount val="6"/>
                <c:pt idx="0">
                  <c:v>15-16</c:v>
                </c:pt>
                <c:pt idx="3">
                  <c:v>18-19</c:v>
                </c:pt>
                <c:pt idx="5">
                  <c:v>20-21</c:v>
                </c:pt>
              </c:strCache>
            </c:strRef>
          </c:cat>
          <c:val>
            <c:numRef>
              <c:f>'frequency trends inactive'!$C$11:$H$11</c:f>
              <c:numCache>
                <c:formatCode>0%</c:formatCode>
                <c:ptCount val="6"/>
                <c:pt idx="0">
                  <c:v>0.35397203242764563</c:v>
                </c:pt>
                <c:pt idx="1">
                  <c:v>0.36664418796232295</c:v>
                </c:pt>
                <c:pt idx="2">
                  <c:v>0.42792862659371905</c:v>
                </c:pt>
                <c:pt idx="3">
                  <c:v>0.29175293814639092</c:v>
                </c:pt>
                <c:pt idx="4">
                  <c:v>0.39456270672282084</c:v>
                </c:pt>
                <c:pt idx="5">
                  <c:v>0.37016768135908273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8CB9-4E95-B047-05050CEA92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8367919"/>
        <c:axId val="1871294351"/>
      </c:lineChart>
      <c:catAx>
        <c:axId val="134836791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71294351"/>
        <c:crosses val="autoZero"/>
        <c:auto val="1"/>
        <c:lblAlgn val="ctr"/>
        <c:lblOffset val="100"/>
        <c:noMultiLvlLbl val="0"/>
      </c:catAx>
      <c:valAx>
        <c:axId val="1871294351"/>
        <c:scaling>
          <c:orientation val="minMax"/>
          <c:max val="0.60000000000000009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348367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'frequency trends inactive'!$B$12</c:f>
              <c:strCache>
                <c:ptCount val="1"/>
                <c:pt idx="0">
                  <c:v>75+</c:v>
                </c:pt>
              </c:strCache>
            </c:strRef>
          </c:tx>
          <c:spPr>
            <a:ln w="28575" cap="rnd">
              <a:solidFill>
                <a:schemeClr val="accent1">
                  <a:alpha val="5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bg1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D7-4DDF-9C97-4F918D9171E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1D7-4DDF-9C97-4F918D9171E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D7-4DDF-9C97-4F918D9171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'frequency trends inactive'!$C$3:$H$3</c:f>
              <c:strCache>
                <c:ptCount val="6"/>
                <c:pt idx="0">
                  <c:v>15-16</c:v>
                </c:pt>
                <c:pt idx="3">
                  <c:v>18-19</c:v>
                </c:pt>
                <c:pt idx="5">
                  <c:v>20-21</c:v>
                </c:pt>
              </c:strCache>
            </c:strRef>
          </c:cat>
          <c:val>
            <c:numRef>
              <c:f>'frequency trends inactive'!$C$12:$H$12</c:f>
              <c:numCache>
                <c:formatCode>0%</c:formatCode>
                <c:ptCount val="6"/>
                <c:pt idx="0">
                  <c:v>0.3977746074057053</c:v>
                </c:pt>
                <c:pt idx="1">
                  <c:v>0.53514938950639768</c:v>
                </c:pt>
                <c:pt idx="2">
                  <c:v>0.63419975198262779</c:v>
                </c:pt>
                <c:pt idx="3">
                  <c:v>0.43996069331204302</c:v>
                </c:pt>
                <c:pt idx="4">
                  <c:v>0.50141920365203529</c:v>
                </c:pt>
                <c:pt idx="5">
                  <c:v>0.36127017514217458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F1D7-4DDF-9C97-4F918D9171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8367919"/>
        <c:axId val="1871294351"/>
      </c:lineChart>
      <c:catAx>
        <c:axId val="134836791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1294351"/>
        <c:crosses val="autoZero"/>
        <c:auto val="1"/>
        <c:lblAlgn val="ctr"/>
        <c:lblOffset val="100"/>
        <c:noMultiLvlLbl val="0"/>
      </c:catAx>
      <c:valAx>
        <c:axId val="1871294351"/>
        <c:scaling>
          <c:orientation val="minMax"/>
          <c:max val="0.7500000000000001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348367919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'frequency trends inactive'!$B$16</c:f>
              <c:strCache>
                <c:ptCount val="1"/>
                <c:pt idx="0">
                  <c:v>White British</c:v>
                </c:pt>
              </c:strCache>
            </c:strRef>
          </c:tx>
          <c:spPr>
            <a:ln w="28575" cap="rnd">
              <a:solidFill>
                <a:schemeClr val="accent1">
                  <a:alpha val="5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bg1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A2-4DCE-B0F2-1AE7E5B401F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A2-4DCE-B0F2-1AE7E5B401F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A2-4DCE-B0F2-1AE7E5B401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'frequency trends inactive'!$C$3:$H$3</c:f>
              <c:strCache>
                <c:ptCount val="6"/>
                <c:pt idx="0">
                  <c:v>15-16</c:v>
                </c:pt>
                <c:pt idx="3">
                  <c:v>18-19</c:v>
                </c:pt>
                <c:pt idx="5">
                  <c:v>20-21</c:v>
                </c:pt>
              </c:strCache>
            </c:strRef>
          </c:cat>
          <c:val>
            <c:numRef>
              <c:f>'frequency trends inactive'!$C$16:$H$16</c:f>
              <c:numCache>
                <c:formatCode>0%</c:formatCode>
                <c:ptCount val="6"/>
                <c:pt idx="0">
                  <c:v>0.39677049501403183</c:v>
                </c:pt>
                <c:pt idx="1">
                  <c:v>0.47447721578848362</c:v>
                </c:pt>
                <c:pt idx="2">
                  <c:v>0.46227035230504387</c:v>
                </c:pt>
                <c:pt idx="3">
                  <c:v>0.40141149945872034</c:v>
                </c:pt>
                <c:pt idx="4">
                  <c:v>0.48044366489209706</c:v>
                </c:pt>
                <c:pt idx="5">
                  <c:v>0.38459155934147987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5A2-4DCE-B0F2-1AE7E5B401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8367919"/>
        <c:axId val="1871294351"/>
      </c:lineChart>
      <c:catAx>
        <c:axId val="134836791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1294351"/>
        <c:crosses val="autoZero"/>
        <c:auto val="1"/>
        <c:lblAlgn val="ctr"/>
        <c:lblOffset val="100"/>
        <c:noMultiLvlLbl val="0"/>
      </c:catAx>
      <c:valAx>
        <c:axId val="1871294351"/>
        <c:scaling>
          <c:orientation val="minMax"/>
          <c:max val="0.60000000000000009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348367919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8100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223400793909026E-2"/>
          <c:y val="0.12621740533970666"/>
          <c:w val="0.88727454935901617"/>
          <c:h val="0.8223606887811536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FF5-4C12-A303-41CF49E0DB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'Historic measures'!$D$5:$F$5</c:f>
              <c:strCache>
                <c:ptCount val="3"/>
                <c:pt idx="0">
                  <c:v>Done in the last 12 months</c:v>
                </c:pt>
                <c:pt idx="1">
                  <c:v>Two sessions of moderate activity for at least 10 minutes in last 28 days</c:v>
                </c:pt>
                <c:pt idx="2">
                  <c:v>Zero sessions of moderate activity for at least 10 minutes in last 28 days</c:v>
                </c:pt>
              </c:strCache>
            </c:strRef>
          </c:cat>
          <c:val>
            <c:numRef>
              <c:f>'Historic measures'!$D$6:$F$6</c:f>
              <c:numCache>
                <c:formatCode>0%</c:formatCode>
                <c:ptCount val="3"/>
                <c:pt idx="0">
                  <c:v>0.82628357945627973</c:v>
                </c:pt>
                <c:pt idx="1">
                  <c:v>0.59947262792977996</c:v>
                </c:pt>
                <c:pt idx="2">
                  <c:v>0.39517190958743109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F5-4C12-A303-41CF49E0DB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06214719"/>
        <c:axId val="106227199"/>
      </c:barChart>
      <c:catAx>
        <c:axId val="10621471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6227199"/>
        <c:crosses val="autoZero"/>
        <c:auto val="1"/>
        <c:lblAlgn val="ctr"/>
        <c:lblOffset val="100"/>
        <c:noMultiLvlLbl val="0"/>
      </c:catAx>
      <c:valAx>
        <c:axId val="10622719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62147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152180726317502E-2"/>
          <c:y val="7.2484979236767701E-3"/>
          <c:w val="0.97769563854736496"/>
          <c:h val="0.748645409706252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'frequency by workstatus'!$C$8</c:f>
              <c:strCache>
                <c:ptCount val="1"/>
                <c:pt idx="0">
                  <c:v>Not walking</c:v>
                </c:pt>
              </c:strCache>
            </c:strRef>
          </c:tx>
          <c:spPr>
            <a:solidFill>
              <a:schemeClr val="accent1"/>
            </a:solidFill>
            <a:ln w="38100"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B17-47EB-8101-45FC16C56CAA}"/>
                </c:ext>
              </c:extLst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B17-47EB-8101-45FC16C56CA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'frequency by workstatus'!$B$9:$B$12</c:f>
              <c:strCache>
                <c:ptCount val="4"/>
                <c:pt idx="0">
                  <c:v>Unemployed</c:v>
                </c:pt>
                <c:pt idx="1">
                  <c:v>Student</c:v>
                </c:pt>
                <c:pt idx="2">
                  <c:v>Working full or part time</c:v>
                </c:pt>
                <c:pt idx="3">
                  <c:v>Not working</c:v>
                </c:pt>
              </c:strCache>
            </c:strRef>
          </c:cat>
          <c:val>
            <c:numRef>
              <c:f>'frequency by workstatus'!$C$9:$C$12</c:f>
              <c:numCache>
                <c:formatCode>0%</c:formatCode>
                <c:ptCount val="4"/>
                <c:pt idx="0">
                  <c:v>0.49897806517053511</c:v>
                </c:pt>
                <c:pt idx="1">
                  <c:v>0.49679904940093705</c:v>
                </c:pt>
                <c:pt idx="2">
                  <c:v>0.43485095845269706</c:v>
                </c:pt>
                <c:pt idx="3">
                  <c:v>0.41095285487056227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17-47EB-8101-45FC16C56C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346896095"/>
        <c:axId val="1346894847"/>
      </c:barChart>
      <c:catAx>
        <c:axId val="1346896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6894847"/>
        <c:crosses val="autoZero"/>
        <c:auto val="1"/>
        <c:lblAlgn val="ctr"/>
        <c:lblOffset val="100"/>
        <c:noMultiLvlLbl val="0"/>
      </c:catAx>
      <c:valAx>
        <c:axId val="1346894847"/>
        <c:scaling>
          <c:orientation val="minMax"/>
          <c:max val="0.70000000000000007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346896095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152180726317502E-2"/>
          <c:y val="3.5932633385754739E-2"/>
          <c:w val="0.97769563854736496"/>
          <c:h val="0.808135474226367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'frequency by IMD'!$C$8</c:f>
              <c:strCache>
                <c:ptCount val="1"/>
                <c:pt idx="0">
                  <c:v>Not walking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'frequency by IMD'!$B$11:$B$12</c:f>
              <c:strCache>
                <c:ptCount val="2"/>
                <c:pt idx="0">
                  <c:v>Least deprived quartile</c:v>
                </c:pt>
                <c:pt idx="1">
                  <c:v>Second least deprived quartile</c:v>
                </c:pt>
              </c:strCache>
            </c:strRef>
          </c:cat>
          <c:val>
            <c:numRef>
              <c:f>'frequency by IMD'!$C$11:$C$12</c:f>
              <c:numCache>
                <c:formatCode>0%</c:formatCode>
                <c:ptCount val="2"/>
                <c:pt idx="0">
                  <c:v>0.37828051999513407</c:v>
                </c:pt>
                <c:pt idx="1">
                  <c:v>0.41571650333804405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38-42FC-8D91-155C08B4D6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346896095"/>
        <c:axId val="1346894847"/>
      </c:barChart>
      <c:catAx>
        <c:axId val="13468960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6894847"/>
        <c:crosses val="autoZero"/>
        <c:auto val="1"/>
        <c:lblAlgn val="ctr"/>
        <c:lblOffset val="100"/>
        <c:noMultiLvlLbl val="0"/>
      </c:catAx>
      <c:valAx>
        <c:axId val="1346894847"/>
        <c:scaling>
          <c:orientation val="minMax"/>
          <c:max val="0.60000000000000009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346896095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152180726317502E-2"/>
          <c:y val="3.5932633385754739E-2"/>
          <c:w val="0.97769563854736496"/>
          <c:h val="0.808135474226367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'frequency by IMD'!$C$8</c:f>
              <c:strCache>
                <c:ptCount val="1"/>
                <c:pt idx="0">
                  <c:v>Not walking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'frequency by IMD'!$B$9:$B$10</c:f>
              <c:strCache>
                <c:ptCount val="2"/>
                <c:pt idx="0">
                  <c:v>Second most deprived quartile</c:v>
                </c:pt>
                <c:pt idx="1">
                  <c:v>Most deprived quartile</c:v>
                </c:pt>
              </c:strCache>
            </c:strRef>
          </c:cat>
          <c:val>
            <c:numRef>
              <c:f>'frequency by IMD'!$C$9:$C$10</c:f>
              <c:numCache>
                <c:formatCode>0%</c:formatCode>
                <c:ptCount val="2"/>
                <c:pt idx="0">
                  <c:v>0.46346360899215638</c:v>
                </c:pt>
                <c:pt idx="1">
                  <c:v>0.46823415854469524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DA-47EF-9045-477F925012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346896095"/>
        <c:axId val="1346894847"/>
      </c:barChart>
      <c:catAx>
        <c:axId val="1346896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6894847"/>
        <c:crosses val="autoZero"/>
        <c:auto val="1"/>
        <c:lblAlgn val="ctr"/>
        <c:lblOffset val="100"/>
        <c:noMultiLvlLbl val="0"/>
      </c:catAx>
      <c:valAx>
        <c:axId val="1346894847"/>
        <c:scaling>
          <c:orientation val="minMax"/>
          <c:max val="0.60000000000000009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346896095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152180726317502E-2"/>
          <c:y val="3.5932633385754739E-2"/>
          <c:w val="0.97769563854736496"/>
          <c:h val="0.725696630102012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'frequency by ons'!$C$8</c:f>
              <c:strCache>
                <c:ptCount val="1"/>
                <c:pt idx="0">
                  <c:v>Not walking</c:v>
                </c:pt>
              </c:strCache>
            </c:strRef>
          </c:tx>
          <c:spPr>
            <a:solidFill>
              <a:schemeClr val="accent1"/>
            </a:solidFill>
            <a:ln w="38100"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97B-4C2B-AEB1-FDD59C24661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'frequency by ons'!$B$9:$B$13</c:f>
              <c:strCache>
                <c:ptCount val="5"/>
                <c:pt idx="0">
                  <c:v>Constrained City Dwellers</c:v>
                </c:pt>
                <c:pt idx="1">
                  <c:v>Hard-Pressed Living</c:v>
                </c:pt>
                <c:pt idx="2">
                  <c:v>Rural Residents</c:v>
                </c:pt>
                <c:pt idx="3">
                  <c:v>Urbanites</c:v>
                </c:pt>
                <c:pt idx="4">
                  <c:v>Suburbanites</c:v>
                </c:pt>
              </c:strCache>
            </c:strRef>
          </c:cat>
          <c:val>
            <c:numRef>
              <c:f>'frequency by ons'!$C$9:$C$13</c:f>
              <c:numCache>
                <c:formatCode>0%</c:formatCode>
                <c:ptCount val="5"/>
                <c:pt idx="0">
                  <c:v>0.52406820185080893</c:v>
                </c:pt>
                <c:pt idx="1">
                  <c:v>0.46854021641334315</c:v>
                </c:pt>
                <c:pt idx="2">
                  <c:v>0.43007105400791351</c:v>
                </c:pt>
                <c:pt idx="3">
                  <c:v>0.40286592070707977</c:v>
                </c:pt>
                <c:pt idx="4">
                  <c:v>0.39475571516025176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7B-4C2B-AEB1-FDD59C2466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346896095"/>
        <c:axId val="1346894847"/>
      </c:barChart>
      <c:catAx>
        <c:axId val="1346896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6894847"/>
        <c:crosses val="autoZero"/>
        <c:auto val="1"/>
        <c:lblAlgn val="ctr"/>
        <c:lblOffset val="100"/>
        <c:noMultiLvlLbl val="0"/>
      </c:catAx>
      <c:valAx>
        <c:axId val="1346894847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1346896095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817917501180441E-4"/>
          <c:y val="3.0023180230833942E-2"/>
          <c:w val="0.9805599342428043"/>
          <c:h val="0.8740912804807931"/>
        </c:manualLayout>
      </c:layout>
      <c:areaChart>
        <c:grouping val="stacked"/>
        <c:varyColors val="0"/>
        <c:ser>
          <c:idx val="0"/>
          <c:order val="0"/>
          <c:tx>
            <c:strRef>
              <c:f>minutes!$C$4</c:f>
              <c:strCache>
                <c:ptCount val="1"/>
                <c:pt idx="0">
                  <c:v>All walking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 w="25400">
              <a:noFill/>
            </a:ln>
            <a:effectLst/>
          </c:spPr>
          <c:cat>
            <c:strRef>
              <c:f>minutes!$B$5:$B$10</c:f>
              <c:strCache>
                <c:ptCount val="6"/>
                <c:pt idx="0">
                  <c:v>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  <c:pt idx="5">
                  <c:v>20-21</c:v>
                </c:pt>
              </c:strCache>
            </c:strRef>
          </c:cat>
          <c:val>
            <c:numRef>
              <c:f>minutes!$C$5:$C$10</c:f>
              <c:numCache>
                <c:formatCode>General</c:formatCode>
                <c:ptCount val="6"/>
                <c:pt idx="0">
                  <c:v>240.01487553693224</c:v>
                </c:pt>
                <c:pt idx="1">
                  <c:v>220.54035995360402</c:v>
                </c:pt>
                <c:pt idx="2">
                  <c:v>266.80908203125</c:v>
                </c:pt>
                <c:pt idx="3">
                  <c:v>275.30029880478088</c:v>
                </c:pt>
                <c:pt idx="4">
                  <c:v>263.15965092402462</c:v>
                </c:pt>
                <c:pt idx="5">
                  <c:v>292.85756454212606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3A-4698-8E23-DCF3B7D591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4264095"/>
        <c:axId val="1114268255"/>
      </c:areaChart>
      <c:lineChart>
        <c:grouping val="standard"/>
        <c:varyColors val="0"/>
        <c:ser>
          <c:idx val="1"/>
          <c:order val="1"/>
          <c:tx>
            <c:strRef>
              <c:f>minutes!$D$4</c:f>
              <c:strCache>
                <c:ptCount val="1"/>
                <c:pt idx="0">
                  <c:v>All walking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3A-4698-8E23-DCF3B7D591A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93A-4698-8E23-DCF3B7D591A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3A-4698-8E23-DCF3B7D591AF}"/>
                </c:ext>
              </c:extLst>
            </c:dLbl>
            <c:dLbl>
              <c:idx val="5"/>
              <c:layout>
                <c:manualLayout>
                  <c:x val="1.9426527882540994E-2"/>
                  <c:y val="-4.77938835662452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93A-4698-8E23-DCF3B7D591A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minutes!$B$5:$B$10</c:f>
              <c:strCache>
                <c:ptCount val="6"/>
                <c:pt idx="0">
                  <c:v>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  <c:pt idx="5">
                  <c:v>20-21</c:v>
                </c:pt>
              </c:strCache>
            </c:strRef>
          </c:cat>
          <c:val>
            <c:numRef>
              <c:f>minutes!$D$5:$D$10</c:f>
              <c:numCache>
                <c:formatCode>General</c:formatCode>
                <c:ptCount val="6"/>
                <c:pt idx="0">
                  <c:v>240.01487553693224</c:v>
                </c:pt>
                <c:pt idx="1">
                  <c:v>220.54035995360402</c:v>
                </c:pt>
                <c:pt idx="2">
                  <c:v>266.80908203125</c:v>
                </c:pt>
                <c:pt idx="3">
                  <c:v>275.30029880478088</c:v>
                </c:pt>
                <c:pt idx="4">
                  <c:v>263.15965092402462</c:v>
                </c:pt>
                <c:pt idx="5">
                  <c:v>292.85756454212606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993A-4698-8E23-DCF3B7D591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4264095"/>
        <c:axId val="1114268255"/>
      </c:lineChart>
      <c:catAx>
        <c:axId val="11142640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4268255"/>
        <c:crosses val="autoZero"/>
        <c:auto val="1"/>
        <c:lblAlgn val="ctr"/>
        <c:lblOffset val="100"/>
        <c:noMultiLvlLbl val="0"/>
      </c:catAx>
      <c:valAx>
        <c:axId val="1114268255"/>
        <c:scaling>
          <c:orientation val="minMax"/>
          <c:max val="35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114264095"/>
        <c:crosses val="autoZero"/>
        <c:crossBetween val="between"/>
        <c:majorUnit val="50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 b="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areaChart>
        <c:grouping val="stacked"/>
        <c:varyColors val="0"/>
        <c:ser>
          <c:idx val="2"/>
          <c:order val="2"/>
          <c:tx>
            <c:strRef>
              <c:f>minutes!$E$4</c:f>
              <c:strCache>
                <c:ptCount val="1"/>
                <c:pt idx="0">
                  <c:v>Walking for leisure</c:v>
                </c:pt>
              </c:strCache>
            </c:strRef>
          </c:tx>
          <c:spPr>
            <a:solidFill>
              <a:srgbClr val="53B0C2"/>
            </a:solidFill>
            <a:ln w="25400">
              <a:noFill/>
            </a:ln>
            <a:effectLst/>
          </c:spPr>
          <c:cat>
            <c:strRef>
              <c:f>minutes!$B$5:$B$10</c:f>
              <c:strCache>
                <c:ptCount val="6"/>
                <c:pt idx="0">
                  <c:v>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  <c:pt idx="5">
                  <c:v>20-21</c:v>
                </c:pt>
              </c:strCache>
            </c:strRef>
          </c:cat>
          <c:val>
            <c:numRef>
              <c:f>minutes!$E$5:$E$10</c:f>
              <c:numCache>
                <c:formatCode>General</c:formatCode>
                <c:ptCount val="6"/>
                <c:pt idx="0">
                  <c:v>135.0805711550849</c:v>
                </c:pt>
                <c:pt idx="1">
                  <c:v>140.1644542623286</c:v>
                </c:pt>
                <c:pt idx="2">
                  <c:v>161.32080078125</c:v>
                </c:pt>
                <c:pt idx="3">
                  <c:v>172.14292828685259</c:v>
                </c:pt>
                <c:pt idx="4">
                  <c:v>194.3583162217659</c:v>
                </c:pt>
                <c:pt idx="5">
                  <c:v>201.21241200626676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DD-4C3F-9D62-98430AADBC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4264095"/>
        <c:axId val="1114268255"/>
        <c:extLst>
          <c:ext xmlns:c15="http://schemas.microsoft.com/office/drawing/2012/chart" uri="{02D57815-91ED-43cb-92C2-25804820EDAC}">
            <c15:filteredArea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minutes!$C$4</c15:sqref>
                        </c15:formulaRef>
                      </c:ext>
                    </c:extLst>
                    <c:strCache>
                      <c:ptCount val="1"/>
                      <c:pt idx="0">
                        <c:v>All walking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 w="25400">
                    <a:noFill/>
                  </a:ln>
                  <a:effectLst/>
                </c:spPr>
                <c:cat>
                  <c:strRef>
                    <c:extLst>
                      <c:ext uri="{02D57815-91ED-43cb-92C2-25804820EDAC}">
                        <c15:formulaRef>
                          <c15:sqref>minutes!$B$5:$B$10</c15:sqref>
                        </c15:formulaRef>
                      </c:ext>
                    </c:extLst>
                    <c:strCache>
                      <c:ptCount val="6"/>
                      <c:pt idx="0">
                        <c:v>15-16</c:v>
                      </c:pt>
                      <c:pt idx="1">
                        <c:v>16-17</c:v>
                      </c:pt>
                      <c:pt idx="2">
                        <c:v>17-18</c:v>
                      </c:pt>
                      <c:pt idx="3">
                        <c:v>18-19</c:v>
                      </c:pt>
                      <c:pt idx="4">
                        <c:v>19-20</c:v>
                      </c:pt>
                      <c:pt idx="5">
                        <c:v>20-21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minutes!$C$5:$C$10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240.01487553693224</c:v>
                      </c:pt>
                      <c:pt idx="1">
                        <c:v>220.54035995360402</c:v>
                      </c:pt>
                      <c:pt idx="2">
                        <c:v>266.80908203125</c:v>
                      </c:pt>
                      <c:pt idx="3">
                        <c:v>275.30029880478088</c:v>
                      </c:pt>
                      <c:pt idx="4">
                        <c:v>263.15965092402462</c:v>
                      </c:pt>
                      <c:pt idx="5">
                        <c:v>292.85756454212606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3DDD-4C3F-9D62-98430AADBC99}"/>
                  </c:ext>
                </c:extLst>
              </c15:ser>
            </c15:filteredAreaSeries>
            <c15:filteredArea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minutes!$D$4</c15:sqref>
                        </c15:formulaRef>
                      </c:ext>
                    </c:extLst>
                    <c:strCache>
                      <c:ptCount val="1"/>
                      <c:pt idx="0">
                        <c:v>All walking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 w="25400">
                    <a:noFill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minutes!$B$5:$B$10</c15:sqref>
                        </c15:formulaRef>
                      </c:ext>
                    </c:extLst>
                    <c:strCache>
                      <c:ptCount val="6"/>
                      <c:pt idx="0">
                        <c:v>15-16</c:v>
                      </c:pt>
                      <c:pt idx="1">
                        <c:v>16-17</c:v>
                      </c:pt>
                      <c:pt idx="2">
                        <c:v>17-18</c:v>
                      </c:pt>
                      <c:pt idx="3">
                        <c:v>18-19</c:v>
                      </c:pt>
                      <c:pt idx="4">
                        <c:v>19-20</c:v>
                      </c:pt>
                      <c:pt idx="5">
                        <c:v>20-21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minutes!$D$5:$D$10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240.01487553693224</c:v>
                      </c:pt>
                      <c:pt idx="1">
                        <c:v>220.54035995360402</c:v>
                      </c:pt>
                      <c:pt idx="2">
                        <c:v>266.80908203125</c:v>
                      </c:pt>
                      <c:pt idx="3">
                        <c:v>275.30029880478088</c:v>
                      </c:pt>
                      <c:pt idx="4">
                        <c:v>263.15965092402462</c:v>
                      </c:pt>
                      <c:pt idx="5">
                        <c:v>292.85756454212606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3DDD-4C3F-9D62-98430AADBC99}"/>
                  </c:ext>
                </c:extLst>
              </c15:ser>
            </c15:filteredAreaSeries>
            <c15:filteredArea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minutes!$F$4</c15:sqref>
                        </c15:formulaRef>
                      </c:ext>
                    </c:extLst>
                    <c:strCache>
                      <c:ptCount val="1"/>
                      <c:pt idx="0">
                        <c:v>Walking for travel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 w="25400">
                    <a:noFill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minutes!$B$5:$B$10</c15:sqref>
                        </c15:formulaRef>
                      </c:ext>
                    </c:extLst>
                    <c:strCache>
                      <c:ptCount val="6"/>
                      <c:pt idx="0">
                        <c:v>15-16</c:v>
                      </c:pt>
                      <c:pt idx="1">
                        <c:v>16-17</c:v>
                      </c:pt>
                      <c:pt idx="2">
                        <c:v>17-18</c:v>
                      </c:pt>
                      <c:pt idx="3">
                        <c:v>18-19</c:v>
                      </c:pt>
                      <c:pt idx="4">
                        <c:v>19-20</c:v>
                      </c:pt>
                      <c:pt idx="5">
                        <c:v>20-21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minutes!$F$5:$F$10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107.49975259489955</c:v>
                      </c:pt>
                      <c:pt idx="1">
                        <c:v>81.383909788801986</c:v>
                      </c:pt>
                      <c:pt idx="2">
                        <c:v>96.8544921875</c:v>
                      </c:pt>
                      <c:pt idx="3">
                        <c:v>110.23655378486056</c:v>
                      </c:pt>
                      <c:pt idx="4">
                        <c:v>70.98049281314168</c:v>
                      </c:pt>
                      <c:pt idx="5">
                        <c:v>86.418264305387808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3DDD-4C3F-9D62-98430AADBC99}"/>
                  </c:ext>
                </c:extLst>
              </c15:ser>
            </c15:filteredAreaSeries>
            <c15:filteredArea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minutes!$H$4</c15:sqref>
                        </c15:formulaRef>
                      </c:ext>
                    </c:extLst>
                    <c:strCache>
                      <c:ptCount val="1"/>
                      <c:pt idx="0">
                        <c:v>Walking for travel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 w="25400">
                    <a:noFill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minutes!$B$5:$B$10</c15:sqref>
                        </c15:formulaRef>
                      </c:ext>
                    </c:extLst>
                    <c:strCache>
                      <c:ptCount val="6"/>
                      <c:pt idx="0">
                        <c:v>15-16</c:v>
                      </c:pt>
                      <c:pt idx="1">
                        <c:v>16-17</c:v>
                      </c:pt>
                      <c:pt idx="2">
                        <c:v>17-18</c:v>
                      </c:pt>
                      <c:pt idx="3">
                        <c:v>18-19</c:v>
                      </c:pt>
                      <c:pt idx="4">
                        <c:v>19-20</c:v>
                      </c:pt>
                      <c:pt idx="5">
                        <c:v>20-21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minutes!$H$5:$H$10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107.49975259489955</c:v>
                      </c:pt>
                      <c:pt idx="1">
                        <c:v>81.383909788801986</c:v>
                      </c:pt>
                      <c:pt idx="2">
                        <c:v>96.8544921875</c:v>
                      </c:pt>
                      <c:pt idx="3">
                        <c:v>110.23655378486056</c:v>
                      </c:pt>
                      <c:pt idx="4">
                        <c:v>70.98049281314168</c:v>
                      </c:pt>
                      <c:pt idx="5">
                        <c:v>86.418264305387808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3DDD-4C3F-9D62-98430AADBC99}"/>
                  </c:ext>
                </c:extLst>
              </c15:ser>
            </c15:filteredAreaSeries>
          </c:ext>
        </c:extLst>
      </c:areaChart>
      <c:lineChart>
        <c:grouping val="standard"/>
        <c:varyColors val="0"/>
        <c:ser>
          <c:idx val="4"/>
          <c:order val="4"/>
          <c:tx>
            <c:strRef>
              <c:f>minutes!$G$4</c:f>
              <c:strCache>
                <c:ptCount val="1"/>
                <c:pt idx="0">
                  <c:v>Walking for leisure</c:v>
                </c:pt>
              </c:strCache>
            </c:strRef>
          </c:tx>
          <c:spPr>
            <a:ln w="76200" cap="rnd">
              <a:solidFill>
                <a:srgbClr val="F79700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DD-4C3F-9D62-98430AADBC9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DD-4C3F-9D62-98430AADBC9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minutes!$B$5:$B$10</c:f>
              <c:strCache>
                <c:ptCount val="6"/>
                <c:pt idx="0">
                  <c:v>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  <c:pt idx="5">
                  <c:v>20-21</c:v>
                </c:pt>
              </c:strCache>
            </c:strRef>
          </c:cat>
          <c:val>
            <c:numRef>
              <c:f>minutes!$G$5:$G$10</c:f>
              <c:numCache>
                <c:formatCode>General</c:formatCode>
                <c:ptCount val="6"/>
                <c:pt idx="0">
                  <c:v>135.0805711550849</c:v>
                </c:pt>
                <c:pt idx="1">
                  <c:v>140.1644542623286</c:v>
                </c:pt>
                <c:pt idx="2">
                  <c:v>161.32080078125</c:v>
                </c:pt>
                <c:pt idx="3">
                  <c:v>172.14292828685259</c:v>
                </c:pt>
                <c:pt idx="4">
                  <c:v>194.3583162217659</c:v>
                </c:pt>
                <c:pt idx="5">
                  <c:v>201.21241200626676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3DDD-4C3F-9D62-98430AADBC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4264095"/>
        <c:axId val="1114268255"/>
      </c:lineChart>
      <c:catAx>
        <c:axId val="111426409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14268255"/>
        <c:crosses val="autoZero"/>
        <c:auto val="1"/>
        <c:lblAlgn val="ctr"/>
        <c:lblOffset val="100"/>
        <c:noMultiLvlLbl val="0"/>
      </c:catAx>
      <c:valAx>
        <c:axId val="1114268255"/>
        <c:scaling>
          <c:orientation val="minMax"/>
          <c:max val="25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114264095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 b="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635366304469167E-3"/>
          <c:y val="3.4936032291323912E-4"/>
          <c:w val="0.99823642848166272"/>
          <c:h val="0.99914185712106007"/>
        </c:manualLayout>
      </c:layout>
      <c:areaChart>
        <c:grouping val="stacked"/>
        <c:varyColors val="0"/>
        <c:ser>
          <c:idx val="3"/>
          <c:order val="3"/>
          <c:tx>
            <c:strRef>
              <c:f>minutes!$F$4</c:f>
              <c:strCache>
                <c:ptCount val="1"/>
                <c:pt idx="0">
                  <c:v>Walking for travel</c:v>
                </c:pt>
              </c:strCache>
            </c:strRef>
          </c:tx>
          <c:spPr>
            <a:solidFill>
              <a:schemeClr val="tx2"/>
            </a:solidFill>
            <a:ln w="25400">
              <a:noFill/>
            </a:ln>
            <a:effectLst/>
          </c:spPr>
          <c:cat>
            <c:strRef>
              <c:f>minutes!$B$5:$B$10</c:f>
              <c:strCache>
                <c:ptCount val="6"/>
                <c:pt idx="0">
                  <c:v>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  <c:pt idx="5">
                  <c:v>20-21</c:v>
                </c:pt>
              </c:strCache>
            </c:strRef>
          </c:cat>
          <c:val>
            <c:numRef>
              <c:f>minutes!$F$5:$F$10</c:f>
              <c:numCache>
                <c:formatCode>General</c:formatCode>
                <c:ptCount val="6"/>
                <c:pt idx="0">
                  <c:v>107.49975259489955</c:v>
                </c:pt>
                <c:pt idx="1">
                  <c:v>81.383909788801986</c:v>
                </c:pt>
                <c:pt idx="2">
                  <c:v>96.8544921875</c:v>
                </c:pt>
                <c:pt idx="3">
                  <c:v>110.23655378486056</c:v>
                </c:pt>
                <c:pt idx="4">
                  <c:v>70.98049281314168</c:v>
                </c:pt>
                <c:pt idx="5">
                  <c:v>86.418264305387808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9E-4F03-B5C9-341F494AB2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4264095"/>
        <c:axId val="1114268255"/>
        <c:extLst>
          <c:ext xmlns:c15="http://schemas.microsoft.com/office/drawing/2012/chart" uri="{02D57815-91ED-43cb-92C2-25804820EDAC}">
            <c15:filteredArea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minutes!$C$4</c15:sqref>
                        </c15:formulaRef>
                      </c:ext>
                    </c:extLst>
                    <c:strCache>
                      <c:ptCount val="1"/>
                      <c:pt idx="0">
                        <c:v>All walking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 w="25400">
                    <a:noFill/>
                  </a:ln>
                  <a:effectLst/>
                </c:spPr>
                <c:cat>
                  <c:strRef>
                    <c:extLst>
                      <c:ext uri="{02D57815-91ED-43cb-92C2-25804820EDAC}">
                        <c15:formulaRef>
                          <c15:sqref>minutes!$B$5:$B$10</c15:sqref>
                        </c15:formulaRef>
                      </c:ext>
                    </c:extLst>
                    <c:strCache>
                      <c:ptCount val="6"/>
                      <c:pt idx="0">
                        <c:v>15-16</c:v>
                      </c:pt>
                      <c:pt idx="1">
                        <c:v>16-17</c:v>
                      </c:pt>
                      <c:pt idx="2">
                        <c:v>17-18</c:v>
                      </c:pt>
                      <c:pt idx="3">
                        <c:v>18-19</c:v>
                      </c:pt>
                      <c:pt idx="4">
                        <c:v>19-20</c:v>
                      </c:pt>
                      <c:pt idx="5">
                        <c:v>20-21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minutes!$C$5:$C$10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240.01487553693224</c:v>
                      </c:pt>
                      <c:pt idx="1">
                        <c:v>220.54035995360402</c:v>
                      </c:pt>
                      <c:pt idx="2">
                        <c:v>266.80908203125</c:v>
                      </c:pt>
                      <c:pt idx="3">
                        <c:v>275.30029880478088</c:v>
                      </c:pt>
                      <c:pt idx="4">
                        <c:v>263.15965092402462</c:v>
                      </c:pt>
                      <c:pt idx="5">
                        <c:v>292.85756454212606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7D9E-4F03-B5C9-341F494AB205}"/>
                  </c:ext>
                </c:extLst>
              </c15:ser>
            </c15:filteredAreaSeries>
            <c15:filteredArea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minutes!$D$4</c15:sqref>
                        </c15:formulaRef>
                      </c:ext>
                    </c:extLst>
                    <c:strCache>
                      <c:ptCount val="1"/>
                      <c:pt idx="0">
                        <c:v>All walking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 w="25400">
                    <a:noFill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minutes!$B$5:$B$10</c15:sqref>
                        </c15:formulaRef>
                      </c:ext>
                    </c:extLst>
                    <c:strCache>
                      <c:ptCount val="6"/>
                      <c:pt idx="0">
                        <c:v>15-16</c:v>
                      </c:pt>
                      <c:pt idx="1">
                        <c:v>16-17</c:v>
                      </c:pt>
                      <c:pt idx="2">
                        <c:v>17-18</c:v>
                      </c:pt>
                      <c:pt idx="3">
                        <c:v>18-19</c:v>
                      </c:pt>
                      <c:pt idx="4">
                        <c:v>19-20</c:v>
                      </c:pt>
                      <c:pt idx="5">
                        <c:v>20-21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minutes!$D$5:$D$10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240.01487553693224</c:v>
                      </c:pt>
                      <c:pt idx="1">
                        <c:v>220.54035995360402</c:v>
                      </c:pt>
                      <c:pt idx="2">
                        <c:v>266.80908203125</c:v>
                      </c:pt>
                      <c:pt idx="3">
                        <c:v>275.30029880478088</c:v>
                      </c:pt>
                      <c:pt idx="4">
                        <c:v>263.15965092402462</c:v>
                      </c:pt>
                      <c:pt idx="5">
                        <c:v>292.85756454212606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7D9E-4F03-B5C9-341F494AB205}"/>
                  </c:ext>
                </c:extLst>
              </c15:ser>
            </c15:filteredAreaSeries>
            <c15:filteredArea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minutes!$E$4</c15:sqref>
                        </c15:formulaRef>
                      </c:ext>
                    </c:extLst>
                    <c:strCache>
                      <c:ptCount val="1"/>
                      <c:pt idx="0">
                        <c:v>Walking for leisure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 w="25400">
                    <a:noFill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minutes!$B$5:$B$10</c15:sqref>
                        </c15:formulaRef>
                      </c:ext>
                    </c:extLst>
                    <c:strCache>
                      <c:ptCount val="6"/>
                      <c:pt idx="0">
                        <c:v>15-16</c:v>
                      </c:pt>
                      <c:pt idx="1">
                        <c:v>16-17</c:v>
                      </c:pt>
                      <c:pt idx="2">
                        <c:v>17-18</c:v>
                      </c:pt>
                      <c:pt idx="3">
                        <c:v>18-19</c:v>
                      </c:pt>
                      <c:pt idx="4">
                        <c:v>19-20</c:v>
                      </c:pt>
                      <c:pt idx="5">
                        <c:v>20-21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minutes!$E$5:$E$10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135.0805711550849</c:v>
                      </c:pt>
                      <c:pt idx="1">
                        <c:v>140.1644542623286</c:v>
                      </c:pt>
                      <c:pt idx="2">
                        <c:v>161.32080078125</c:v>
                      </c:pt>
                      <c:pt idx="3">
                        <c:v>172.14292828685259</c:v>
                      </c:pt>
                      <c:pt idx="4">
                        <c:v>194.3583162217659</c:v>
                      </c:pt>
                      <c:pt idx="5">
                        <c:v>201.21241200626676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7D9E-4F03-B5C9-341F494AB205}"/>
                  </c:ext>
                </c:extLst>
              </c15:ser>
            </c15:filteredAreaSeries>
            <c15:filteredArea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minutes!$G$4</c15:sqref>
                        </c15:formulaRef>
                      </c:ext>
                    </c:extLst>
                    <c:strCache>
                      <c:ptCount val="1"/>
                      <c:pt idx="0">
                        <c:v>Walking for leisure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 w="25400">
                    <a:noFill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minutes!$B$5:$B$10</c15:sqref>
                        </c15:formulaRef>
                      </c:ext>
                    </c:extLst>
                    <c:strCache>
                      <c:ptCount val="6"/>
                      <c:pt idx="0">
                        <c:v>15-16</c:v>
                      </c:pt>
                      <c:pt idx="1">
                        <c:v>16-17</c:v>
                      </c:pt>
                      <c:pt idx="2">
                        <c:v>17-18</c:v>
                      </c:pt>
                      <c:pt idx="3">
                        <c:v>18-19</c:v>
                      </c:pt>
                      <c:pt idx="4">
                        <c:v>19-20</c:v>
                      </c:pt>
                      <c:pt idx="5">
                        <c:v>20-21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minutes!$G$5:$G$10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135.0805711550849</c:v>
                      </c:pt>
                      <c:pt idx="1">
                        <c:v>140.1644542623286</c:v>
                      </c:pt>
                      <c:pt idx="2">
                        <c:v>161.32080078125</c:v>
                      </c:pt>
                      <c:pt idx="3">
                        <c:v>172.14292828685259</c:v>
                      </c:pt>
                      <c:pt idx="4">
                        <c:v>194.3583162217659</c:v>
                      </c:pt>
                      <c:pt idx="5">
                        <c:v>201.21241200626676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7D9E-4F03-B5C9-341F494AB205}"/>
                  </c:ext>
                </c:extLst>
              </c15:ser>
            </c15:filteredAreaSeries>
          </c:ext>
        </c:extLst>
      </c:areaChart>
      <c:lineChart>
        <c:grouping val="standard"/>
        <c:varyColors val="0"/>
        <c:ser>
          <c:idx val="5"/>
          <c:order val="5"/>
          <c:tx>
            <c:strRef>
              <c:f>minutes!$H$4</c:f>
              <c:strCache>
                <c:ptCount val="1"/>
                <c:pt idx="0">
                  <c:v>Walking for travel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9E-4F03-B5C9-341F494AB20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9E-4F03-B5C9-341F494AB20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minutes!$B$5:$B$10</c:f>
              <c:strCache>
                <c:ptCount val="6"/>
                <c:pt idx="0">
                  <c:v>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  <c:pt idx="5">
                  <c:v>20-21</c:v>
                </c:pt>
              </c:strCache>
            </c:strRef>
          </c:cat>
          <c:val>
            <c:numRef>
              <c:f>minutes!$H$5:$H$10</c:f>
              <c:numCache>
                <c:formatCode>General</c:formatCode>
                <c:ptCount val="6"/>
                <c:pt idx="0">
                  <c:v>107.49975259489955</c:v>
                </c:pt>
                <c:pt idx="1">
                  <c:v>81.383909788801986</c:v>
                </c:pt>
                <c:pt idx="2">
                  <c:v>96.8544921875</c:v>
                </c:pt>
                <c:pt idx="3">
                  <c:v>110.23655378486056</c:v>
                </c:pt>
                <c:pt idx="4">
                  <c:v>70.98049281314168</c:v>
                </c:pt>
                <c:pt idx="5">
                  <c:v>86.418264305387808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7D9E-4F03-B5C9-341F494AB2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4264095"/>
        <c:axId val="1114268255"/>
      </c:lineChart>
      <c:catAx>
        <c:axId val="111426409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14268255"/>
        <c:crosses val="autoZero"/>
        <c:auto val="1"/>
        <c:lblAlgn val="ctr"/>
        <c:lblOffset val="100"/>
        <c:noMultiLvlLbl val="0"/>
      </c:catAx>
      <c:valAx>
        <c:axId val="1114268255"/>
        <c:scaling>
          <c:orientation val="minMax"/>
          <c:max val="25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114264095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 b="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'sessions by type'!$B$5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chemeClr val="bg2"/>
            </a:solidFill>
            <a:ln w="2857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5AC-437F-A86A-3BB5B4CAF71B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5AC-437F-A86A-3BB5B4CAF71B}"/>
              </c:ext>
            </c:extLst>
          </c:dPt>
          <c:dLbls>
            <c:delete val="1"/>
          </c:dLbls>
          <c:val>
            <c:numRef>
              <c:f>'sessions by type'!$C$5:$D$5</c:f>
              <c:numCache>
                <c:formatCode>0.00</c:formatCode>
                <c:ptCount val="2"/>
                <c:pt idx="0">
                  <c:v>19.297224450726414</c:v>
                </c:pt>
                <c:pt idx="1">
                  <c:v>21.499950518979908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AC-437F-A86A-3BB5B4CAF71B}"/>
            </c:ext>
          </c:extLst>
        </c:ser>
        <c:ser>
          <c:idx val="1"/>
          <c:order val="1"/>
          <c:tx>
            <c:strRef>
              <c:f>'sessions by type'!$B$6</c:f>
              <c:strCache>
                <c:ptCount val="1"/>
                <c:pt idx="0">
                  <c:v>Series2</c:v>
                </c:pt>
              </c:strCache>
            </c:strRef>
          </c:tx>
          <c:spPr>
            <a:solidFill>
              <a:schemeClr val="accent6"/>
            </a:solidFill>
            <a:ln w="2857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45AC-437F-A86A-3BB5B4CAF71B}"/>
              </c:ext>
            </c:extLst>
          </c:dPt>
          <c:dPt>
            <c:idx val="1"/>
            <c:invertIfNegative val="0"/>
            <c:bubble3D val="0"/>
            <c:spPr>
              <a:solidFill>
                <a:srgbClr val="01425F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45AC-437F-A86A-3BB5B4CAF71B}"/>
              </c:ext>
            </c:extLst>
          </c:dPt>
          <c:dLbls>
            <c:delete val="1"/>
          </c:dLbls>
          <c:val>
            <c:numRef>
              <c:f>'sessions by type'!$C$6:$D$6</c:f>
              <c:numCache>
                <c:formatCode>0.00</c:formatCode>
                <c:ptCount val="2"/>
                <c:pt idx="0">
                  <c:v>19.297224450726414</c:v>
                </c:pt>
                <c:pt idx="1">
                  <c:v>21.499950518979908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5AC-437F-A86A-3BB5B4CAF71B}"/>
            </c:ext>
          </c:extLst>
        </c:ser>
        <c:ser>
          <c:idx val="2"/>
          <c:order val="2"/>
          <c:tx>
            <c:strRef>
              <c:f>'sessions by type'!$B$7</c:f>
              <c:strCache>
                <c:ptCount val="1"/>
                <c:pt idx="0">
                  <c:v>Series3</c:v>
                </c:pt>
              </c:strCache>
            </c:strRef>
          </c:tx>
          <c:spPr>
            <a:solidFill>
              <a:srgbClr val="01425F"/>
            </a:solidFill>
            <a:ln w="2857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5AC-437F-A86A-3BB5B4CAF71B}"/>
              </c:ext>
            </c:extLst>
          </c:dPt>
          <c:dLbls>
            <c:delete val="1"/>
          </c:dLbls>
          <c:val>
            <c:numRef>
              <c:f>'sessions by type'!$C$7:$D$7</c:f>
              <c:numCache>
                <c:formatCode>0.00</c:formatCode>
                <c:ptCount val="2"/>
                <c:pt idx="0">
                  <c:v>19.297224450726414</c:v>
                </c:pt>
                <c:pt idx="1">
                  <c:v>21.499950518979908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5AC-437F-A86A-3BB5B4CAF71B}"/>
            </c:ext>
          </c:extLst>
        </c:ser>
        <c:ser>
          <c:idx val="3"/>
          <c:order val="3"/>
          <c:tx>
            <c:strRef>
              <c:f>'sessions by type'!$B$8</c:f>
              <c:strCache>
                <c:ptCount val="1"/>
                <c:pt idx="0">
                  <c:v>Series4</c:v>
                </c:pt>
              </c:strCache>
            </c:strRef>
          </c:tx>
          <c:spPr>
            <a:solidFill>
              <a:srgbClr val="01425F"/>
            </a:solidFill>
            <a:ln w="2857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45AC-437F-A86A-3BB5B4CAF71B}"/>
              </c:ext>
            </c:extLst>
          </c:dPt>
          <c:dLbls>
            <c:delete val="1"/>
          </c:dLbls>
          <c:val>
            <c:numRef>
              <c:f>'sessions by type'!$C$8:$D$8</c:f>
              <c:numCache>
                <c:formatCode>0.00</c:formatCode>
                <c:ptCount val="2"/>
                <c:pt idx="0">
                  <c:v>19.297224450726414</c:v>
                </c:pt>
                <c:pt idx="1">
                  <c:v>21.499950518979908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45AC-437F-A86A-3BB5B4CAF71B}"/>
            </c:ext>
          </c:extLst>
        </c:ser>
        <c:ser>
          <c:idx val="4"/>
          <c:order val="4"/>
          <c:tx>
            <c:strRef>
              <c:f>'sessions by type'!$B$9</c:f>
              <c:strCache>
                <c:ptCount val="1"/>
                <c:pt idx="0">
                  <c:v>Series5</c:v>
                </c:pt>
              </c:strCache>
            </c:strRef>
          </c:tx>
          <c:spPr>
            <a:solidFill>
              <a:srgbClr val="01425F"/>
            </a:solidFill>
            <a:ln w="2857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5AC-437F-A86A-3BB5B4CAF71B}"/>
              </c:ext>
            </c:extLst>
          </c:dPt>
          <c:dLbls>
            <c:delete val="1"/>
          </c:dLbls>
          <c:val>
            <c:numRef>
              <c:f>'sessions by type'!$C$9:$D$9</c:f>
              <c:numCache>
                <c:formatCode>0.00</c:formatCode>
                <c:ptCount val="2"/>
                <c:pt idx="0">
                  <c:v>19.297224450726414</c:v>
                </c:pt>
                <c:pt idx="1">
                  <c:v>21.499950518979908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5AC-437F-A86A-3BB5B4CAF71B}"/>
            </c:ext>
          </c:extLst>
        </c:ser>
        <c:ser>
          <c:idx val="5"/>
          <c:order val="5"/>
          <c:tx>
            <c:strRef>
              <c:f>'sessions by type'!$B$10</c:f>
              <c:strCache>
                <c:ptCount val="1"/>
                <c:pt idx="0">
                  <c:v>Series6</c:v>
                </c:pt>
              </c:strCache>
            </c:strRef>
          </c:tx>
          <c:spPr>
            <a:solidFill>
              <a:schemeClr val="accent6"/>
            </a:solidFill>
            <a:ln w="2857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45AC-437F-A86A-3BB5B4CAF71B}"/>
              </c:ext>
            </c:extLst>
          </c:dPt>
          <c:dPt>
            <c:idx val="1"/>
            <c:invertIfNegative val="0"/>
            <c:bubble3D val="0"/>
            <c:spPr>
              <a:solidFill>
                <a:srgbClr val="01425F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45AC-437F-A86A-3BB5B4CAF71B}"/>
              </c:ext>
            </c:extLst>
          </c:dPt>
          <c:dLbls>
            <c:delete val="1"/>
          </c:dLbls>
          <c:val>
            <c:numRef>
              <c:f>'sessions by type'!$C$10:$D$10</c:f>
              <c:numCache>
                <c:formatCode>0.00</c:formatCode>
                <c:ptCount val="2"/>
                <c:pt idx="0">
                  <c:v>19.297224450726414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45AC-437F-A86A-3BB5B4CAF71B}"/>
            </c:ext>
          </c:extLst>
        </c:ser>
        <c:ser>
          <c:idx val="6"/>
          <c:order val="6"/>
          <c:tx>
            <c:strRef>
              <c:f>'sessions by type'!$B$11</c:f>
              <c:strCache>
                <c:ptCount val="1"/>
                <c:pt idx="0">
                  <c:v>Series7</c:v>
                </c:pt>
              </c:strCache>
            </c:strRef>
          </c:tx>
          <c:spPr>
            <a:solidFill>
              <a:schemeClr val="bg2"/>
            </a:solidFill>
            <a:ln w="2857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45AC-437F-A86A-3BB5B4CAF71B}"/>
              </c:ext>
            </c:extLst>
          </c:dPt>
          <c:dLbls>
            <c:delete val="1"/>
          </c:dLbls>
          <c:val>
            <c:numRef>
              <c:f>'sessions by type'!$C$11:$D$11</c:f>
              <c:numCache>
                <c:formatCode>0.00</c:formatCode>
                <c:ptCount val="2"/>
                <c:pt idx="0">
                  <c:v>19.297224450726414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45AC-437F-A86A-3BB5B4CAF71B}"/>
            </c:ext>
          </c:extLst>
        </c:ser>
        <c:ser>
          <c:idx val="7"/>
          <c:order val="7"/>
          <c:tx>
            <c:strRef>
              <c:f>'sessions by type'!$B$12</c:f>
              <c:strCache>
                <c:ptCount val="1"/>
                <c:pt idx="0">
                  <c:v>Series8</c:v>
                </c:pt>
              </c:strCache>
            </c:strRef>
          </c:tx>
          <c:spPr>
            <a:solidFill>
              <a:schemeClr val="accent6"/>
            </a:solidFill>
            <a:ln w="28575">
              <a:solidFill>
                <a:schemeClr val="bg1"/>
              </a:solidFill>
            </a:ln>
            <a:effectLst/>
          </c:spPr>
          <c:invertIfNegative val="0"/>
          <c:dLbls>
            <c:delete val="1"/>
          </c:dLbls>
          <c:val>
            <c:numRef>
              <c:f>'sessions by type'!$C$12:$D$12</c:f>
              <c:numCache>
                <c:formatCode>0.00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45AC-437F-A86A-3BB5B4CAF71B}"/>
            </c:ext>
          </c:extLst>
        </c:ser>
        <c:ser>
          <c:idx val="8"/>
          <c:order val="8"/>
          <c:tx>
            <c:strRef>
              <c:f>'sessions by type'!$B$13</c:f>
              <c:strCache>
                <c:ptCount val="1"/>
                <c:pt idx="0">
                  <c:v>Series9</c:v>
                </c:pt>
              </c:strCache>
            </c:strRef>
          </c:tx>
          <c:spPr>
            <a:solidFill>
              <a:schemeClr val="accent6"/>
            </a:solidFill>
            <a:ln w="28575">
              <a:solidFill>
                <a:schemeClr val="bg1"/>
              </a:solidFill>
            </a:ln>
            <a:effectLst/>
          </c:spPr>
          <c:invertIfNegative val="0"/>
          <c:dLbls>
            <c:delete val="1"/>
          </c:dLbls>
          <c:val>
            <c:numRef>
              <c:f>'sessions by type'!$C$13:$D$13</c:f>
              <c:numCache>
                <c:formatCode>0.00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45AC-437F-A86A-3BB5B4CAF71B}"/>
            </c:ext>
          </c:extLst>
        </c:ser>
        <c:ser>
          <c:idx val="9"/>
          <c:order val="9"/>
          <c:tx>
            <c:strRef>
              <c:f>'sessions by type'!$B$14</c:f>
              <c:strCache>
                <c:ptCount val="1"/>
                <c:pt idx="0">
                  <c:v>Series10</c:v>
                </c:pt>
              </c:strCache>
            </c:strRef>
          </c:tx>
          <c:spPr>
            <a:solidFill>
              <a:schemeClr val="accent6"/>
            </a:solidFill>
            <a:ln w="28575">
              <a:solidFill>
                <a:schemeClr val="bg1"/>
              </a:solidFill>
            </a:ln>
            <a:effectLst/>
          </c:spPr>
          <c:invertIfNegative val="0"/>
          <c:dLbls>
            <c:delete val="1"/>
          </c:dLbls>
          <c:val>
            <c:numRef>
              <c:f>'sessions by type'!$C$14:$D$14</c:f>
              <c:numCache>
                <c:formatCode>0.00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45AC-437F-A86A-3BB5B4CAF71B}"/>
            </c:ext>
          </c:extLst>
        </c:ser>
        <c:ser>
          <c:idx val="10"/>
          <c:order val="10"/>
          <c:tx>
            <c:strRef>
              <c:f>'sessions by type'!$B$15</c:f>
              <c:strCache>
                <c:ptCount val="1"/>
                <c:pt idx="0">
                  <c:v>Series11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'sessions by type'!$C$15:$D$15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1E-45AC-437F-A86A-3BB5B4CAF71B}"/>
            </c:ext>
          </c:extLst>
        </c:ser>
        <c:ser>
          <c:idx val="11"/>
          <c:order val="11"/>
          <c:tx>
            <c:strRef>
              <c:f>'sessions by type'!$B$16</c:f>
              <c:strCache>
                <c:ptCount val="1"/>
                <c:pt idx="0">
                  <c:v>Series12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'sessions by type'!$C$16:$D$16</c:f>
              <c:numCache>
                <c:formatCode>0</c:formatCode>
                <c:ptCount val="2"/>
                <c:pt idx="0">
                  <c:v>7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45AC-437F-A86A-3BB5B4CAF71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1400080255"/>
        <c:axId val="1400079007"/>
      </c:barChart>
      <c:catAx>
        <c:axId val="140008025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00079007"/>
        <c:crosses val="autoZero"/>
        <c:auto val="1"/>
        <c:lblAlgn val="ctr"/>
        <c:lblOffset val="100"/>
        <c:noMultiLvlLbl val="0"/>
      </c:catAx>
      <c:valAx>
        <c:axId val="1400079007"/>
        <c:scaling>
          <c:orientation val="minMax"/>
          <c:max val="250"/>
        </c:scaling>
        <c:delete val="1"/>
        <c:axPos val="l"/>
        <c:numFmt formatCode="0.00" sourceLinked="1"/>
        <c:majorTickMark val="out"/>
        <c:minorTickMark val="none"/>
        <c:tickLblPos val="nextTo"/>
        <c:crossAx val="1400080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0"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'sessions by type'!$B$5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chemeClr val="accent6"/>
            </a:solidFill>
            <a:ln w="2857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EEB-4D38-986D-5F3B2FD105DB}"/>
              </c:ext>
            </c:extLst>
          </c:dPt>
          <c:dPt>
            <c:idx val="1"/>
            <c:invertIfNegative val="0"/>
            <c:bubble3D val="0"/>
            <c:spPr>
              <a:solidFill>
                <a:srgbClr val="01425F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EEB-4D38-986D-5F3B2FD105DB}"/>
              </c:ext>
            </c:extLst>
          </c:dPt>
          <c:dLbls>
            <c:delete val="1"/>
          </c:dLbls>
          <c:val>
            <c:numRef>
              <c:f>'sessions by type'!$I$5:$J$5</c:f>
              <c:numCache>
                <c:formatCode>0.00</c:formatCode>
                <c:ptCount val="2"/>
                <c:pt idx="0">
                  <c:v>23.045828683035715</c:v>
                </c:pt>
                <c:pt idx="1">
                  <c:v>24.213623046875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EB-4D38-986D-5F3B2FD105DB}"/>
            </c:ext>
          </c:extLst>
        </c:ser>
        <c:ser>
          <c:idx val="1"/>
          <c:order val="1"/>
          <c:tx>
            <c:strRef>
              <c:f>'sessions by type'!$B$6</c:f>
              <c:strCache>
                <c:ptCount val="1"/>
                <c:pt idx="0">
                  <c:v>Series2</c:v>
                </c:pt>
              </c:strCache>
            </c:strRef>
          </c:tx>
          <c:spPr>
            <a:solidFill>
              <a:schemeClr val="accent6"/>
            </a:solidFill>
            <a:ln w="2857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BEEB-4D38-986D-5F3B2FD105DB}"/>
              </c:ext>
            </c:extLst>
          </c:dPt>
          <c:dPt>
            <c:idx val="1"/>
            <c:invertIfNegative val="0"/>
            <c:bubble3D val="0"/>
            <c:spPr>
              <a:solidFill>
                <a:srgbClr val="01425F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BEEB-4D38-986D-5F3B2FD105DB}"/>
              </c:ext>
            </c:extLst>
          </c:dPt>
          <c:dLbls>
            <c:delete val="1"/>
          </c:dLbls>
          <c:val>
            <c:numRef>
              <c:f>'sessions by type'!$I$6:$J$6</c:f>
              <c:numCache>
                <c:formatCode>0.00</c:formatCode>
                <c:ptCount val="2"/>
                <c:pt idx="0">
                  <c:v>23.045828683035715</c:v>
                </c:pt>
                <c:pt idx="1">
                  <c:v>24.213623046875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EEB-4D38-986D-5F3B2FD105DB}"/>
            </c:ext>
          </c:extLst>
        </c:ser>
        <c:ser>
          <c:idx val="2"/>
          <c:order val="2"/>
          <c:tx>
            <c:strRef>
              <c:f>'sessions by type'!$B$7</c:f>
              <c:strCache>
                <c:ptCount val="1"/>
                <c:pt idx="0">
                  <c:v>Series3</c:v>
                </c:pt>
              </c:strCache>
            </c:strRef>
          </c:tx>
          <c:spPr>
            <a:solidFill>
              <a:schemeClr val="accent6"/>
            </a:solidFill>
            <a:ln w="2857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EEB-4D38-986D-5F3B2FD105DB}"/>
              </c:ext>
            </c:extLst>
          </c:dPt>
          <c:dPt>
            <c:idx val="1"/>
            <c:invertIfNegative val="0"/>
            <c:bubble3D val="0"/>
            <c:spPr>
              <a:solidFill>
                <a:srgbClr val="01425F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EEB-4D38-986D-5F3B2FD105DB}"/>
              </c:ext>
            </c:extLst>
          </c:dPt>
          <c:dLbls>
            <c:delete val="1"/>
          </c:dLbls>
          <c:val>
            <c:numRef>
              <c:f>'sessions by type'!$I$7:$J$7</c:f>
              <c:numCache>
                <c:formatCode>0.00</c:formatCode>
                <c:ptCount val="2"/>
                <c:pt idx="0">
                  <c:v>23.045828683035715</c:v>
                </c:pt>
                <c:pt idx="1">
                  <c:v>24.213623046875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EEB-4D38-986D-5F3B2FD105DB}"/>
            </c:ext>
          </c:extLst>
        </c:ser>
        <c:ser>
          <c:idx val="3"/>
          <c:order val="3"/>
          <c:tx>
            <c:strRef>
              <c:f>'sessions by type'!$B$8</c:f>
              <c:strCache>
                <c:ptCount val="1"/>
                <c:pt idx="0">
                  <c:v>Series4</c:v>
                </c:pt>
              </c:strCache>
            </c:strRef>
          </c:tx>
          <c:spPr>
            <a:solidFill>
              <a:srgbClr val="01425F"/>
            </a:solidFill>
            <a:ln w="2857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BEEB-4D38-986D-5F3B2FD105DB}"/>
              </c:ext>
            </c:extLst>
          </c:dPt>
          <c:dPt>
            <c:idx val="1"/>
            <c:invertIfNegative val="0"/>
            <c:bubble3D val="0"/>
            <c:spPr>
              <a:solidFill>
                <a:srgbClr val="01425F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BEEB-4D38-986D-5F3B2FD105DB}"/>
              </c:ext>
            </c:extLst>
          </c:dPt>
          <c:dLbls>
            <c:delete val="1"/>
          </c:dLbls>
          <c:val>
            <c:numRef>
              <c:f>'sessions by type'!$I$8:$J$8</c:f>
              <c:numCache>
                <c:formatCode>0.00</c:formatCode>
                <c:ptCount val="2"/>
                <c:pt idx="0">
                  <c:v>23.045828683035715</c:v>
                </c:pt>
                <c:pt idx="1">
                  <c:v>24.213623046875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BEEB-4D38-986D-5F3B2FD105DB}"/>
            </c:ext>
          </c:extLst>
        </c:ser>
        <c:ser>
          <c:idx val="4"/>
          <c:order val="4"/>
          <c:tx>
            <c:strRef>
              <c:f>'sessions by type'!$B$9</c:f>
              <c:strCache>
                <c:ptCount val="1"/>
                <c:pt idx="0">
                  <c:v>Series5</c:v>
                </c:pt>
              </c:strCache>
            </c:strRef>
          </c:tx>
          <c:spPr>
            <a:solidFill>
              <a:schemeClr val="accent5"/>
            </a:solidFill>
            <a:ln w="2857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BEEB-4D38-986D-5F3B2FD105DB}"/>
              </c:ext>
            </c:extLst>
          </c:dPt>
          <c:dPt>
            <c:idx val="1"/>
            <c:invertIfNegative val="0"/>
            <c:bubble3D val="0"/>
            <c:spPr>
              <a:solidFill>
                <a:srgbClr val="01425F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BEEB-4D38-986D-5F3B2FD105DB}"/>
              </c:ext>
            </c:extLst>
          </c:dPt>
          <c:dLbls>
            <c:delete val="1"/>
          </c:dLbls>
          <c:val>
            <c:numRef>
              <c:f>'sessions by type'!$I$9:$J$9</c:f>
              <c:numCache>
                <c:formatCode>0.00</c:formatCode>
                <c:ptCount val="2"/>
                <c:pt idx="0">
                  <c:v>23.045828683035715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BEEB-4D38-986D-5F3B2FD105DB}"/>
            </c:ext>
          </c:extLst>
        </c:ser>
        <c:ser>
          <c:idx val="5"/>
          <c:order val="5"/>
          <c:tx>
            <c:strRef>
              <c:f>'sessions by type'!$B$10</c:f>
              <c:strCache>
                <c:ptCount val="1"/>
                <c:pt idx="0">
                  <c:v>Series6</c:v>
                </c:pt>
              </c:strCache>
            </c:strRef>
          </c:tx>
          <c:spPr>
            <a:solidFill>
              <a:srgbClr val="53B0C2"/>
            </a:solidFill>
            <a:ln w="2857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BEEB-4D38-986D-5F3B2FD105DB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BEEB-4D38-986D-5F3B2FD105DB}"/>
              </c:ext>
            </c:extLst>
          </c:dPt>
          <c:dLbls>
            <c:delete val="1"/>
          </c:dLbls>
          <c:val>
            <c:numRef>
              <c:f>'sessions by type'!$I$10:$J$10</c:f>
              <c:numCache>
                <c:formatCode>0.00</c:formatCode>
                <c:ptCount val="2"/>
                <c:pt idx="0">
                  <c:v>23.045828683035715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BEEB-4D38-986D-5F3B2FD105DB}"/>
            </c:ext>
          </c:extLst>
        </c:ser>
        <c:ser>
          <c:idx val="6"/>
          <c:order val="6"/>
          <c:tx>
            <c:strRef>
              <c:f>'sessions by type'!$B$11</c:f>
              <c:strCache>
                <c:ptCount val="1"/>
                <c:pt idx="0">
                  <c:v>Series7</c:v>
                </c:pt>
              </c:strCache>
            </c:strRef>
          </c:tx>
          <c:spPr>
            <a:solidFill>
              <a:srgbClr val="53B0C2"/>
            </a:solidFill>
            <a:ln w="2857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BEEB-4D38-986D-5F3B2FD105DB}"/>
              </c:ext>
            </c:extLst>
          </c:dPt>
          <c:dLbls>
            <c:delete val="1"/>
          </c:dLbls>
          <c:val>
            <c:numRef>
              <c:f>'sessions by type'!$I$11:$J$11</c:f>
              <c:numCache>
                <c:formatCode>0.00</c:formatCode>
                <c:ptCount val="2"/>
                <c:pt idx="0">
                  <c:v>23.045828683035715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BEEB-4D38-986D-5F3B2FD105DB}"/>
            </c:ext>
          </c:extLst>
        </c:ser>
        <c:ser>
          <c:idx val="7"/>
          <c:order val="7"/>
          <c:tx>
            <c:strRef>
              <c:f>'sessions by type'!$B$12</c:f>
              <c:strCache>
                <c:ptCount val="1"/>
                <c:pt idx="0">
                  <c:v>Series8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BEEB-4D38-986D-5F3B2FD105DB}"/>
              </c:ext>
            </c:extLst>
          </c:dPt>
          <c:dLbls>
            <c:delete val="1"/>
          </c:dLbls>
          <c:val>
            <c:numRef>
              <c:f>'sessions by type'!$I$12:$J$12</c:f>
              <c:numCache>
                <c:formatCode>0.00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BEEB-4D38-986D-5F3B2FD105DB}"/>
            </c:ext>
          </c:extLst>
        </c:ser>
        <c:ser>
          <c:idx val="8"/>
          <c:order val="8"/>
          <c:tx>
            <c:strRef>
              <c:f>'sessions by type'!$B$13</c:f>
              <c:strCache>
                <c:ptCount val="1"/>
                <c:pt idx="0">
                  <c:v>Series9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'sessions by type'!$I$13:$J$13</c:f>
              <c:numCache>
                <c:formatCode>0.00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BEEB-4D38-986D-5F3B2FD105DB}"/>
            </c:ext>
          </c:extLst>
        </c:ser>
        <c:ser>
          <c:idx val="9"/>
          <c:order val="9"/>
          <c:tx>
            <c:strRef>
              <c:f>'sessions by type'!$B$14</c:f>
              <c:strCache>
                <c:ptCount val="1"/>
                <c:pt idx="0">
                  <c:v>Series10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'sessions by type'!$I$14:$J$14</c:f>
              <c:numCache>
                <c:formatCode>0.00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BEEB-4D38-986D-5F3B2FD105DB}"/>
            </c:ext>
          </c:extLst>
        </c:ser>
        <c:ser>
          <c:idx val="10"/>
          <c:order val="10"/>
          <c:tx>
            <c:strRef>
              <c:f>'sessions by type'!$B$15</c:f>
              <c:strCache>
                <c:ptCount val="1"/>
                <c:pt idx="0">
                  <c:v>Series11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'sessions by type'!$I$15:$J$15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26-BEEB-4D38-986D-5F3B2FD105DB}"/>
            </c:ext>
          </c:extLst>
        </c:ser>
        <c:ser>
          <c:idx val="11"/>
          <c:order val="11"/>
          <c:tx>
            <c:strRef>
              <c:f>'sessions by type'!$B$16</c:f>
              <c:strCache>
                <c:ptCount val="1"/>
                <c:pt idx="0">
                  <c:v>Series12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'sessions by type'!$I$16:$J$16</c:f>
              <c:numCache>
                <c:formatCode>0</c:formatCode>
                <c:ptCount val="2"/>
                <c:pt idx="0">
                  <c:v>7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BEEB-4D38-986D-5F3B2FD105D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1400080255"/>
        <c:axId val="1400079007"/>
      </c:barChart>
      <c:catAx>
        <c:axId val="140008025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00079007"/>
        <c:crosses val="autoZero"/>
        <c:auto val="1"/>
        <c:lblAlgn val="ctr"/>
        <c:lblOffset val="100"/>
        <c:noMultiLvlLbl val="0"/>
      </c:catAx>
      <c:valAx>
        <c:axId val="1400079007"/>
        <c:scaling>
          <c:orientation val="minMax"/>
          <c:max val="250"/>
        </c:scaling>
        <c:delete val="1"/>
        <c:axPos val="l"/>
        <c:numFmt formatCode="0.00" sourceLinked="1"/>
        <c:majorTickMark val="out"/>
        <c:minorTickMark val="none"/>
        <c:tickLblPos val="nextTo"/>
        <c:crossAx val="1400080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'sessions by type'!$B$5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chemeClr val="accent6"/>
            </a:solidFill>
            <a:ln w="2857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79E-4D47-AB30-8DE232C87E3F}"/>
              </c:ext>
            </c:extLst>
          </c:dPt>
          <c:dPt>
            <c:idx val="1"/>
            <c:invertIfNegative val="0"/>
            <c:bubble3D val="0"/>
            <c:spPr>
              <a:solidFill>
                <a:srgbClr val="01425F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79E-4D47-AB30-8DE232C87E3F}"/>
              </c:ext>
            </c:extLst>
          </c:dPt>
          <c:dLbls>
            <c:delete val="1"/>
          </c:dLbls>
          <c:val>
            <c:numRef>
              <c:f>'sessions by type'!$L$5:$M$5</c:f>
              <c:numCache>
                <c:formatCode>0.00</c:formatCode>
                <c:ptCount val="2"/>
                <c:pt idx="0">
                  <c:v>21.517866035856574</c:v>
                </c:pt>
                <c:pt idx="1">
                  <c:v>22.047310756972113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9E-4D47-AB30-8DE232C87E3F}"/>
            </c:ext>
          </c:extLst>
        </c:ser>
        <c:ser>
          <c:idx val="1"/>
          <c:order val="1"/>
          <c:tx>
            <c:strRef>
              <c:f>'sessions by type'!$B$6</c:f>
              <c:strCache>
                <c:ptCount val="1"/>
                <c:pt idx="0">
                  <c:v>Series2</c:v>
                </c:pt>
              </c:strCache>
            </c:strRef>
          </c:tx>
          <c:spPr>
            <a:solidFill>
              <a:schemeClr val="accent6"/>
            </a:solidFill>
            <a:ln w="2857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779E-4D47-AB30-8DE232C87E3F}"/>
              </c:ext>
            </c:extLst>
          </c:dPt>
          <c:dPt>
            <c:idx val="1"/>
            <c:invertIfNegative val="0"/>
            <c:bubble3D val="0"/>
            <c:spPr>
              <a:solidFill>
                <a:srgbClr val="01425F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779E-4D47-AB30-8DE232C87E3F}"/>
              </c:ext>
            </c:extLst>
          </c:dPt>
          <c:dLbls>
            <c:delete val="1"/>
          </c:dLbls>
          <c:val>
            <c:numRef>
              <c:f>'sessions by type'!$L$6:$M$6</c:f>
              <c:numCache>
                <c:formatCode>0.00</c:formatCode>
                <c:ptCount val="2"/>
                <c:pt idx="0">
                  <c:v>21.517866035856574</c:v>
                </c:pt>
                <c:pt idx="1">
                  <c:v>22.047310756972113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79E-4D47-AB30-8DE232C87E3F}"/>
            </c:ext>
          </c:extLst>
        </c:ser>
        <c:ser>
          <c:idx val="2"/>
          <c:order val="2"/>
          <c:tx>
            <c:strRef>
              <c:f>'sessions by type'!$B$7</c:f>
              <c:strCache>
                <c:ptCount val="1"/>
                <c:pt idx="0">
                  <c:v>Series3</c:v>
                </c:pt>
              </c:strCache>
            </c:strRef>
          </c:tx>
          <c:spPr>
            <a:solidFill>
              <a:schemeClr val="accent6"/>
            </a:solidFill>
            <a:ln w="2857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79E-4D47-AB30-8DE232C87E3F}"/>
              </c:ext>
            </c:extLst>
          </c:dPt>
          <c:dPt>
            <c:idx val="1"/>
            <c:invertIfNegative val="0"/>
            <c:bubble3D val="0"/>
            <c:spPr>
              <a:solidFill>
                <a:srgbClr val="01425F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79E-4D47-AB30-8DE232C87E3F}"/>
              </c:ext>
            </c:extLst>
          </c:dPt>
          <c:dLbls>
            <c:delete val="1"/>
          </c:dLbls>
          <c:val>
            <c:numRef>
              <c:f>'sessions by type'!$L$7:$M$7</c:f>
              <c:numCache>
                <c:formatCode>0.00</c:formatCode>
                <c:ptCount val="2"/>
                <c:pt idx="0">
                  <c:v>21.517866035856574</c:v>
                </c:pt>
                <c:pt idx="1">
                  <c:v>22.047310756972113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79E-4D47-AB30-8DE232C87E3F}"/>
            </c:ext>
          </c:extLst>
        </c:ser>
        <c:ser>
          <c:idx val="3"/>
          <c:order val="3"/>
          <c:tx>
            <c:strRef>
              <c:f>'sessions by type'!$B$8</c:f>
              <c:strCache>
                <c:ptCount val="1"/>
                <c:pt idx="0">
                  <c:v>Series4</c:v>
                </c:pt>
              </c:strCache>
            </c:strRef>
          </c:tx>
          <c:spPr>
            <a:solidFill>
              <a:srgbClr val="01425F"/>
            </a:solidFill>
            <a:ln w="2857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779E-4D47-AB30-8DE232C87E3F}"/>
              </c:ext>
            </c:extLst>
          </c:dPt>
          <c:dPt>
            <c:idx val="1"/>
            <c:invertIfNegative val="0"/>
            <c:bubble3D val="0"/>
            <c:spPr>
              <a:solidFill>
                <a:srgbClr val="01425F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779E-4D47-AB30-8DE232C87E3F}"/>
              </c:ext>
            </c:extLst>
          </c:dPt>
          <c:dLbls>
            <c:delete val="1"/>
          </c:dLbls>
          <c:val>
            <c:numRef>
              <c:f>'sessions by type'!$L$8:$M$8</c:f>
              <c:numCache>
                <c:formatCode>0.00</c:formatCode>
                <c:ptCount val="2"/>
                <c:pt idx="0">
                  <c:v>21.517866035856574</c:v>
                </c:pt>
                <c:pt idx="1">
                  <c:v>22.047310756972113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779E-4D47-AB30-8DE232C87E3F}"/>
            </c:ext>
          </c:extLst>
        </c:ser>
        <c:ser>
          <c:idx val="4"/>
          <c:order val="4"/>
          <c:tx>
            <c:strRef>
              <c:f>'sessions by type'!$B$9</c:f>
              <c:strCache>
                <c:ptCount val="1"/>
                <c:pt idx="0">
                  <c:v>Series5</c:v>
                </c:pt>
              </c:strCache>
            </c:strRef>
          </c:tx>
          <c:spPr>
            <a:solidFill>
              <a:srgbClr val="01425F"/>
            </a:solidFill>
            <a:ln w="2857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779E-4D47-AB30-8DE232C87E3F}"/>
              </c:ext>
            </c:extLst>
          </c:dPt>
          <c:dLbls>
            <c:delete val="1"/>
          </c:dLbls>
          <c:val>
            <c:numRef>
              <c:f>'sessions by type'!$L$9:$M$9</c:f>
              <c:numCache>
                <c:formatCode>0.00</c:formatCode>
                <c:ptCount val="2"/>
                <c:pt idx="0">
                  <c:v>21.517866035856574</c:v>
                </c:pt>
                <c:pt idx="1">
                  <c:v>22.047310756972113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79E-4D47-AB30-8DE232C87E3F}"/>
            </c:ext>
          </c:extLst>
        </c:ser>
        <c:ser>
          <c:idx val="5"/>
          <c:order val="5"/>
          <c:tx>
            <c:strRef>
              <c:f>'sessions by type'!$B$10</c:f>
              <c:strCache>
                <c:ptCount val="1"/>
                <c:pt idx="0">
                  <c:v>Series6</c:v>
                </c:pt>
              </c:strCache>
            </c:strRef>
          </c:tx>
          <c:spPr>
            <a:solidFill>
              <a:srgbClr val="53B0C2"/>
            </a:solidFill>
            <a:ln w="2857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779E-4D47-AB30-8DE232C87E3F}"/>
              </c:ext>
            </c:extLst>
          </c:dPt>
          <c:dPt>
            <c:idx val="1"/>
            <c:invertIfNegative val="0"/>
            <c:bubble3D val="0"/>
            <c:spPr>
              <a:solidFill>
                <a:srgbClr val="01425F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779E-4D47-AB30-8DE232C87E3F}"/>
              </c:ext>
            </c:extLst>
          </c:dPt>
          <c:dLbls>
            <c:delete val="1"/>
          </c:dLbls>
          <c:val>
            <c:numRef>
              <c:f>'sessions by type'!$L$10:$M$10</c:f>
              <c:numCache>
                <c:formatCode>0.00</c:formatCode>
                <c:ptCount val="2"/>
                <c:pt idx="0">
                  <c:v>21.517866035856574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779E-4D47-AB30-8DE232C87E3F}"/>
            </c:ext>
          </c:extLst>
        </c:ser>
        <c:ser>
          <c:idx val="6"/>
          <c:order val="6"/>
          <c:tx>
            <c:strRef>
              <c:f>'sessions by type'!$B$11</c:f>
              <c:strCache>
                <c:ptCount val="1"/>
                <c:pt idx="0">
                  <c:v>Series7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 w="2857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779E-4D47-AB30-8DE232C87E3F}"/>
              </c:ext>
            </c:extLst>
          </c:dPt>
          <c:dLbls>
            <c:delete val="1"/>
          </c:dLbls>
          <c:val>
            <c:numRef>
              <c:f>'sessions by type'!$L$11:$M$11</c:f>
              <c:numCache>
                <c:formatCode>0.00</c:formatCode>
                <c:ptCount val="2"/>
                <c:pt idx="0">
                  <c:v>21.517866035856574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779E-4D47-AB30-8DE232C87E3F}"/>
            </c:ext>
          </c:extLst>
        </c:ser>
        <c:ser>
          <c:idx val="7"/>
          <c:order val="7"/>
          <c:tx>
            <c:strRef>
              <c:f>'sessions by type'!$B$12</c:f>
              <c:strCache>
                <c:ptCount val="1"/>
                <c:pt idx="0">
                  <c:v>Series8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 w="285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779E-4D47-AB30-8DE232C87E3F}"/>
              </c:ext>
            </c:extLst>
          </c:dPt>
          <c:dLbls>
            <c:delete val="1"/>
          </c:dLbls>
          <c:val>
            <c:numRef>
              <c:f>'sessions by type'!$L$12:$M$12</c:f>
              <c:numCache>
                <c:formatCode>0.00</c:formatCode>
                <c:ptCount val="2"/>
                <c:pt idx="0">
                  <c:v>21.517866035856574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779E-4D47-AB30-8DE232C87E3F}"/>
            </c:ext>
          </c:extLst>
        </c:ser>
        <c:ser>
          <c:idx val="8"/>
          <c:order val="8"/>
          <c:tx>
            <c:strRef>
              <c:f>'sessions by type'!$B$13</c:f>
              <c:strCache>
                <c:ptCount val="1"/>
                <c:pt idx="0">
                  <c:v>Series9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779E-4D47-AB30-8DE232C87E3F}"/>
              </c:ext>
            </c:extLst>
          </c:dPt>
          <c:dLbls>
            <c:delete val="1"/>
          </c:dLbls>
          <c:val>
            <c:numRef>
              <c:f>'sessions by type'!$L$13:$M$13</c:f>
              <c:numCache>
                <c:formatCode>0.00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779E-4D47-AB30-8DE232C87E3F}"/>
            </c:ext>
          </c:extLst>
        </c:ser>
        <c:ser>
          <c:idx val="9"/>
          <c:order val="9"/>
          <c:tx>
            <c:strRef>
              <c:f>'sessions by type'!$B$14</c:f>
              <c:strCache>
                <c:ptCount val="1"/>
                <c:pt idx="0">
                  <c:v>Series10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'sessions by type'!$L$14:$M$14</c:f>
              <c:numCache>
                <c:formatCode>0.00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779E-4D47-AB30-8DE232C87E3F}"/>
            </c:ext>
          </c:extLst>
        </c:ser>
        <c:ser>
          <c:idx val="10"/>
          <c:order val="10"/>
          <c:tx>
            <c:strRef>
              <c:f>'sessions by type'!$B$15</c:f>
              <c:strCache>
                <c:ptCount val="1"/>
                <c:pt idx="0">
                  <c:v>Series11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'sessions by type'!$L$15:$M$15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26-779E-4D47-AB30-8DE232C87E3F}"/>
            </c:ext>
          </c:extLst>
        </c:ser>
        <c:ser>
          <c:idx val="11"/>
          <c:order val="11"/>
          <c:tx>
            <c:strRef>
              <c:f>'sessions by type'!$B$16</c:f>
              <c:strCache>
                <c:ptCount val="1"/>
                <c:pt idx="0">
                  <c:v>Series12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'sessions by type'!$L$16:$M$16</c:f>
              <c:numCache>
                <c:formatCode>0</c:formatCode>
                <c:ptCount val="2"/>
                <c:pt idx="0">
                  <c:v>8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779E-4D47-AB30-8DE232C87E3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1400080255"/>
        <c:axId val="1400079007"/>
      </c:barChart>
      <c:catAx>
        <c:axId val="140008025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00079007"/>
        <c:crosses val="autoZero"/>
        <c:auto val="1"/>
        <c:lblAlgn val="ctr"/>
        <c:lblOffset val="100"/>
        <c:noMultiLvlLbl val="0"/>
      </c:catAx>
      <c:valAx>
        <c:axId val="1400079007"/>
        <c:scaling>
          <c:orientation val="minMax"/>
          <c:max val="250"/>
        </c:scaling>
        <c:delete val="1"/>
        <c:axPos val="l"/>
        <c:numFmt formatCode="0.00" sourceLinked="1"/>
        <c:majorTickMark val="out"/>
        <c:minorTickMark val="none"/>
        <c:tickLblPos val="nextTo"/>
        <c:crossAx val="1400080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541620543148039E-2"/>
          <c:y val="0.1040757743878539"/>
          <c:w val="0.97659321790981723"/>
          <c:h val="0.8308291143407744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'New measure'!$B$7</c:f>
              <c:strCache>
                <c:ptCount val="1"/>
                <c:pt idx="0">
                  <c:v>Not walking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344-4815-9141-5736ABD4E0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'New measure'!$B$6</c:f>
              <c:strCache>
                <c:ptCount val="1"/>
                <c:pt idx="0">
                  <c:v>Frequency: Sessions in the last 28 days</c:v>
                </c:pt>
              </c:strCache>
            </c:strRef>
          </c:cat>
          <c:val>
            <c:numRef>
              <c:f>'New measure'!$D$7</c:f>
              <c:numCache>
                <c:formatCode>0%</c:formatCode>
                <c:ptCount val="1"/>
                <c:pt idx="0">
                  <c:v>0.39517190958743098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44-4815-9141-5736ABD4E0C5}"/>
            </c:ext>
          </c:extLst>
        </c:ser>
        <c:ser>
          <c:idx val="1"/>
          <c:order val="1"/>
          <c:tx>
            <c:strRef>
              <c:f>'New measure'!$B$8</c:f>
              <c:strCache>
                <c:ptCount val="1"/>
                <c:pt idx="0">
                  <c:v>Walking less regularly</c:v>
                </c:pt>
              </c:strCache>
            </c:strRef>
          </c:tx>
          <c:spPr>
            <a:solidFill>
              <a:srgbClr val="BD1622">
                <a:alpha val="69804"/>
              </a:srgbClr>
            </a:solidFill>
            <a:ln w="3810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'New measure'!$B$6</c:f>
              <c:strCache>
                <c:ptCount val="1"/>
                <c:pt idx="0">
                  <c:v>Frequency: Sessions in the last 28 days</c:v>
                </c:pt>
              </c:strCache>
            </c:strRef>
          </c:cat>
          <c:val>
            <c:numRef>
              <c:f>'New measure'!$D$8</c:f>
              <c:numCache>
                <c:formatCode>0%</c:formatCode>
                <c:ptCount val="1"/>
                <c:pt idx="0">
                  <c:v>0.19897768864416254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44-4815-9141-5736ABD4E0C5}"/>
            </c:ext>
          </c:extLst>
        </c:ser>
        <c:ser>
          <c:idx val="2"/>
          <c:order val="2"/>
          <c:tx>
            <c:strRef>
              <c:f>'New measure'!$B$9</c:f>
              <c:strCache>
                <c:ptCount val="1"/>
                <c:pt idx="0">
                  <c:v>Walking fairly regularly</c:v>
                </c:pt>
              </c:strCache>
            </c:strRef>
          </c:tx>
          <c:spPr>
            <a:solidFill>
              <a:schemeClr val="accent5">
                <a:alpha val="69804"/>
              </a:schemeClr>
            </a:solidFill>
            <a:ln w="3810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'New measure'!$B$6</c:f>
              <c:strCache>
                <c:ptCount val="1"/>
                <c:pt idx="0">
                  <c:v>Frequency: Sessions in the last 28 days</c:v>
                </c:pt>
              </c:strCache>
            </c:strRef>
          </c:cat>
          <c:val>
            <c:numRef>
              <c:f>'New measure'!$D$9</c:f>
              <c:numCache>
                <c:formatCode>0%</c:formatCode>
                <c:ptCount val="1"/>
                <c:pt idx="0">
                  <c:v>0.23379970254140958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44-4815-9141-5736ABD4E0C5}"/>
            </c:ext>
          </c:extLst>
        </c:ser>
        <c:ser>
          <c:idx val="4"/>
          <c:order val="3"/>
          <c:tx>
            <c:strRef>
              <c:f>'New measure'!$B$10</c:f>
              <c:strCache>
                <c:ptCount val="1"/>
                <c:pt idx="0">
                  <c:v>Walking regularly</c:v>
                </c:pt>
              </c:strCache>
            </c:strRef>
          </c:tx>
          <c:spPr>
            <a:solidFill>
              <a:schemeClr val="accent4"/>
            </a:solidFill>
            <a:ln w="38100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8344-4815-9141-5736ABD4E0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'New measure'!$B$6</c:f>
              <c:strCache>
                <c:ptCount val="1"/>
                <c:pt idx="0">
                  <c:v>Frequency: Sessions in the last 28 days</c:v>
                </c:pt>
              </c:strCache>
            </c:strRef>
          </c:cat>
          <c:val>
            <c:numRef>
              <c:f>'New measure'!$D$10</c:f>
              <c:numCache>
                <c:formatCode>0%</c:formatCode>
                <c:ptCount val="1"/>
                <c:pt idx="0">
                  <c:v>0.1720506992269967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344-4815-9141-5736ABD4E0C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556649887"/>
        <c:axId val="1556650303"/>
      </c:barChart>
      <c:catAx>
        <c:axId val="155664988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56650303"/>
        <c:crosses val="autoZero"/>
        <c:auto val="1"/>
        <c:lblAlgn val="ctr"/>
        <c:lblOffset val="100"/>
        <c:noMultiLvlLbl val="0"/>
      </c:catAx>
      <c:valAx>
        <c:axId val="1556650303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1556649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'sessions by type'!$B$5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chemeClr val="accent6"/>
            </a:solidFill>
            <a:ln w="2857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E8-44F0-85EC-A9D3878B7CB0}"/>
              </c:ext>
            </c:extLst>
          </c:dPt>
          <c:dPt>
            <c:idx val="1"/>
            <c:invertIfNegative val="0"/>
            <c:bubble3D val="0"/>
            <c:spPr>
              <a:solidFill>
                <a:srgbClr val="01425F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E8-44F0-85EC-A9D3878B7CB0}"/>
              </c:ext>
            </c:extLst>
          </c:dPt>
          <c:dLbls>
            <c:delete val="1"/>
          </c:dLbls>
          <c:val>
            <c:numRef>
              <c:f>'sessions by type'!$O$5:$P$5</c:f>
              <c:numCache>
                <c:formatCode>0.00</c:formatCode>
                <c:ptCount val="2"/>
                <c:pt idx="0">
                  <c:v>21.595368469085102</c:v>
                </c:pt>
                <c:pt idx="1">
                  <c:v>23.660164271047226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E8-44F0-85EC-A9D3878B7CB0}"/>
            </c:ext>
          </c:extLst>
        </c:ser>
        <c:ser>
          <c:idx val="1"/>
          <c:order val="1"/>
          <c:tx>
            <c:strRef>
              <c:f>'sessions by type'!$B$6</c:f>
              <c:strCache>
                <c:ptCount val="1"/>
                <c:pt idx="0">
                  <c:v>Series2</c:v>
                </c:pt>
              </c:strCache>
            </c:strRef>
          </c:tx>
          <c:spPr>
            <a:solidFill>
              <a:schemeClr val="accent6"/>
            </a:solidFill>
            <a:ln w="2857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A9E8-44F0-85EC-A9D3878B7CB0}"/>
              </c:ext>
            </c:extLst>
          </c:dPt>
          <c:dPt>
            <c:idx val="1"/>
            <c:invertIfNegative val="0"/>
            <c:bubble3D val="0"/>
            <c:spPr>
              <a:solidFill>
                <a:srgbClr val="01425F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A9E8-44F0-85EC-A9D3878B7CB0}"/>
              </c:ext>
            </c:extLst>
          </c:dPt>
          <c:dLbls>
            <c:delete val="1"/>
          </c:dLbls>
          <c:val>
            <c:numRef>
              <c:f>'sessions by type'!$O$6:$P$6</c:f>
              <c:numCache>
                <c:formatCode>0.00</c:formatCode>
                <c:ptCount val="2"/>
                <c:pt idx="0">
                  <c:v>21.595368469085102</c:v>
                </c:pt>
                <c:pt idx="1">
                  <c:v>23.660164271047226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9E8-44F0-85EC-A9D3878B7CB0}"/>
            </c:ext>
          </c:extLst>
        </c:ser>
        <c:ser>
          <c:idx val="2"/>
          <c:order val="2"/>
          <c:tx>
            <c:strRef>
              <c:f>'sessions by type'!$B$7</c:f>
              <c:strCache>
                <c:ptCount val="1"/>
                <c:pt idx="0">
                  <c:v>Series3</c:v>
                </c:pt>
              </c:strCache>
            </c:strRef>
          </c:tx>
          <c:spPr>
            <a:solidFill>
              <a:schemeClr val="accent6"/>
            </a:solidFill>
            <a:ln w="2857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9E8-44F0-85EC-A9D3878B7CB0}"/>
              </c:ext>
            </c:extLst>
          </c:dPt>
          <c:dPt>
            <c:idx val="1"/>
            <c:invertIfNegative val="0"/>
            <c:bubble3D val="0"/>
            <c:spPr>
              <a:solidFill>
                <a:srgbClr val="01425F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9E8-44F0-85EC-A9D3878B7CB0}"/>
              </c:ext>
            </c:extLst>
          </c:dPt>
          <c:dLbls>
            <c:delete val="1"/>
          </c:dLbls>
          <c:val>
            <c:numRef>
              <c:f>'sessions by type'!$O$7:$P$7</c:f>
              <c:numCache>
                <c:formatCode>0.00</c:formatCode>
                <c:ptCount val="2"/>
                <c:pt idx="0">
                  <c:v>21.595368469085102</c:v>
                </c:pt>
                <c:pt idx="1">
                  <c:v>23.660164271047226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9E8-44F0-85EC-A9D3878B7CB0}"/>
            </c:ext>
          </c:extLst>
        </c:ser>
        <c:ser>
          <c:idx val="3"/>
          <c:order val="3"/>
          <c:tx>
            <c:strRef>
              <c:f>'sessions by type'!$B$8</c:f>
              <c:strCache>
                <c:ptCount val="1"/>
                <c:pt idx="0">
                  <c:v>Series4</c:v>
                </c:pt>
              </c:strCache>
            </c:strRef>
          </c:tx>
          <c:spPr>
            <a:solidFill>
              <a:srgbClr val="53B0C2"/>
            </a:solidFill>
            <a:ln w="2857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A9E8-44F0-85EC-A9D3878B7CB0}"/>
              </c:ext>
            </c:extLst>
          </c:dPt>
          <c:dPt>
            <c:idx val="1"/>
            <c:invertIfNegative val="0"/>
            <c:bubble3D val="0"/>
            <c:spPr>
              <a:solidFill>
                <a:srgbClr val="01425F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A9E8-44F0-85EC-A9D3878B7CB0}"/>
              </c:ext>
            </c:extLst>
          </c:dPt>
          <c:dLbls>
            <c:delete val="1"/>
          </c:dLbls>
          <c:val>
            <c:numRef>
              <c:f>'sessions by type'!$O$8:$P$8</c:f>
              <c:numCache>
                <c:formatCode>0.00</c:formatCode>
                <c:ptCount val="2"/>
                <c:pt idx="0">
                  <c:v>21.595368469085102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A9E8-44F0-85EC-A9D3878B7CB0}"/>
            </c:ext>
          </c:extLst>
        </c:ser>
        <c:ser>
          <c:idx val="4"/>
          <c:order val="4"/>
          <c:tx>
            <c:strRef>
              <c:f>'sessions by type'!$B$9</c:f>
              <c:strCache>
                <c:ptCount val="1"/>
                <c:pt idx="0">
                  <c:v>Series5</c:v>
                </c:pt>
              </c:strCache>
            </c:strRef>
          </c:tx>
          <c:spPr>
            <a:solidFill>
              <a:srgbClr val="53B0C2"/>
            </a:solidFill>
            <a:ln w="2857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A9E8-44F0-85EC-A9D3878B7CB0}"/>
              </c:ext>
            </c:extLst>
          </c:dPt>
          <c:dLbls>
            <c:delete val="1"/>
          </c:dLbls>
          <c:val>
            <c:numRef>
              <c:f>'sessions by type'!$O$9:$P$9</c:f>
              <c:numCache>
                <c:formatCode>0.00</c:formatCode>
                <c:ptCount val="2"/>
                <c:pt idx="0">
                  <c:v>21.595368469085102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A9E8-44F0-85EC-A9D3878B7CB0}"/>
            </c:ext>
          </c:extLst>
        </c:ser>
        <c:ser>
          <c:idx val="5"/>
          <c:order val="5"/>
          <c:tx>
            <c:strRef>
              <c:f>'sessions by type'!$B$10</c:f>
              <c:strCache>
                <c:ptCount val="1"/>
                <c:pt idx="0">
                  <c:v>Series6</c:v>
                </c:pt>
              </c:strCache>
            </c:strRef>
          </c:tx>
          <c:spPr>
            <a:solidFill>
              <a:schemeClr val="accent2"/>
            </a:solidFill>
            <a:ln w="2857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A9E8-44F0-85EC-A9D3878B7CB0}"/>
              </c:ext>
            </c:extLst>
          </c:dPt>
          <c:dLbls>
            <c:delete val="1"/>
          </c:dLbls>
          <c:val>
            <c:numRef>
              <c:f>'sessions by type'!$O$10:$P$10</c:f>
              <c:numCache>
                <c:formatCode>0.00</c:formatCode>
                <c:ptCount val="2"/>
                <c:pt idx="0">
                  <c:v>21.595368469085102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A9E8-44F0-85EC-A9D3878B7CB0}"/>
            </c:ext>
          </c:extLst>
        </c:ser>
        <c:ser>
          <c:idx val="6"/>
          <c:order val="6"/>
          <c:tx>
            <c:strRef>
              <c:f>'sessions by type'!$B$11</c:f>
              <c:strCache>
                <c:ptCount val="1"/>
                <c:pt idx="0">
                  <c:v>Series7</c:v>
                </c:pt>
              </c:strCache>
            </c:strRef>
          </c:tx>
          <c:spPr>
            <a:solidFill>
              <a:srgbClr val="53B0C2"/>
            </a:solidFill>
            <a:ln w="2857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A9E8-44F0-85EC-A9D3878B7CB0}"/>
              </c:ext>
            </c:extLst>
          </c:dPt>
          <c:dLbls>
            <c:delete val="1"/>
          </c:dLbls>
          <c:val>
            <c:numRef>
              <c:f>'sessions by type'!$O$11:$P$11</c:f>
              <c:numCache>
                <c:formatCode>0.00</c:formatCode>
                <c:ptCount val="2"/>
                <c:pt idx="0">
                  <c:v>21.595368469085102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A9E8-44F0-85EC-A9D3878B7CB0}"/>
            </c:ext>
          </c:extLst>
        </c:ser>
        <c:ser>
          <c:idx val="7"/>
          <c:order val="7"/>
          <c:tx>
            <c:strRef>
              <c:f>'sessions by type'!$B$12</c:f>
              <c:strCache>
                <c:ptCount val="1"/>
                <c:pt idx="0">
                  <c:v>Series8</c:v>
                </c:pt>
              </c:strCache>
            </c:strRef>
          </c:tx>
          <c:spPr>
            <a:solidFill>
              <a:srgbClr val="53B0C2"/>
            </a:solidFill>
            <a:ln w="2857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A9E8-44F0-85EC-A9D3878B7CB0}"/>
              </c:ext>
            </c:extLst>
          </c:dPt>
          <c:dLbls>
            <c:delete val="1"/>
          </c:dLbls>
          <c:val>
            <c:numRef>
              <c:f>'sessions by type'!$O$12:$P$12</c:f>
              <c:numCache>
                <c:formatCode>0.00</c:formatCode>
                <c:ptCount val="2"/>
                <c:pt idx="0">
                  <c:v>21.595368469085102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A9E8-44F0-85EC-A9D3878B7CB0}"/>
            </c:ext>
          </c:extLst>
        </c:ser>
        <c:ser>
          <c:idx val="8"/>
          <c:order val="8"/>
          <c:tx>
            <c:strRef>
              <c:f>'sessions by type'!$B$13</c:f>
              <c:strCache>
                <c:ptCount val="1"/>
                <c:pt idx="0">
                  <c:v>Series9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A9E8-44F0-85EC-A9D3878B7CB0}"/>
              </c:ext>
            </c:extLst>
          </c:dPt>
          <c:dLbls>
            <c:delete val="1"/>
          </c:dLbls>
          <c:val>
            <c:numRef>
              <c:f>'sessions by type'!$O$13:$P$13</c:f>
              <c:numCache>
                <c:formatCode>0.00</c:formatCode>
                <c:ptCount val="2"/>
                <c:pt idx="0">
                  <c:v>21.595368469085102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A9E8-44F0-85EC-A9D3878B7CB0}"/>
            </c:ext>
          </c:extLst>
        </c:ser>
        <c:ser>
          <c:idx val="9"/>
          <c:order val="9"/>
          <c:tx>
            <c:strRef>
              <c:f>'sessions by type'!$B$14</c:f>
              <c:strCache>
                <c:ptCount val="1"/>
                <c:pt idx="0">
                  <c:v>Series10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'sessions by type'!$O$14:$P$14</c:f>
              <c:numCache>
                <c:formatCode>0.00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A9E8-44F0-85EC-A9D3878B7CB0}"/>
            </c:ext>
          </c:extLst>
        </c:ser>
        <c:ser>
          <c:idx val="10"/>
          <c:order val="10"/>
          <c:tx>
            <c:strRef>
              <c:f>'sessions by type'!$B$15</c:f>
              <c:strCache>
                <c:ptCount val="1"/>
                <c:pt idx="0">
                  <c:v>Series11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'sessions by type'!$O$15:$P$15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24-A9E8-44F0-85EC-A9D3878B7CB0}"/>
            </c:ext>
          </c:extLst>
        </c:ser>
        <c:ser>
          <c:idx val="11"/>
          <c:order val="11"/>
          <c:tx>
            <c:strRef>
              <c:f>'sessions by type'!$B$16</c:f>
              <c:strCache>
                <c:ptCount val="1"/>
                <c:pt idx="0">
                  <c:v>Series12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'sessions by type'!$O$16:$P$16</c:f>
              <c:numCache>
                <c:formatCode>0</c:formatCode>
                <c:ptCount val="2"/>
                <c:pt idx="0">
                  <c:v>9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A9E8-44F0-85EC-A9D3878B7CB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1400080255"/>
        <c:axId val="1400079007"/>
      </c:barChart>
      <c:catAx>
        <c:axId val="140008025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00079007"/>
        <c:crosses val="autoZero"/>
        <c:auto val="1"/>
        <c:lblAlgn val="ctr"/>
        <c:lblOffset val="100"/>
        <c:noMultiLvlLbl val="0"/>
      </c:catAx>
      <c:valAx>
        <c:axId val="1400079007"/>
        <c:scaling>
          <c:orientation val="minMax"/>
          <c:max val="250"/>
        </c:scaling>
        <c:delete val="1"/>
        <c:axPos val="l"/>
        <c:numFmt formatCode="0.00" sourceLinked="1"/>
        <c:majorTickMark val="out"/>
        <c:minorTickMark val="none"/>
        <c:tickLblPos val="nextTo"/>
        <c:crossAx val="1400080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'sessions by type'!$B$5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chemeClr val="accent6"/>
            </a:solidFill>
            <a:ln w="2857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41-4AD2-AF3B-1C6B42CA817E}"/>
              </c:ext>
            </c:extLst>
          </c:dPt>
          <c:dPt>
            <c:idx val="1"/>
            <c:invertIfNegative val="0"/>
            <c:bubble3D val="0"/>
            <c:spPr>
              <a:solidFill>
                <a:srgbClr val="01425F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41-4AD2-AF3B-1C6B42CA817E}"/>
              </c:ext>
            </c:extLst>
          </c:dPt>
          <c:dLbls>
            <c:delete val="1"/>
          </c:dLbls>
          <c:val>
            <c:numRef>
              <c:f>'sessions by type'!$R$5:$S$5</c:f>
              <c:numCache>
                <c:formatCode>0.00</c:formatCode>
                <c:ptCount val="2"/>
                <c:pt idx="0">
                  <c:v>22.356934667362975</c:v>
                </c:pt>
                <c:pt idx="1">
                  <c:v>21.604566076346952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41-4AD2-AF3B-1C6B42CA817E}"/>
            </c:ext>
          </c:extLst>
        </c:ser>
        <c:ser>
          <c:idx val="1"/>
          <c:order val="1"/>
          <c:tx>
            <c:strRef>
              <c:f>'sessions by type'!$B$6</c:f>
              <c:strCache>
                <c:ptCount val="1"/>
                <c:pt idx="0">
                  <c:v>Series2</c:v>
                </c:pt>
              </c:strCache>
            </c:strRef>
          </c:tx>
          <c:spPr>
            <a:solidFill>
              <a:schemeClr val="accent6"/>
            </a:solidFill>
            <a:ln w="2857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4841-4AD2-AF3B-1C6B42CA817E}"/>
              </c:ext>
            </c:extLst>
          </c:dPt>
          <c:dPt>
            <c:idx val="1"/>
            <c:invertIfNegative val="0"/>
            <c:bubble3D val="0"/>
            <c:spPr>
              <a:solidFill>
                <a:srgbClr val="01425F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4841-4AD2-AF3B-1C6B42CA817E}"/>
              </c:ext>
            </c:extLst>
          </c:dPt>
          <c:dLbls>
            <c:delete val="1"/>
          </c:dLbls>
          <c:val>
            <c:numRef>
              <c:f>'sessions by type'!$R$6:$S$6</c:f>
              <c:numCache>
                <c:formatCode>0.00</c:formatCode>
                <c:ptCount val="2"/>
                <c:pt idx="0">
                  <c:v>22.356934667362975</c:v>
                </c:pt>
                <c:pt idx="1">
                  <c:v>21.604566076346952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841-4AD2-AF3B-1C6B42CA817E}"/>
            </c:ext>
          </c:extLst>
        </c:ser>
        <c:ser>
          <c:idx val="2"/>
          <c:order val="2"/>
          <c:tx>
            <c:strRef>
              <c:f>'sessions by type'!$B$7</c:f>
              <c:strCache>
                <c:ptCount val="1"/>
                <c:pt idx="0">
                  <c:v>Series3</c:v>
                </c:pt>
              </c:strCache>
            </c:strRef>
          </c:tx>
          <c:spPr>
            <a:solidFill>
              <a:schemeClr val="accent6"/>
            </a:solidFill>
            <a:ln w="2857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841-4AD2-AF3B-1C6B42CA817E}"/>
              </c:ext>
            </c:extLst>
          </c:dPt>
          <c:dPt>
            <c:idx val="1"/>
            <c:invertIfNegative val="0"/>
            <c:bubble3D val="0"/>
            <c:spPr>
              <a:solidFill>
                <a:srgbClr val="01425F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841-4AD2-AF3B-1C6B42CA817E}"/>
              </c:ext>
            </c:extLst>
          </c:dPt>
          <c:dLbls>
            <c:delete val="1"/>
          </c:dLbls>
          <c:val>
            <c:numRef>
              <c:f>'sessions by type'!$R$7:$S$7</c:f>
              <c:numCache>
                <c:formatCode>0.00</c:formatCode>
                <c:ptCount val="2"/>
                <c:pt idx="0">
                  <c:v>22.356934667362975</c:v>
                </c:pt>
                <c:pt idx="1">
                  <c:v>21.604566076346952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841-4AD2-AF3B-1C6B42CA817E}"/>
            </c:ext>
          </c:extLst>
        </c:ser>
        <c:ser>
          <c:idx val="3"/>
          <c:order val="3"/>
          <c:tx>
            <c:strRef>
              <c:f>'sessions by type'!$B$8</c:f>
              <c:strCache>
                <c:ptCount val="1"/>
                <c:pt idx="0">
                  <c:v>Series4</c:v>
                </c:pt>
              </c:strCache>
            </c:strRef>
          </c:tx>
          <c:spPr>
            <a:solidFill>
              <a:schemeClr val="accent6"/>
            </a:solidFill>
            <a:ln w="2857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4841-4AD2-AF3B-1C6B42CA817E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4841-4AD2-AF3B-1C6B42CA817E}"/>
              </c:ext>
            </c:extLst>
          </c:dPt>
          <c:dLbls>
            <c:delete val="1"/>
          </c:dLbls>
          <c:val>
            <c:numRef>
              <c:f>'sessions by type'!$R$8:$S$8</c:f>
              <c:numCache>
                <c:formatCode>0.00</c:formatCode>
                <c:ptCount val="2"/>
                <c:pt idx="0">
                  <c:v>22.356934667362975</c:v>
                </c:pt>
                <c:pt idx="1">
                  <c:v>21.604566076346952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4841-4AD2-AF3B-1C6B42CA817E}"/>
            </c:ext>
          </c:extLst>
        </c:ser>
        <c:ser>
          <c:idx val="4"/>
          <c:order val="4"/>
          <c:tx>
            <c:strRef>
              <c:f>'sessions by type'!$B$9</c:f>
              <c:strCache>
                <c:ptCount val="1"/>
                <c:pt idx="0">
                  <c:v>Series5</c:v>
                </c:pt>
              </c:strCache>
            </c:strRef>
          </c:tx>
          <c:spPr>
            <a:solidFill>
              <a:schemeClr val="accent2"/>
            </a:solidFill>
            <a:ln w="2857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841-4AD2-AF3B-1C6B42CA817E}"/>
              </c:ext>
            </c:extLst>
          </c:dPt>
          <c:dLbls>
            <c:delete val="1"/>
          </c:dLbls>
          <c:val>
            <c:numRef>
              <c:f>'sessions by type'!$R$9:$S$9</c:f>
              <c:numCache>
                <c:formatCode>0.00</c:formatCode>
                <c:ptCount val="2"/>
                <c:pt idx="0">
                  <c:v>22.356934667362975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4841-4AD2-AF3B-1C6B42CA817E}"/>
            </c:ext>
          </c:extLst>
        </c:ser>
        <c:ser>
          <c:idx val="5"/>
          <c:order val="5"/>
          <c:tx>
            <c:strRef>
              <c:f>'sessions by type'!$B$10</c:f>
              <c:strCache>
                <c:ptCount val="1"/>
                <c:pt idx="0">
                  <c:v>Series6</c:v>
                </c:pt>
              </c:strCache>
            </c:strRef>
          </c:tx>
          <c:spPr>
            <a:solidFill>
              <a:srgbClr val="53B0C2"/>
            </a:solidFill>
            <a:ln w="2857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4841-4AD2-AF3B-1C6B42CA817E}"/>
              </c:ext>
            </c:extLst>
          </c:dPt>
          <c:dLbls>
            <c:delete val="1"/>
          </c:dLbls>
          <c:val>
            <c:numRef>
              <c:f>'sessions by type'!$R$10:$S$10</c:f>
              <c:numCache>
                <c:formatCode>0.00</c:formatCode>
                <c:ptCount val="2"/>
                <c:pt idx="0">
                  <c:v>22.356934667362975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4841-4AD2-AF3B-1C6B42CA817E}"/>
            </c:ext>
          </c:extLst>
        </c:ser>
        <c:ser>
          <c:idx val="6"/>
          <c:order val="6"/>
          <c:tx>
            <c:strRef>
              <c:f>'sessions by type'!$B$11</c:f>
              <c:strCache>
                <c:ptCount val="1"/>
                <c:pt idx="0">
                  <c:v>Series7</c:v>
                </c:pt>
              </c:strCache>
            </c:strRef>
          </c:tx>
          <c:spPr>
            <a:solidFill>
              <a:srgbClr val="53B0C2"/>
            </a:solidFill>
            <a:ln w="2857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4841-4AD2-AF3B-1C6B42CA817E}"/>
              </c:ext>
            </c:extLst>
          </c:dPt>
          <c:dLbls>
            <c:delete val="1"/>
          </c:dLbls>
          <c:val>
            <c:numRef>
              <c:f>'sessions by type'!$R$11:$S$11</c:f>
              <c:numCache>
                <c:formatCode>0.00</c:formatCode>
                <c:ptCount val="2"/>
                <c:pt idx="0">
                  <c:v>22.356934667362975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4841-4AD2-AF3B-1C6B42CA817E}"/>
            </c:ext>
          </c:extLst>
        </c:ser>
        <c:ser>
          <c:idx val="7"/>
          <c:order val="7"/>
          <c:tx>
            <c:strRef>
              <c:f>'sessions by type'!$B$12</c:f>
              <c:strCache>
                <c:ptCount val="1"/>
                <c:pt idx="0">
                  <c:v>Series8</c:v>
                </c:pt>
              </c:strCache>
            </c:strRef>
          </c:tx>
          <c:spPr>
            <a:solidFill>
              <a:srgbClr val="53B0C2"/>
            </a:solidFill>
            <a:ln w="2857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4841-4AD2-AF3B-1C6B42CA817E}"/>
              </c:ext>
            </c:extLst>
          </c:dPt>
          <c:dLbls>
            <c:delete val="1"/>
          </c:dLbls>
          <c:val>
            <c:numRef>
              <c:f>'sessions by type'!$R$12:$S$12</c:f>
              <c:numCache>
                <c:formatCode>0.00</c:formatCode>
                <c:ptCount val="2"/>
                <c:pt idx="0">
                  <c:v>22.356934667362975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4841-4AD2-AF3B-1C6B42CA817E}"/>
            </c:ext>
          </c:extLst>
        </c:ser>
        <c:ser>
          <c:idx val="8"/>
          <c:order val="8"/>
          <c:tx>
            <c:strRef>
              <c:f>'sessions by type'!$B$13</c:f>
              <c:strCache>
                <c:ptCount val="1"/>
                <c:pt idx="0">
                  <c:v>Series9</c:v>
                </c:pt>
              </c:strCache>
            </c:strRef>
          </c:tx>
          <c:spPr>
            <a:solidFill>
              <a:schemeClr val="accent6"/>
            </a:solidFill>
            <a:ln w="38100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4841-4AD2-AF3B-1C6B42CA817E}"/>
              </c:ext>
            </c:extLst>
          </c:dPt>
          <c:dLbls>
            <c:delete val="1"/>
          </c:dLbls>
          <c:val>
            <c:numRef>
              <c:f>'sessions by type'!$R$13:$S$13</c:f>
              <c:numCache>
                <c:formatCode>0.00</c:formatCode>
                <c:ptCount val="2"/>
                <c:pt idx="0">
                  <c:v>22.356934667362975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4841-4AD2-AF3B-1C6B42CA817E}"/>
            </c:ext>
          </c:extLst>
        </c:ser>
        <c:ser>
          <c:idx val="9"/>
          <c:order val="9"/>
          <c:tx>
            <c:strRef>
              <c:f>'sessions by type'!$B$14</c:f>
              <c:strCache>
                <c:ptCount val="1"/>
                <c:pt idx="0">
                  <c:v>Series10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'sessions by type'!$R$14:$S$14</c:f>
              <c:numCache>
                <c:formatCode>0.00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4841-4AD2-AF3B-1C6B42CA817E}"/>
            </c:ext>
          </c:extLst>
        </c:ser>
        <c:ser>
          <c:idx val="10"/>
          <c:order val="10"/>
          <c:tx>
            <c:strRef>
              <c:f>'sessions by type'!$B$15</c:f>
              <c:strCache>
                <c:ptCount val="1"/>
                <c:pt idx="0">
                  <c:v>Series11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'sessions by type'!$R$15:$S$15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22-4841-4AD2-AF3B-1C6B42CA817E}"/>
            </c:ext>
          </c:extLst>
        </c:ser>
        <c:ser>
          <c:idx val="11"/>
          <c:order val="11"/>
          <c:tx>
            <c:strRef>
              <c:f>'sessions by type'!$B$16</c:f>
              <c:strCache>
                <c:ptCount val="1"/>
                <c:pt idx="0">
                  <c:v>Series12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'sessions by type'!$R$16:$S$16</c:f>
              <c:numCache>
                <c:formatCode>0</c:formatCode>
                <c:ptCount val="2"/>
                <c:pt idx="0">
                  <c:v>9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4841-4AD2-AF3B-1C6B42CA817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1400080255"/>
        <c:axId val="1400079007"/>
      </c:barChart>
      <c:catAx>
        <c:axId val="140008025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00079007"/>
        <c:crosses val="autoZero"/>
        <c:auto val="1"/>
        <c:lblAlgn val="ctr"/>
        <c:lblOffset val="100"/>
        <c:noMultiLvlLbl val="0"/>
      </c:catAx>
      <c:valAx>
        <c:axId val="1400079007"/>
        <c:scaling>
          <c:orientation val="minMax"/>
          <c:max val="250"/>
        </c:scaling>
        <c:delete val="1"/>
        <c:axPos val="l"/>
        <c:numFmt formatCode="0.00" sourceLinked="1"/>
        <c:majorTickMark val="out"/>
        <c:minorTickMark val="none"/>
        <c:tickLblPos val="nextTo"/>
        <c:crossAx val="1400080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'sessions by type'!$B$5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chemeClr val="accent6"/>
            </a:solidFill>
            <a:ln w="2857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4A-495B-96A5-81E257C80C58}"/>
              </c:ext>
            </c:extLst>
          </c:dPt>
          <c:dPt>
            <c:idx val="1"/>
            <c:invertIfNegative val="0"/>
            <c:bubble3D val="0"/>
            <c:spPr>
              <a:solidFill>
                <a:srgbClr val="01425F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24A-495B-96A5-81E257C80C58}"/>
              </c:ext>
            </c:extLst>
          </c:dPt>
          <c:dLbls>
            <c:delete val="1"/>
          </c:dLbls>
          <c:val>
            <c:numRef>
              <c:f>'sessions by type'!$F$5:$G$5</c:f>
              <c:numCache>
                <c:formatCode>0.00</c:formatCode>
                <c:ptCount val="2"/>
                <c:pt idx="0">
                  <c:v>20.023493466046943</c:v>
                </c:pt>
                <c:pt idx="1">
                  <c:v>20.345977447200497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4A-495B-96A5-81E257C80C58}"/>
            </c:ext>
          </c:extLst>
        </c:ser>
        <c:ser>
          <c:idx val="1"/>
          <c:order val="1"/>
          <c:tx>
            <c:strRef>
              <c:f>'sessions by type'!$B$6</c:f>
              <c:strCache>
                <c:ptCount val="1"/>
                <c:pt idx="0">
                  <c:v>Series2</c:v>
                </c:pt>
              </c:strCache>
            </c:strRef>
          </c:tx>
          <c:spPr>
            <a:solidFill>
              <a:schemeClr val="accent6"/>
            </a:solidFill>
            <a:ln w="2857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724A-495B-96A5-81E257C80C58}"/>
              </c:ext>
            </c:extLst>
          </c:dPt>
          <c:dPt>
            <c:idx val="1"/>
            <c:invertIfNegative val="0"/>
            <c:bubble3D val="0"/>
            <c:spPr>
              <a:solidFill>
                <a:srgbClr val="01425F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724A-495B-96A5-81E257C80C58}"/>
              </c:ext>
            </c:extLst>
          </c:dPt>
          <c:dLbls>
            <c:delete val="1"/>
          </c:dLbls>
          <c:val>
            <c:numRef>
              <c:f>'sessions by type'!$F$6:$G$6</c:f>
              <c:numCache>
                <c:formatCode>0.00</c:formatCode>
                <c:ptCount val="2"/>
                <c:pt idx="0">
                  <c:v>20.023493466046943</c:v>
                </c:pt>
                <c:pt idx="1">
                  <c:v>20.345977447200497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24A-495B-96A5-81E257C80C58}"/>
            </c:ext>
          </c:extLst>
        </c:ser>
        <c:ser>
          <c:idx val="2"/>
          <c:order val="2"/>
          <c:tx>
            <c:strRef>
              <c:f>'sessions by type'!$B$7</c:f>
              <c:strCache>
                <c:ptCount val="1"/>
                <c:pt idx="0">
                  <c:v>Series3</c:v>
                </c:pt>
              </c:strCache>
            </c:strRef>
          </c:tx>
          <c:spPr>
            <a:solidFill>
              <a:srgbClr val="01425F"/>
            </a:solidFill>
            <a:ln w="2857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24A-495B-96A5-81E257C80C58}"/>
              </c:ext>
            </c:extLst>
          </c:dPt>
          <c:dLbls>
            <c:delete val="1"/>
          </c:dLbls>
          <c:val>
            <c:numRef>
              <c:f>'sessions by type'!$F$7:$G$7</c:f>
              <c:numCache>
                <c:formatCode>0.00</c:formatCode>
                <c:ptCount val="2"/>
                <c:pt idx="0">
                  <c:v>20.023493466046943</c:v>
                </c:pt>
                <c:pt idx="1">
                  <c:v>20.345977447200497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24A-495B-96A5-81E257C80C58}"/>
            </c:ext>
          </c:extLst>
        </c:ser>
        <c:ser>
          <c:idx val="3"/>
          <c:order val="3"/>
          <c:tx>
            <c:strRef>
              <c:f>'sessions by type'!$B$8</c:f>
              <c:strCache>
                <c:ptCount val="1"/>
                <c:pt idx="0">
                  <c:v>Series4</c:v>
                </c:pt>
              </c:strCache>
            </c:strRef>
          </c:tx>
          <c:spPr>
            <a:solidFill>
              <a:srgbClr val="01425F"/>
            </a:solidFill>
            <a:ln w="2857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724A-495B-96A5-81E257C80C58}"/>
              </c:ext>
            </c:extLst>
          </c:dPt>
          <c:dPt>
            <c:idx val="1"/>
            <c:invertIfNegative val="0"/>
            <c:bubble3D val="0"/>
            <c:spPr>
              <a:solidFill>
                <a:srgbClr val="01425F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724A-495B-96A5-81E257C80C58}"/>
              </c:ext>
            </c:extLst>
          </c:dPt>
          <c:dLbls>
            <c:delete val="1"/>
          </c:dLbls>
          <c:val>
            <c:numRef>
              <c:f>'sessions by type'!$F$8:$G$8</c:f>
              <c:numCache>
                <c:formatCode>0.00</c:formatCode>
                <c:ptCount val="2"/>
                <c:pt idx="0">
                  <c:v>20.023493466046943</c:v>
                </c:pt>
                <c:pt idx="1">
                  <c:v>20.345977447200497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724A-495B-96A5-81E257C80C58}"/>
            </c:ext>
          </c:extLst>
        </c:ser>
        <c:ser>
          <c:idx val="4"/>
          <c:order val="4"/>
          <c:tx>
            <c:strRef>
              <c:f>'sessions by type'!$B$9</c:f>
              <c:strCache>
                <c:ptCount val="1"/>
                <c:pt idx="0">
                  <c:v>Series5</c:v>
                </c:pt>
              </c:strCache>
            </c:strRef>
          </c:tx>
          <c:spPr>
            <a:solidFill>
              <a:schemeClr val="accent5"/>
            </a:solidFill>
            <a:ln w="2857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724A-495B-96A5-81E257C80C58}"/>
              </c:ext>
            </c:extLst>
          </c:dPt>
          <c:dPt>
            <c:idx val="1"/>
            <c:invertIfNegative val="0"/>
            <c:bubble3D val="0"/>
            <c:spPr>
              <a:solidFill>
                <a:srgbClr val="01425F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724A-495B-96A5-81E257C80C58}"/>
              </c:ext>
            </c:extLst>
          </c:dPt>
          <c:dLbls>
            <c:delete val="1"/>
          </c:dLbls>
          <c:val>
            <c:numRef>
              <c:f>'sessions by type'!$F$9:$G$9</c:f>
              <c:numCache>
                <c:formatCode>0.00</c:formatCode>
                <c:ptCount val="2"/>
                <c:pt idx="0">
                  <c:v>20.023493466046943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24A-495B-96A5-81E257C80C58}"/>
            </c:ext>
          </c:extLst>
        </c:ser>
        <c:ser>
          <c:idx val="5"/>
          <c:order val="5"/>
          <c:tx>
            <c:strRef>
              <c:f>'sessions by type'!$B$10</c:f>
              <c:strCache>
                <c:ptCount val="1"/>
                <c:pt idx="0">
                  <c:v>Series6</c:v>
                </c:pt>
              </c:strCache>
            </c:strRef>
          </c:tx>
          <c:spPr>
            <a:solidFill>
              <a:srgbClr val="53B0C2"/>
            </a:solidFill>
            <a:ln w="2857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724A-495B-96A5-81E257C80C58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724A-495B-96A5-81E257C80C58}"/>
              </c:ext>
            </c:extLst>
          </c:dPt>
          <c:dLbls>
            <c:delete val="1"/>
          </c:dLbls>
          <c:val>
            <c:numRef>
              <c:f>'sessions by type'!$F$10:$G$10</c:f>
              <c:numCache>
                <c:formatCode>0.00</c:formatCode>
                <c:ptCount val="2"/>
                <c:pt idx="0">
                  <c:v>20.023493466046943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724A-495B-96A5-81E257C80C58}"/>
            </c:ext>
          </c:extLst>
        </c:ser>
        <c:ser>
          <c:idx val="6"/>
          <c:order val="6"/>
          <c:tx>
            <c:strRef>
              <c:f>'sessions by type'!$B$11</c:f>
              <c:strCache>
                <c:ptCount val="1"/>
                <c:pt idx="0">
                  <c:v>Series7</c:v>
                </c:pt>
              </c:strCache>
            </c:strRef>
          </c:tx>
          <c:spPr>
            <a:solidFill>
              <a:schemeClr val="accent6"/>
            </a:solidFill>
            <a:ln w="2857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724A-495B-96A5-81E257C80C58}"/>
              </c:ext>
            </c:extLst>
          </c:dPt>
          <c:dLbls>
            <c:delete val="1"/>
          </c:dLbls>
          <c:val>
            <c:numRef>
              <c:f>'sessions by type'!$F$11:$G$11</c:f>
              <c:numCache>
                <c:formatCode>0.00</c:formatCode>
                <c:ptCount val="2"/>
                <c:pt idx="0">
                  <c:v>20.023493466046943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724A-495B-96A5-81E257C80C58}"/>
            </c:ext>
          </c:extLst>
        </c:ser>
        <c:ser>
          <c:idx val="7"/>
          <c:order val="7"/>
          <c:tx>
            <c:strRef>
              <c:f>'sessions by type'!$B$12</c:f>
              <c:strCache>
                <c:ptCount val="1"/>
                <c:pt idx="0">
                  <c:v>Series8</c:v>
                </c:pt>
              </c:strCache>
            </c:strRef>
          </c:tx>
          <c:spPr>
            <a:solidFill>
              <a:srgbClr val="53B0C2"/>
            </a:solidFill>
            <a:ln w="2857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724A-495B-96A5-81E257C80C58}"/>
              </c:ext>
            </c:extLst>
          </c:dPt>
          <c:dLbls>
            <c:delete val="1"/>
          </c:dLbls>
          <c:val>
            <c:numRef>
              <c:f>'sessions by type'!$F$12:$G$12</c:f>
              <c:numCache>
                <c:formatCode>0.00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724A-495B-96A5-81E257C80C58}"/>
            </c:ext>
          </c:extLst>
        </c:ser>
        <c:ser>
          <c:idx val="8"/>
          <c:order val="8"/>
          <c:tx>
            <c:strRef>
              <c:f>'sessions by type'!$B$13</c:f>
              <c:strCache>
                <c:ptCount val="1"/>
                <c:pt idx="0">
                  <c:v>Series9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'sessions by type'!$F$13:$G$13</c:f>
              <c:numCache>
                <c:formatCode>0.00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724A-495B-96A5-81E257C80C58}"/>
            </c:ext>
          </c:extLst>
        </c:ser>
        <c:ser>
          <c:idx val="9"/>
          <c:order val="9"/>
          <c:tx>
            <c:strRef>
              <c:f>'sessions by type'!$B$14</c:f>
              <c:strCache>
                <c:ptCount val="1"/>
                <c:pt idx="0">
                  <c:v>Series10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'sessions by type'!$F$14:$G$14</c:f>
              <c:numCache>
                <c:formatCode>0.00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724A-495B-96A5-81E257C80C58}"/>
            </c:ext>
          </c:extLst>
        </c:ser>
        <c:ser>
          <c:idx val="10"/>
          <c:order val="10"/>
          <c:tx>
            <c:strRef>
              <c:f>'sessions by type'!$B$15</c:f>
              <c:strCache>
                <c:ptCount val="1"/>
                <c:pt idx="0">
                  <c:v>Series11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'sessions by type'!$F$15:$G$15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24-724A-495B-96A5-81E257C80C58}"/>
            </c:ext>
          </c:extLst>
        </c:ser>
        <c:ser>
          <c:idx val="11"/>
          <c:order val="11"/>
          <c:tx>
            <c:strRef>
              <c:f>'sessions by type'!$B$16</c:f>
              <c:strCache>
                <c:ptCount val="1"/>
                <c:pt idx="0">
                  <c:v>Series12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'sessions by type'!$F$16:$G$16</c:f>
              <c:numCache>
                <c:formatCode>0</c:formatCode>
                <c:ptCount val="2"/>
                <c:pt idx="0">
                  <c:v>7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724A-495B-96A5-81E257C80C5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1400080255"/>
        <c:axId val="1400079007"/>
      </c:barChart>
      <c:catAx>
        <c:axId val="140008025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00079007"/>
        <c:crosses val="autoZero"/>
        <c:auto val="1"/>
        <c:lblAlgn val="ctr"/>
        <c:lblOffset val="100"/>
        <c:noMultiLvlLbl val="0"/>
      </c:catAx>
      <c:valAx>
        <c:axId val="1400079007"/>
        <c:scaling>
          <c:orientation val="minMax"/>
          <c:max val="250"/>
        </c:scaling>
        <c:delete val="1"/>
        <c:axPos val="l"/>
        <c:numFmt formatCode="0.00" sourceLinked="1"/>
        <c:majorTickMark val="out"/>
        <c:minorTickMark val="none"/>
        <c:tickLblPos val="nextTo"/>
        <c:crossAx val="1400080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45B-449F-AF11-CC29514D40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'CYP walking'!$C$10:$C$11</c:f>
              <c:strCache>
                <c:ptCount val="2"/>
                <c:pt idx="0">
                  <c:v>17-19</c:v>
                </c:pt>
                <c:pt idx="1">
                  <c:v>19-21</c:v>
                </c:pt>
              </c:strCache>
              <c:extLst/>
            </c:strRef>
          </c:cat>
          <c:val>
            <c:numRef>
              <c:f>'CYP walking'!$D$10:$D$11</c:f>
              <c:numCache>
                <c:formatCode>0%</c:formatCode>
                <c:ptCount val="2"/>
                <c:pt idx="0">
                  <c:v>0.48539381458747027</c:v>
                </c:pt>
                <c:pt idx="1">
                  <c:v>0.68216677882674159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345B-449F-AF11-CC29514D40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335199840"/>
        <c:axId val="1335208992"/>
      </c:barChart>
      <c:catAx>
        <c:axId val="133519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5208992"/>
        <c:crosses val="autoZero"/>
        <c:auto val="1"/>
        <c:lblAlgn val="ctr"/>
        <c:lblOffset val="100"/>
        <c:noMultiLvlLbl val="0"/>
      </c:catAx>
      <c:valAx>
        <c:axId val="13352089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35199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'CYP walking'!$C$27</c:f>
              <c:strCache>
                <c:ptCount val="1"/>
                <c:pt idx="0">
                  <c:v>North East Lincolnshire</c:v>
                </c:pt>
              </c:strCache>
            </c:strRef>
          </c:tx>
          <c:spPr>
            <a:solidFill>
              <a:srgbClr val="4BA57E"/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FD6-43EB-8B4A-0CBECDDD250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'CYP walking'!$B$28:$B$31</c:f>
              <c:strCache>
                <c:ptCount val="4"/>
                <c:pt idx="0">
                  <c:v>Girl</c:v>
                </c:pt>
                <c:pt idx="1">
                  <c:v>Boy</c:v>
                </c:pt>
                <c:pt idx="2">
                  <c:v>Year 7-11</c:v>
                </c:pt>
                <c:pt idx="3">
                  <c:v>Year 3-6</c:v>
                </c:pt>
              </c:strCache>
            </c:strRef>
          </c:cat>
          <c:val>
            <c:numRef>
              <c:f>'CYP walking'!$C$28:$C$31</c:f>
              <c:numCache>
                <c:formatCode>0.0%</c:formatCode>
                <c:ptCount val="4"/>
                <c:pt idx="0">
                  <c:v>0.61139789975949765</c:v>
                </c:pt>
                <c:pt idx="1">
                  <c:v>0.51205874305100518</c:v>
                </c:pt>
                <c:pt idx="2">
                  <c:v>0.45357630296316592</c:v>
                </c:pt>
                <c:pt idx="3">
                  <c:v>0.44644998348816656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D6-43EB-8B4A-0CBECDDD25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871446975"/>
        <c:axId val="871449855"/>
      </c:barChart>
      <c:lineChart>
        <c:grouping val="standard"/>
        <c:varyColors val="0"/>
        <c:ser>
          <c:idx val="1"/>
          <c:order val="1"/>
          <c:tx>
            <c:strRef>
              <c:f>'CYP walking'!$D$27</c:f>
              <c:strCache>
                <c:ptCount val="1"/>
                <c:pt idx="0">
                  <c:v>All CYP</c:v>
                </c:pt>
              </c:strCache>
            </c:strRef>
          </c:tx>
          <c:spPr>
            <a:ln w="28575" cap="rnd">
              <a:solidFill>
                <a:srgbClr val="484043"/>
              </a:solidFill>
              <a:round/>
            </a:ln>
            <a:effectLst/>
          </c:spPr>
          <c:marker>
            <c:symbol val="none"/>
          </c:marker>
          <c:cat>
            <c:strRef>
              <c:f>'CYP walking'!$B$28:$B$31</c:f>
              <c:strCache>
                <c:ptCount val="4"/>
                <c:pt idx="0">
                  <c:v>Girl</c:v>
                </c:pt>
                <c:pt idx="1">
                  <c:v>Boy</c:v>
                </c:pt>
                <c:pt idx="2">
                  <c:v>Year 7-11</c:v>
                </c:pt>
                <c:pt idx="3">
                  <c:v>Year 3-6</c:v>
                </c:pt>
              </c:strCache>
            </c:strRef>
          </c:cat>
          <c:val>
            <c:numRef>
              <c:f>'CYP walking'!$D$28:$D$31</c:f>
              <c:numCache>
                <c:formatCode>0.0%</c:formatCode>
                <c:ptCount val="4"/>
                <c:pt idx="0">
                  <c:v>0.55304739365437094</c:v>
                </c:pt>
                <c:pt idx="1">
                  <c:v>0.55304739365437094</c:v>
                </c:pt>
                <c:pt idx="2">
                  <c:v>0.55304739365437094</c:v>
                </c:pt>
                <c:pt idx="3">
                  <c:v>0.55304739365437094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D6-43EB-8B4A-0CBECDDD25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1446975"/>
        <c:axId val="871449855"/>
      </c:lineChart>
      <c:catAx>
        <c:axId val="871446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1449855"/>
        <c:crosses val="autoZero"/>
        <c:auto val="1"/>
        <c:lblAlgn val="ctr"/>
        <c:lblOffset val="100"/>
        <c:noMultiLvlLbl val="0"/>
      </c:catAx>
      <c:valAx>
        <c:axId val="871449855"/>
        <c:scaling>
          <c:orientation val="minMax"/>
          <c:max val="1"/>
        </c:scaling>
        <c:delete val="1"/>
        <c:axPos val="l"/>
        <c:numFmt formatCode="0.0%" sourceLinked="1"/>
        <c:majorTickMark val="out"/>
        <c:minorTickMark val="none"/>
        <c:tickLblPos val="nextTo"/>
        <c:crossAx val="871446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'PA level'!$B$11</c:f>
              <c:strCache>
                <c:ptCount val="1"/>
                <c:pt idx="0">
                  <c:v>Inactive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7650187460278393E-3"/>
                  <c:y val="0.113240921360533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4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93-4F7A-9630-889E38724B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 level'!$C$8:$F$8</c:f>
              <c:strCache>
                <c:ptCount val="4"/>
                <c:pt idx="0">
                  <c:v>Not walking</c:v>
                </c:pt>
                <c:pt idx="1">
                  <c:v>Walking less regularly</c:v>
                </c:pt>
                <c:pt idx="2">
                  <c:v>Walking fairly regularly</c:v>
                </c:pt>
                <c:pt idx="3">
                  <c:v>Walking regularly</c:v>
                </c:pt>
              </c:strCache>
            </c:strRef>
          </c:cat>
          <c:val>
            <c:numRef>
              <c:f>'PA level'!$C$11:$F$11</c:f>
              <c:numCache>
                <c:formatCode>0%</c:formatCode>
                <c:ptCount val="4"/>
                <c:pt idx="0">
                  <c:v>0.87910467438189654</c:v>
                </c:pt>
                <c:pt idx="1">
                  <c:v>3.2812307666642948E-2</c:v>
                </c:pt>
                <c:pt idx="2">
                  <c:v>6.5262061126177787E-2</c:v>
                </c:pt>
                <c:pt idx="3">
                  <c:v>2.2820956825282738E-2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93-4F7A-9630-889E38724B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27"/>
        <c:axId val="1533341488"/>
        <c:axId val="1533343408"/>
      </c:barChart>
      <c:catAx>
        <c:axId val="1533341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3343408"/>
        <c:crosses val="autoZero"/>
        <c:auto val="1"/>
        <c:lblAlgn val="ctr"/>
        <c:lblOffset val="100"/>
        <c:noMultiLvlLbl val="0"/>
      </c:catAx>
      <c:valAx>
        <c:axId val="15333434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33341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bg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152180726317502E-2"/>
          <c:y val="3.5932633385754739E-2"/>
          <c:w val="0.97769563854736496"/>
          <c:h val="0.768738137397524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'frequency by year'!$C$12</c:f>
              <c:strCache>
                <c:ptCount val="1"/>
                <c:pt idx="0">
                  <c:v>Not walking</c:v>
                </c:pt>
              </c:strCache>
            </c:strRef>
          </c:tx>
          <c:spPr>
            <a:solidFill>
              <a:schemeClr val="accent1"/>
            </a:solidFill>
            <a:ln w="38100">
              <a:solidFill>
                <a:schemeClr val="bg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'frequency by year'!$B$13:$B$18</c:f>
              <c:strCache>
                <c:ptCount val="6"/>
                <c:pt idx="0">
                  <c:v>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  <c:pt idx="5">
                  <c:v>20-21</c:v>
                </c:pt>
              </c:strCache>
            </c:strRef>
          </c:cat>
          <c:val>
            <c:numRef>
              <c:f>'frequency by year'!$C$13:$C$18</c:f>
              <c:numCache>
                <c:formatCode>0.0%</c:formatCode>
                <c:ptCount val="6"/>
                <c:pt idx="0">
                  <c:v>0.39993896158062076</c:v>
                </c:pt>
                <c:pt idx="1">
                  <c:v>0.476581332394591</c:v>
                </c:pt>
                <c:pt idx="2">
                  <c:v>0.46502919793855918</c:v>
                </c:pt>
                <c:pt idx="3">
                  <c:v>0.41907277592736469</c:v>
                </c:pt>
                <c:pt idx="4">
                  <c:v>0.47584170911294854</c:v>
                </c:pt>
                <c:pt idx="5">
                  <c:v>0.39517190958743098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BE-4A27-AE28-A51C4EB72ED1}"/>
            </c:ext>
          </c:extLst>
        </c:ser>
        <c:ser>
          <c:idx val="1"/>
          <c:order val="1"/>
          <c:tx>
            <c:strRef>
              <c:f>'frequency by year'!$D$12</c:f>
              <c:strCache>
                <c:ptCount val="1"/>
                <c:pt idx="0">
                  <c:v>Walking less regularly</c:v>
                </c:pt>
              </c:strCache>
            </c:strRef>
          </c:tx>
          <c:spPr>
            <a:solidFill>
              <a:schemeClr val="accent1">
                <a:alpha val="69804"/>
              </a:schemeClr>
            </a:solidFill>
            <a:ln w="38100">
              <a:solidFill>
                <a:schemeClr val="bg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'frequency by year'!$B$13:$B$18</c:f>
              <c:strCache>
                <c:ptCount val="6"/>
                <c:pt idx="0">
                  <c:v>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  <c:pt idx="5">
                  <c:v>20-21</c:v>
                </c:pt>
              </c:strCache>
            </c:strRef>
          </c:cat>
          <c:val>
            <c:numRef>
              <c:f>'frequency by year'!$D$13:$D$18</c:f>
              <c:numCache>
                <c:formatCode>0.0%</c:formatCode>
                <c:ptCount val="6"/>
                <c:pt idx="0">
                  <c:v>0.21246228994392918</c:v>
                </c:pt>
                <c:pt idx="1">
                  <c:v>0.18659586869372338</c:v>
                </c:pt>
                <c:pt idx="2">
                  <c:v>0.18352452212758424</c:v>
                </c:pt>
                <c:pt idx="3">
                  <c:v>0.21681597528146568</c:v>
                </c:pt>
                <c:pt idx="4">
                  <c:v>0.14324622335494644</c:v>
                </c:pt>
                <c:pt idx="5">
                  <c:v>0.19897768864416254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BE-4A27-AE28-A51C4EB72ED1}"/>
            </c:ext>
          </c:extLst>
        </c:ser>
        <c:ser>
          <c:idx val="2"/>
          <c:order val="2"/>
          <c:tx>
            <c:strRef>
              <c:f>'frequency by year'!$E$12</c:f>
              <c:strCache>
                <c:ptCount val="1"/>
                <c:pt idx="0">
                  <c:v>Walking fairly regularly</c:v>
                </c:pt>
              </c:strCache>
            </c:strRef>
          </c:tx>
          <c:spPr>
            <a:solidFill>
              <a:schemeClr val="accent5">
                <a:alpha val="69804"/>
              </a:schemeClr>
            </a:solidFill>
            <a:ln w="38100">
              <a:solidFill>
                <a:schemeClr val="bg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'frequency by year'!$B$13:$B$18</c:f>
              <c:strCache>
                <c:ptCount val="6"/>
                <c:pt idx="0">
                  <c:v>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  <c:pt idx="5">
                  <c:v>20-21</c:v>
                </c:pt>
              </c:strCache>
            </c:strRef>
          </c:cat>
          <c:val>
            <c:numRef>
              <c:f>'frequency by year'!$E$13:$E$18</c:f>
              <c:numCache>
                <c:formatCode>0.0%</c:formatCode>
                <c:ptCount val="6"/>
                <c:pt idx="0">
                  <c:v>0.27944887743948743</c:v>
                </c:pt>
                <c:pt idx="1">
                  <c:v>0.21889804138591251</c:v>
                </c:pt>
                <c:pt idx="2">
                  <c:v>0.25159441506106522</c:v>
                </c:pt>
                <c:pt idx="3">
                  <c:v>0.2244581789923081</c:v>
                </c:pt>
                <c:pt idx="4">
                  <c:v>0.25287297629478561</c:v>
                </c:pt>
                <c:pt idx="5">
                  <c:v>0.23379970254140958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BE-4A27-AE28-A51C4EB72ED1}"/>
            </c:ext>
          </c:extLst>
        </c:ser>
        <c:ser>
          <c:idx val="3"/>
          <c:order val="3"/>
          <c:tx>
            <c:strRef>
              <c:f>'frequency by year'!$F$12</c:f>
              <c:strCache>
                <c:ptCount val="1"/>
                <c:pt idx="0">
                  <c:v>Walking regularly</c:v>
                </c:pt>
              </c:strCache>
            </c:strRef>
          </c:tx>
          <c:spPr>
            <a:solidFill>
              <a:schemeClr val="accent5"/>
            </a:solidFill>
            <a:ln w="38100">
              <a:solidFill>
                <a:schemeClr val="bg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'frequency by year'!$B$13:$B$18</c:f>
              <c:strCache>
                <c:ptCount val="6"/>
                <c:pt idx="0">
                  <c:v>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  <c:pt idx="5">
                  <c:v>20-21</c:v>
                </c:pt>
              </c:strCache>
            </c:strRef>
          </c:cat>
          <c:val>
            <c:numRef>
              <c:f>'frequency by year'!$F$13:$F$18</c:f>
              <c:numCache>
                <c:formatCode>0.0%</c:formatCode>
                <c:ptCount val="6"/>
                <c:pt idx="0">
                  <c:v>0.10814987103596256</c:v>
                </c:pt>
                <c:pt idx="1">
                  <c:v>0.11792475752577301</c:v>
                </c:pt>
                <c:pt idx="2">
                  <c:v>9.9851864872791227E-2</c:v>
                </c:pt>
                <c:pt idx="3">
                  <c:v>0.13965306979886163</c:v>
                </c:pt>
                <c:pt idx="4">
                  <c:v>0.12803909123731935</c:v>
                </c:pt>
                <c:pt idx="5">
                  <c:v>0.1720506992269967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BE-4A27-AE28-A51C4EB72E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346896095"/>
        <c:axId val="1346894847"/>
      </c:barChart>
      <c:catAx>
        <c:axId val="1346896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6894847"/>
        <c:crosses val="autoZero"/>
        <c:auto val="1"/>
        <c:lblAlgn val="ctr"/>
        <c:lblOffset val="100"/>
        <c:noMultiLvlLbl val="0"/>
      </c:catAx>
      <c:valAx>
        <c:axId val="1346894847"/>
        <c:scaling>
          <c:orientation val="minMax"/>
          <c:max val="1"/>
          <c:min val="0"/>
        </c:scaling>
        <c:delete val="1"/>
        <c:axPos val="l"/>
        <c:numFmt formatCode="0.0%" sourceLinked="1"/>
        <c:majorTickMark val="none"/>
        <c:minorTickMark val="none"/>
        <c:tickLblPos val="nextTo"/>
        <c:crossAx val="1346896095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3112831555595921"/>
          <c:w val="0.99885187358985306"/>
          <c:h val="5.16612166852097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152180726317502E-2"/>
          <c:y val="3.5932633385754739E-2"/>
          <c:w val="0.97769563854736496"/>
          <c:h val="0.768738137397524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'frequency by demo'!$C$8</c:f>
              <c:strCache>
                <c:ptCount val="1"/>
                <c:pt idx="0">
                  <c:v>Not walking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B0F-428D-8448-E4D2DCD2261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CB0F-428D-8448-E4D2DCD226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'frequency by demo'!$B$9:$B$20</c:f>
              <c:strCache>
                <c:ptCount val="12"/>
                <c:pt idx="0">
                  <c:v>Limiting illness</c:v>
                </c:pt>
                <c:pt idx="1">
                  <c:v>16-34</c:v>
                </c:pt>
                <c:pt idx="2">
                  <c:v>Male</c:v>
                </c:pt>
                <c:pt idx="3">
                  <c:v>NS SEC 6-8</c:v>
                </c:pt>
                <c:pt idx="4">
                  <c:v>35-54</c:v>
                </c:pt>
                <c:pt idx="5">
                  <c:v>White British</c:v>
                </c:pt>
                <c:pt idx="6">
                  <c:v>Female</c:v>
                </c:pt>
                <c:pt idx="7">
                  <c:v>NS SEC 3-5</c:v>
                </c:pt>
                <c:pt idx="8">
                  <c:v>55-74</c:v>
                </c:pt>
                <c:pt idx="9">
                  <c:v>75+</c:v>
                </c:pt>
                <c:pt idx="10">
                  <c:v>NS SEC 1-2</c:v>
                </c:pt>
                <c:pt idx="11">
                  <c:v>No limiting illness</c:v>
                </c:pt>
              </c:strCache>
            </c:strRef>
          </c:cat>
          <c:val>
            <c:numRef>
              <c:f>'frequency by demo'!$C$9:$C$20</c:f>
              <c:numCache>
                <c:formatCode>0%</c:formatCode>
                <c:ptCount val="12"/>
                <c:pt idx="0">
                  <c:v>0.60499769124824865</c:v>
                </c:pt>
                <c:pt idx="1">
                  <c:v>0.4598773159882914</c:v>
                </c:pt>
                <c:pt idx="2">
                  <c:v>0.41975461737517072</c:v>
                </c:pt>
                <c:pt idx="3">
                  <c:v>0.41678314644195785</c:v>
                </c:pt>
                <c:pt idx="4">
                  <c:v>0.38485300829866115</c:v>
                </c:pt>
                <c:pt idx="5">
                  <c:v>0.38459155934147987</c:v>
                </c:pt>
                <c:pt idx="6">
                  <c:v>0.37799582353506062</c:v>
                </c:pt>
                <c:pt idx="7">
                  <c:v>0.37184231559957903</c:v>
                </c:pt>
                <c:pt idx="8">
                  <c:v>0.37016768135908273</c:v>
                </c:pt>
                <c:pt idx="9">
                  <c:v>0.36127017514217458</c:v>
                </c:pt>
                <c:pt idx="10">
                  <c:v>0.32711636828500174</c:v>
                </c:pt>
                <c:pt idx="11">
                  <c:v>0.3047712800332204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0F-428D-8448-E4D2DCD226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346896095"/>
        <c:axId val="1346894847"/>
      </c:barChart>
      <c:catAx>
        <c:axId val="13468960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6894847"/>
        <c:crosses val="autoZero"/>
        <c:auto val="1"/>
        <c:lblAlgn val="ctr"/>
        <c:lblOffset val="100"/>
        <c:noMultiLvlLbl val="0"/>
      </c:catAx>
      <c:valAx>
        <c:axId val="1346894847"/>
        <c:scaling>
          <c:orientation val="minMax"/>
          <c:max val="0.70000000000000007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346896095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152180726317502E-2"/>
          <c:y val="3.5932633385754739E-2"/>
          <c:w val="0.97769563854736496"/>
          <c:h val="0.768738137397524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'frequency by ethnicity'!$C$8</c:f>
              <c:strCache>
                <c:ptCount val="1"/>
                <c:pt idx="0">
                  <c:v>Not walking</c:v>
                </c:pt>
              </c:strCache>
            </c:strRef>
          </c:tx>
          <c:spPr>
            <a:solidFill>
              <a:schemeClr val="accent1"/>
            </a:solidFill>
            <a:ln w="38100"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C02-4894-997E-E99729AF2EA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'frequency by ethnicity'!$B$9:$B$11</c:f>
              <c:strCache>
                <c:ptCount val="3"/>
                <c:pt idx="0">
                  <c:v>White Other</c:v>
                </c:pt>
                <c:pt idx="1">
                  <c:v>White British</c:v>
                </c:pt>
                <c:pt idx="2">
                  <c:v>Asian</c:v>
                </c:pt>
              </c:strCache>
            </c:strRef>
          </c:cat>
          <c:val>
            <c:numRef>
              <c:f>'frequency by ethnicity'!$C$9:$C$11</c:f>
              <c:numCache>
                <c:formatCode>0%</c:formatCode>
                <c:ptCount val="3"/>
                <c:pt idx="0">
                  <c:v>0.45863843486462935</c:v>
                </c:pt>
                <c:pt idx="1">
                  <c:v>0.43310086883814736</c:v>
                </c:pt>
                <c:pt idx="2">
                  <c:v>0.42311502818426483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02-4894-997E-E99729AF2E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346896095"/>
        <c:axId val="1346894847"/>
      </c:barChart>
      <c:catAx>
        <c:axId val="1346896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6894847"/>
        <c:crosses val="autoZero"/>
        <c:auto val="1"/>
        <c:lblAlgn val="ctr"/>
        <c:lblOffset val="100"/>
        <c:noMultiLvlLbl val="0"/>
      </c:catAx>
      <c:valAx>
        <c:axId val="1346894847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1346896095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'frequency trends inactive'!$B$4</c:f>
              <c:strCache>
                <c:ptCount val="1"/>
                <c:pt idx="0">
                  <c:v>Whole population</c:v>
                </c:pt>
              </c:strCache>
            </c:strRef>
          </c:tx>
          <c:spPr>
            <a:ln w="28575" cap="rnd">
              <a:solidFill>
                <a:schemeClr val="accent1">
                  <a:alpha val="5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56-44C8-A4D1-4EFD65576821}"/>
                </c:ext>
              </c:extLst>
            </c:dLbl>
            <c:dLbl>
              <c:idx val="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56-44C8-A4D1-4EFD65576821}"/>
                </c:ext>
              </c:extLst>
            </c:dLbl>
            <c:dLbl>
              <c:idx val="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56-44C8-A4D1-4EFD655768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'frequency trends inactive'!$C$3:$H$3</c:f>
              <c:strCache>
                <c:ptCount val="6"/>
                <c:pt idx="0">
                  <c:v>15-16</c:v>
                </c:pt>
                <c:pt idx="3">
                  <c:v>18-19</c:v>
                </c:pt>
                <c:pt idx="5">
                  <c:v>20-21</c:v>
                </c:pt>
              </c:strCache>
            </c:strRef>
          </c:cat>
          <c:val>
            <c:numRef>
              <c:f>'frequency trends inactive'!$C$4:$H$4</c:f>
              <c:numCache>
                <c:formatCode>0%</c:formatCode>
                <c:ptCount val="6"/>
                <c:pt idx="0">
                  <c:v>0.39993896158062076</c:v>
                </c:pt>
                <c:pt idx="1">
                  <c:v>0.476581332394591</c:v>
                </c:pt>
                <c:pt idx="2">
                  <c:v>0.46502919793855918</c:v>
                </c:pt>
                <c:pt idx="3">
                  <c:v>0.41907277592736469</c:v>
                </c:pt>
                <c:pt idx="4">
                  <c:v>0.47584170911294854</c:v>
                </c:pt>
                <c:pt idx="5">
                  <c:v>0.39517190958743098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C556-44C8-A4D1-4EFD655768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8367919"/>
        <c:axId val="1871294351"/>
      </c:lineChart>
      <c:catAx>
        <c:axId val="134836791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71294351"/>
        <c:crosses val="autoZero"/>
        <c:auto val="1"/>
        <c:lblAlgn val="ctr"/>
        <c:lblOffset val="100"/>
        <c:noMultiLvlLbl val="0"/>
      </c:catAx>
      <c:valAx>
        <c:axId val="1871294351"/>
        <c:scaling>
          <c:orientation val="minMax"/>
          <c:max val="0.60000000000000009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348367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'frequency trends inactive'!$B$5</c:f>
              <c:strCache>
                <c:ptCount val="1"/>
                <c:pt idx="0">
                  <c:v>Male</c:v>
                </c:pt>
              </c:strCache>
            </c:strRef>
          </c:tx>
          <c:spPr>
            <a:ln w="28575" cap="rnd">
              <a:solidFill>
                <a:schemeClr val="accent1">
                  <a:alpha val="5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E7-49BE-A251-390B5CEAC344}"/>
                </c:ext>
              </c:extLst>
            </c:dLbl>
            <c:dLbl>
              <c:idx val="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E7-49BE-A251-390B5CEAC344}"/>
                </c:ext>
              </c:extLst>
            </c:dLbl>
            <c:dLbl>
              <c:idx val="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E7-49BE-A251-390B5CEAC3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'frequency trends inactive'!$C$3:$H$3</c:f>
              <c:strCache>
                <c:ptCount val="6"/>
                <c:pt idx="0">
                  <c:v>15-16</c:v>
                </c:pt>
                <c:pt idx="3">
                  <c:v>18-19</c:v>
                </c:pt>
                <c:pt idx="5">
                  <c:v>20-21</c:v>
                </c:pt>
              </c:strCache>
            </c:strRef>
          </c:cat>
          <c:val>
            <c:numRef>
              <c:f>'frequency trends inactive'!$C$5:$H$5</c:f>
              <c:numCache>
                <c:formatCode>0%</c:formatCode>
                <c:ptCount val="6"/>
                <c:pt idx="0">
                  <c:v>0.43840064627836406</c:v>
                </c:pt>
                <c:pt idx="1">
                  <c:v>0.49663826203982414</c:v>
                </c:pt>
                <c:pt idx="2">
                  <c:v>0.51767288457041272</c:v>
                </c:pt>
                <c:pt idx="3">
                  <c:v>0.43690463621393011</c:v>
                </c:pt>
                <c:pt idx="4">
                  <c:v>0.53782607459813847</c:v>
                </c:pt>
                <c:pt idx="5">
                  <c:v>0.41975461737517072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1AE7-49BE-A251-390B5CEAC3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8367919"/>
        <c:axId val="1871294351"/>
      </c:lineChart>
      <c:catAx>
        <c:axId val="134836791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71294351"/>
        <c:crosses val="autoZero"/>
        <c:auto val="1"/>
        <c:lblAlgn val="ctr"/>
        <c:lblOffset val="100"/>
        <c:noMultiLvlLbl val="0"/>
      </c:catAx>
      <c:valAx>
        <c:axId val="1871294351"/>
        <c:scaling>
          <c:orientation val="minMax"/>
          <c:max val="0.60000000000000009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348367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0.04672</cdr:x>
      <cdr:y>0.2088</cdr:y>
    </cdr:from>
    <cdr:to>
      <cdr:x>0.228</cdr:x>
      <cdr:y>0.46859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8578DF6-ED66-641F-F48E-801D02B92E0D}"/>
            </a:ext>
          </a:extLst>
        </cdr:cNvPr>
        <cdr:cNvSpPr txBox="1"/>
      </cdr:nvSpPr>
      <cdr:spPr>
        <a:xfrm xmlns:a="http://schemas.openxmlformats.org/drawingml/2006/main">
          <a:off x="336204" y="1124014"/>
          <a:ext cx="1304515" cy="13985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2000" b="1" dirty="0">
              <a:solidFill>
                <a:schemeClr val="bg1"/>
              </a:solidFill>
            </a:rPr>
            <a:t>of those that don’t walk are </a:t>
          </a:r>
          <a:r>
            <a:rPr lang="en-GB" sz="2400" b="1" dirty="0">
              <a:solidFill>
                <a:schemeClr val="bg1"/>
              </a:solidFill>
            </a:rPr>
            <a:t>inactive</a:t>
          </a:r>
          <a:endParaRPr lang="en-GB" sz="2000" b="1" dirty="0">
            <a:solidFill>
              <a:schemeClr val="bg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C1886B-6DB8-46D1-B172-C34E6BCD07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3BE896-9435-435F-89BD-A6B006E2A5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7A159-7DBE-41CD-AD3C-8203F0B1AFA1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2911D-B9F8-4AC0-B50A-06E72E5A98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D46549-674F-4009-B381-933B6C21EF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8D41B-BFA1-488B-B9E2-57AB533B1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472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24134-AAA0-40B5-8601-A590D5B1FB78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ABF61-C100-4B80-B600-400B65B2E2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86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856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Sample size:</a:t>
            </a:r>
          </a:p>
          <a:p>
            <a:r>
              <a:rPr lang="en-GB" sz="1800" b="0" i="0" u="none" strike="noStrike" dirty="0">
                <a:solidFill>
                  <a:srgbClr val="993300"/>
                </a:solidFill>
                <a:effectLst/>
                <a:latin typeface="Arial" panose="020B0604020202020204" pitchFamily="34" charset="0"/>
              </a:rPr>
              <a:t>Unemployed</a:t>
            </a:r>
            <a:r>
              <a:rPr lang="en-GB" sz="2800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114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993300"/>
                </a:solidFill>
                <a:effectLst/>
                <a:latin typeface="Arial" panose="020B0604020202020204" pitchFamily="34" charset="0"/>
              </a:rPr>
              <a:t>Student</a:t>
            </a:r>
            <a:r>
              <a:rPr lang="en-GB" sz="2800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71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993300"/>
                </a:solidFill>
                <a:effectLst/>
                <a:latin typeface="Arial" panose="020B0604020202020204" pitchFamily="34" charset="0"/>
              </a:rPr>
              <a:t>Working full or part time</a:t>
            </a:r>
            <a:r>
              <a:rPr lang="en-GB" sz="2800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1423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993300"/>
                </a:solidFill>
                <a:effectLst/>
                <a:latin typeface="Arial" panose="020B0604020202020204" pitchFamily="34" charset="0"/>
              </a:rPr>
              <a:t>Not working</a:t>
            </a:r>
            <a:r>
              <a:rPr lang="en-GB" sz="2800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1206</a:t>
            </a:r>
            <a:r>
              <a:rPr lang="en-GB" sz="2800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064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Sample size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Least deprived quartile</a:t>
            </a:r>
            <a:r>
              <a:rPr lang="en-GB" sz="2800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639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Second least deprived quartile</a:t>
            </a:r>
            <a:r>
              <a:rPr lang="en-GB" sz="2800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703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Second most deprived quartile</a:t>
            </a:r>
            <a:r>
              <a:rPr lang="en-GB" sz="2800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541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Most deprived quartile</a:t>
            </a:r>
            <a:r>
              <a:rPr lang="en-GB" sz="2800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1129</a:t>
            </a:r>
            <a:r>
              <a:rPr lang="en-GB" sz="28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706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Sample size</a:t>
            </a:r>
          </a:p>
          <a:p>
            <a:r>
              <a:rPr lang="en-GB" sz="1800" b="0" i="0" u="none" strike="noStrike" dirty="0">
                <a:solidFill>
                  <a:srgbClr val="993300"/>
                </a:solidFill>
                <a:effectLst/>
                <a:latin typeface="Arial" panose="020B0604020202020204" pitchFamily="34" charset="0"/>
              </a:rPr>
              <a:t>Constrained City Dwellers</a:t>
            </a:r>
            <a:r>
              <a:rPr lang="en-GB" sz="2800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261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993300"/>
                </a:solidFill>
                <a:effectLst/>
                <a:latin typeface="Arial" panose="020B0604020202020204" pitchFamily="34" charset="0"/>
              </a:rPr>
              <a:t>Hard-Pressed Living</a:t>
            </a:r>
            <a:r>
              <a:rPr lang="en-GB" sz="2800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548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993300"/>
                </a:solidFill>
                <a:effectLst/>
                <a:latin typeface="Arial" panose="020B0604020202020204" pitchFamily="34" charset="0"/>
              </a:rPr>
              <a:t>Rural Residents</a:t>
            </a:r>
            <a:r>
              <a:rPr lang="en-GB" sz="2800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122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993300"/>
                </a:solidFill>
                <a:effectLst/>
                <a:latin typeface="Arial" panose="020B0604020202020204" pitchFamily="34" charset="0"/>
              </a:rPr>
              <a:t>Urbanites</a:t>
            </a:r>
            <a:r>
              <a:rPr lang="en-GB" sz="2800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186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993300"/>
                </a:solidFill>
                <a:effectLst/>
                <a:latin typeface="Arial" panose="020B0604020202020204" pitchFamily="34" charset="0"/>
              </a:rPr>
              <a:t>Suburbanites</a:t>
            </a:r>
            <a:r>
              <a:rPr lang="en-GB" sz="2800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877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993300"/>
                </a:solidFill>
                <a:effectLst/>
                <a:latin typeface="Arial" panose="020B0604020202020204" pitchFamily="34" charset="0"/>
              </a:rPr>
              <a:t>Multicultural Metropolitans</a:t>
            </a:r>
            <a:r>
              <a:rPr lang="en-GB" sz="2800" dirty="0"/>
              <a:t> </a:t>
            </a:r>
            <a:r>
              <a:rPr lang="en-GB" sz="1800" b="1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5</a:t>
            </a:r>
            <a:r>
              <a:rPr lang="en-GB" sz="2800" b="1" dirty="0"/>
              <a:t> </a:t>
            </a:r>
          </a:p>
          <a:p>
            <a:r>
              <a:rPr lang="en-GB" sz="1800" b="0" i="0" u="none" strike="noStrike" dirty="0">
                <a:solidFill>
                  <a:srgbClr val="993300"/>
                </a:solidFill>
                <a:effectLst/>
                <a:latin typeface="Arial" panose="020B0604020202020204" pitchFamily="34" charset="0"/>
              </a:rPr>
              <a:t>Cosmopolitans</a:t>
            </a:r>
            <a:r>
              <a:rPr lang="en-GB" sz="2800" dirty="0"/>
              <a:t> </a:t>
            </a:r>
            <a:r>
              <a:rPr lang="en-GB" sz="1800" b="1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0</a:t>
            </a:r>
            <a:r>
              <a:rPr lang="en-GB" sz="2800" b="1" dirty="0"/>
              <a:t> 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684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1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All walking (minutes)</a:t>
            </a:r>
            <a:r>
              <a:rPr lang="en-GB" b="1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15-16</a:t>
            </a:r>
            <a:r>
              <a:rPr lang="en-GB" dirty="0"/>
              <a:t> 	</a:t>
            </a:r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16-17</a:t>
            </a:r>
            <a:r>
              <a:rPr lang="en-GB" dirty="0"/>
              <a:t>	</a:t>
            </a:r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17-18</a:t>
            </a:r>
            <a:r>
              <a:rPr lang="en-GB" dirty="0"/>
              <a:t> 	</a:t>
            </a:r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18-19</a:t>
            </a:r>
            <a:r>
              <a:rPr lang="en-GB" dirty="0"/>
              <a:t> 	</a:t>
            </a:r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19-20</a:t>
            </a:r>
            <a:r>
              <a:rPr lang="en-GB" dirty="0"/>
              <a:t> 	</a:t>
            </a:r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20-21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240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221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267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275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263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293</a:t>
            </a:r>
            <a:r>
              <a:rPr lang="en-GB" sz="2800" dirty="0"/>
              <a:t> </a:t>
            </a:r>
          </a:p>
          <a:p>
            <a:endParaRPr lang="en-GB" dirty="0"/>
          </a:p>
          <a:p>
            <a:r>
              <a:rPr lang="en-GB" sz="1800" b="1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Sample</a:t>
            </a:r>
            <a:r>
              <a:rPr lang="en-GB" b="1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15-16</a:t>
            </a:r>
            <a:r>
              <a:rPr lang="en-GB" sz="1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16-17</a:t>
            </a:r>
            <a:r>
              <a:rPr lang="en-GB" sz="1800" dirty="0"/>
              <a:t>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17-18</a:t>
            </a:r>
            <a:r>
              <a:rPr lang="en-GB" sz="1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18-19</a:t>
            </a:r>
            <a:r>
              <a:rPr lang="en-GB" sz="1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19-20</a:t>
            </a:r>
            <a:r>
              <a:rPr lang="en-GB" sz="1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20-21</a:t>
            </a:r>
            <a:r>
              <a:rPr lang="en-GB" sz="1800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572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561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512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502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487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497</a:t>
            </a:r>
            <a:r>
              <a:rPr lang="en-GB" sz="2800" dirty="0"/>
              <a:t> </a:t>
            </a:r>
            <a:r>
              <a:rPr lang="en-GB" dirty="0"/>
              <a:t>	</a:t>
            </a:r>
          </a:p>
          <a:p>
            <a:r>
              <a:rPr lang="en-GB" dirty="0"/>
              <a:t>	</a:t>
            </a:r>
          </a:p>
          <a:p>
            <a:r>
              <a:rPr lang="en-GB" dirty="0"/>
              <a:t>	</a:t>
            </a:r>
          </a:p>
          <a:p>
            <a:r>
              <a:rPr lang="en-GB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425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Minutes</a:t>
            </a:r>
            <a:endParaRPr lang="en-GB" b="1" dirty="0"/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	15-16</a:t>
            </a:r>
            <a:r>
              <a:rPr lang="en-GB" dirty="0"/>
              <a:t> 	</a:t>
            </a:r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16-17</a:t>
            </a:r>
            <a:r>
              <a:rPr lang="en-GB" dirty="0"/>
              <a:t>	</a:t>
            </a:r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17-18</a:t>
            </a:r>
            <a:r>
              <a:rPr lang="en-GB" dirty="0"/>
              <a:t> 	</a:t>
            </a:r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18-19</a:t>
            </a:r>
            <a:r>
              <a:rPr lang="en-GB" dirty="0"/>
              <a:t> 	</a:t>
            </a:r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19-20</a:t>
            </a:r>
            <a:r>
              <a:rPr lang="en-GB" dirty="0"/>
              <a:t> 	</a:t>
            </a:r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20-21</a:t>
            </a:r>
          </a:p>
          <a:p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Walk leisure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135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140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161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172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194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201</a:t>
            </a:r>
            <a:r>
              <a:rPr lang="en-GB" sz="2800" dirty="0"/>
              <a:t> </a:t>
            </a:r>
            <a:endParaRPr lang="en-GB" sz="1200" b="0" i="0" u="none" strike="noStrike" dirty="0">
              <a:solidFill>
                <a:srgbClr val="484043"/>
              </a:solidFill>
              <a:effectLst/>
              <a:latin typeface="Calibri" panose="020F0502020204030204" pitchFamily="34" charset="0"/>
            </a:endParaRP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Walk travel	107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81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97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110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71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86</a:t>
            </a:r>
            <a:r>
              <a:rPr lang="en-GB" sz="280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6305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6846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5629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Sample size</a:t>
            </a:r>
          </a:p>
          <a:p>
            <a:r>
              <a:rPr lang="pt-BR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17-18</a:t>
            </a:r>
            <a:r>
              <a:rPr lang="pt-BR" sz="2800" dirty="0"/>
              <a:t> </a:t>
            </a:r>
            <a:r>
              <a:rPr lang="pt-BR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863</a:t>
            </a:r>
            <a:r>
              <a:rPr lang="pt-BR" sz="2800" dirty="0"/>
              <a:t> </a:t>
            </a:r>
          </a:p>
          <a:p>
            <a:r>
              <a:rPr lang="pt-BR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18-19</a:t>
            </a:r>
            <a:r>
              <a:rPr lang="pt-BR" sz="2800" dirty="0"/>
              <a:t> </a:t>
            </a:r>
            <a:r>
              <a:rPr lang="pt-BR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619</a:t>
            </a:r>
            <a:r>
              <a:rPr lang="pt-BR" sz="2800" dirty="0"/>
              <a:t> </a:t>
            </a:r>
          </a:p>
          <a:p>
            <a:r>
              <a:rPr lang="pt-BR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19-20</a:t>
            </a:r>
            <a:r>
              <a:rPr lang="pt-BR" sz="2800" dirty="0"/>
              <a:t> </a:t>
            </a:r>
            <a:r>
              <a:rPr lang="pt-BR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581</a:t>
            </a:r>
            <a:r>
              <a:rPr lang="pt-BR" sz="2800" dirty="0"/>
              <a:t> </a:t>
            </a:r>
          </a:p>
          <a:p>
            <a:r>
              <a:rPr lang="pt-BR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20-21</a:t>
            </a:r>
            <a:r>
              <a:rPr lang="pt-BR" sz="2800" dirty="0"/>
              <a:t> </a:t>
            </a:r>
            <a:r>
              <a:rPr lang="pt-BR" sz="1800" b="1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26</a:t>
            </a:r>
            <a:r>
              <a:rPr lang="pt-BR" sz="2800" b="1" dirty="0"/>
              <a:t> </a:t>
            </a:r>
          </a:p>
          <a:p>
            <a:endParaRPr lang="pt-BR" sz="2800" dirty="0"/>
          </a:p>
          <a:p>
            <a:r>
              <a:rPr lang="pt-BR" sz="2800" b="1" dirty="0"/>
              <a:t>Combined samples (used)</a:t>
            </a:r>
          </a:p>
          <a:p>
            <a:r>
              <a:rPr lang="pt-BR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17-19</a:t>
            </a:r>
            <a:r>
              <a:rPr lang="pt-BR" sz="2800" dirty="0"/>
              <a:t> </a:t>
            </a:r>
            <a:r>
              <a:rPr lang="pt-BR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1482</a:t>
            </a:r>
            <a:r>
              <a:rPr lang="pt-BR" sz="2800" dirty="0"/>
              <a:t> </a:t>
            </a:r>
          </a:p>
          <a:p>
            <a:r>
              <a:rPr lang="pt-BR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19-21</a:t>
            </a:r>
            <a:r>
              <a:rPr lang="pt-BR" sz="2800" dirty="0"/>
              <a:t> </a:t>
            </a:r>
            <a:r>
              <a:rPr lang="pt-BR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607</a:t>
            </a:r>
            <a:r>
              <a:rPr lang="pt-BR" sz="2800" dirty="0"/>
              <a:t> </a:t>
            </a:r>
            <a:endParaRPr lang="pt-BR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CABF61-C100-4B80-B600-400B65B2E2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5461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1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Sample size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(17-21)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Girl</a:t>
            </a:r>
            <a:r>
              <a:rPr lang="en-GB" sz="2800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1011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Boy</a:t>
            </a:r>
            <a:r>
              <a:rPr lang="en-GB" sz="2800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890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Year 7-11</a:t>
            </a:r>
            <a:r>
              <a:rPr lang="en-GB" sz="2800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1515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Year 3-6</a:t>
            </a:r>
            <a:r>
              <a:rPr lang="en-GB" sz="2800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509</a:t>
            </a:r>
            <a:r>
              <a:rPr lang="en-GB" sz="2800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CABF61-C100-4B80-B600-400B65B2E2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779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1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Sample Size</a:t>
            </a:r>
            <a:r>
              <a:rPr lang="en-GB" b="1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15-16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16-17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17-18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18-19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19-20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20-21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505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502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512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502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487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498</a:t>
            </a:r>
            <a:r>
              <a:rPr lang="en-GB" sz="2800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944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There are other measures which don’t rely on the 10minute bouts, these must also be for over 60 minutes in total</a:t>
            </a:r>
          </a:p>
          <a:p>
            <a:endParaRPr lang="en-GB" dirty="0"/>
          </a:p>
          <a:p>
            <a:r>
              <a:rPr lang="en-GB" dirty="0" err="1"/>
              <a:t>TfE</a:t>
            </a:r>
            <a:r>
              <a:rPr lang="en-GB" dirty="0"/>
              <a:t> use twice a week measure</a:t>
            </a:r>
          </a:p>
          <a:p>
            <a:endParaRPr lang="en-GB" dirty="0"/>
          </a:p>
          <a:p>
            <a:r>
              <a:rPr lang="en-GB" sz="1800" b="1" i="0" u="none" strike="noStrike" dirty="0">
                <a:solidFill>
                  <a:srgbClr val="484043"/>
                </a:solidFill>
                <a:effectLst/>
                <a:latin typeface="Arial" panose="020B0604020202020204" pitchFamily="34" charset="0"/>
              </a:rPr>
              <a:t>Sample</a:t>
            </a:r>
            <a:r>
              <a:rPr lang="en-GB" b="1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North East Lincolnshire</a:t>
            </a:r>
            <a:r>
              <a:rPr lang="en-GB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rial" panose="020B0604020202020204" pitchFamily="34" charset="0"/>
              </a:rPr>
              <a:t>498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110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Sessions are all 10+ minutes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961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305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1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Sample size</a:t>
            </a:r>
            <a:r>
              <a:rPr lang="en-GB" sz="2800" b="1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15-16	505	</a:t>
            </a:r>
            <a:endParaRPr lang="en-GB" sz="2800" dirty="0"/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16-17	</a:t>
            </a:r>
            <a:r>
              <a:rPr lang="en-GB" sz="2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508</a:t>
            </a:r>
            <a:endParaRPr lang="en-GB" sz="2800" dirty="0"/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17-18	</a:t>
            </a:r>
            <a:r>
              <a:rPr lang="en-GB" sz="2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512</a:t>
            </a:r>
            <a:endParaRPr lang="en-GB" sz="2800" dirty="0"/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18-19	</a:t>
            </a:r>
            <a:r>
              <a:rPr lang="en-GB" sz="2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502</a:t>
            </a:r>
            <a:endParaRPr lang="en-GB" sz="2800" dirty="0"/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19-20	</a:t>
            </a:r>
            <a:r>
              <a:rPr lang="en-GB" sz="2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487</a:t>
            </a:r>
            <a:endParaRPr lang="en-GB" sz="2800" dirty="0"/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20-21	</a:t>
            </a:r>
            <a:r>
              <a:rPr lang="en-GB" sz="2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498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997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1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Sample</a:t>
            </a:r>
            <a:r>
              <a:rPr lang="en-GB" sz="4000" b="1" dirty="0"/>
              <a:t> </a:t>
            </a:r>
          </a:p>
          <a:p>
            <a:r>
              <a:rPr lang="en-GB" sz="1800" b="0" i="0" u="none" strike="noStrike" dirty="0">
                <a:solidFill>
                  <a:srgbClr val="993300"/>
                </a:solidFill>
                <a:effectLst/>
                <a:latin typeface="Arial" panose="020B0604020202020204" pitchFamily="34" charset="0"/>
              </a:rPr>
              <a:t>Limiting illness</a:t>
            </a:r>
            <a:r>
              <a:rPr lang="en-GB" sz="2800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108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993300"/>
                </a:solidFill>
                <a:effectLst/>
                <a:latin typeface="Arial" panose="020B0604020202020204" pitchFamily="34" charset="0"/>
              </a:rPr>
              <a:t>16-34</a:t>
            </a:r>
            <a:r>
              <a:rPr lang="en-GB" sz="2800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73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993300"/>
                </a:solidFill>
                <a:effectLst/>
                <a:latin typeface="Arial" panose="020B0604020202020204" pitchFamily="34" charset="0"/>
              </a:rPr>
              <a:t>Male</a:t>
            </a:r>
            <a:r>
              <a:rPr lang="en-GB" sz="2800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212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993300"/>
                </a:solidFill>
                <a:effectLst/>
                <a:latin typeface="Arial" panose="020B0604020202020204" pitchFamily="34" charset="0"/>
              </a:rPr>
              <a:t>NS SEC 6-8</a:t>
            </a:r>
            <a:r>
              <a:rPr lang="en-GB" sz="2800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103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993300"/>
                </a:solidFill>
                <a:effectLst/>
                <a:latin typeface="Arial" panose="020B0604020202020204" pitchFamily="34" charset="0"/>
              </a:rPr>
              <a:t>35-54</a:t>
            </a:r>
            <a:r>
              <a:rPr lang="en-GB" sz="2800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156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993300"/>
                </a:solidFill>
                <a:effectLst/>
                <a:latin typeface="Arial" panose="020B0604020202020204" pitchFamily="34" charset="0"/>
              </a:rPr>
              <a:t>White British</a:t>
            </a:r>
            <a:r>
              <a:rPr lang="en-GB" sz="2800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475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993300"/>
                </a:solidFill>
                <a:effectLst/>
                <a:latin typeface="Arial" panose="020B0604020202020204" pitchFamily="34" charset="0"/>
              </a:rPr>
              <a:t>Female</a:t>
            </a:r>
            <a:r>
              <a:rPr lang="en-GB" sz="2800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285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993300"/>
                </a:solidFill>
                <a:effectLst/>
                <a:latin typeface="Arial" panose="020B0604020202020204" pitchFamily="34" charset="0"/>
              </a:rPr>
              <a:t>NS SEC 3-5</a:t>
            </a:r>
            <a:r>
              <a:rPr lang="en-GB" sz="2800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131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993300"/>
                </a:solidFill>
                <a:effectLst/>
                <a:latin typeface="Arial" panose="020B0604020202020204" pitchFamily="34" charset="0"/>
              </a:rPr>
              <a:t>55-74</a:t>
            </a:r>
            <a:r>
              <a:rPr lang="en-GB" sz="2800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212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993300"/>
                </a:solidFill>
                <a:effectLst/>
                <a:latin typeface="Arial" panose="020B0604020202020204" pitchFamily="34" charset="0"/>
              </a:rPr>
              <a:t>75+</a:t>
            </a:r>
            <a:r>
              <a:rPr lang="en-GB" sz="2800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55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993300"/>
                </a:solidFill>
                <a:effectLst/>
                <a:latin typeface="Arial" panose="020B0604020202020204" pitchFamily="34" charset="0"/>
              </a:rPr>
              <a:t>NS SEC 1-2</a:t>
            </a:r>
            <a:r>
              <a:rPr lang="en-GB" sz="2800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174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993300"/>
                </a:solidFill>
                <a:effectLst/>
                <a:latin typeface="Arial" panose="020B0604020202020204" pitchFamily="34" charset="0"/>
              </a:rPr>
              <a:t>No limiting illness</a:t>
            </a:r>
            <a:r>
              <a:rPr lang="en-GB" sz="2800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352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993300"/>
                </a:solidFill>
                <a:effectLst/>
                <a:latin typeface="Arial" panose="020B0604020202020204" pitchFamily="34" charset="0"/>
              </a:rPr>
              <a:t>Minority ethnic group</a:t>
            </a:r>
            <a:r>
              <a:rPr lang="en-GB" sz="2800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10</a:t>
            </a:r>
            <a:r>
              <a:rPr lang="en-GB" sz="2800" dirty="0"/>
              <a:t> </a:t>
            </a:r>
            <a:endParaRPr lang="en-GB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478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Sample size</a:t>
            </a:r>
          </a:p>
          <a:p>
            <a:r>
              <a:rPr lang="en-GB" sz="1800" b="0" i="0" u="none" strike="noStrike" dirty="0">
                <a:solidFill>
                  <a:srgbClr val="993300"/>
                </a:solidFill>
                <a:effectLst/>
                <a:latin typeface="Arial" panose="020B0604020202020204" pitchFamily="34" charset="0"/>
              </a:rPr>
              <a:t>White Other</a:t>
            </a:r>
            <a:r>
              <a:rPr lang="en-GB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65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993300"/>
                </a:solidFill>
                <a:effectLst/>
                <a:latin typeface="Arial" panose="020B0604020202020204" pitchFamily="34" charset="0"/>
              </a:rPr>
              <a:t>White British</a:t>
            </a:r>
            <a:r>
              <a:rPr lang="en-GB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2825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993300"/>
                </a:solidFill>
                <a:effectLst/>
                <a:latin typeface="Arial" panose="020B0604020202020204" pitchFamily="34" charset="0"/>
              </a:rPr>
              <a:t>Asian</a:t>
            </a:r>
            <a:r>
              <a:rPr lang="en-GB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35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993300"/>
                </a:solidFill>
                <a:effectLst/>
                <a:latin typeface="Arial" panose="020B0604020202020204" pitchFamily="34" charset="0"/>
              </a:rPr>
              <a:t>Mixed</a:t>
            </a:r>
            <a:r>
              <a:rPr lang="en-GB" dirty="0"/>
              <a:t> </a:t>
            </a:r>
            <a:r>
              <a:rPr lang="en-GB" sz="1800" b="1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10</a:t>
            </a:r>
            <a:r>
              <a:rPr lang="en-GB" b="1" dirty="0"/>
              <a:t> </a:t>
            </a:r>
          </a:p>
          <a:p>
            <a:r>
              <a:rPr lang="en-GB" sz="1800" b="0" i="0" u="none" strike="noStrike" dirty="0">
                <a:solidFill>
                  <a:srgbClr val="993300"/>
                </a:solidFill>
                <a:effectLst/>
                <a:latin typeface="Arial" panose="020B0604020202020204" pitchFamily="34" charset="0"/>
              </a:rPr>
              <a:t>Other ethnic group</a:t>
            </a:r>
            <a:r>
              <a:rPr lang="en-GB" dirty="0"/>
              <a:t> </a:t>
            </a:r>
            <a:r>
              <a:rPr lang="en-GB" sz="1800" b="1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4</a:t>
            </a:r>
            <a:r>
              <a:rPr lang="en-GB" b="1" dirty="0"/>
              <a:t> </a:t>
            </a:r>
          </a:p>
          <a:p>
            <a:r>
              <a:rPr lang="en-GB" sz="1800" b="0" i="0" u="none" strike="noStrike" dirty="0">
                <a:solidFill>
                  <a:srgbClr val="993300"/>
                </a:solidFill>
                <a:effectLst/>
                <a:latin typeface="Arial" panose="020B0604020202020204" pitchFamily="34" charset="0"/>
              </a:rPr>
              <a:t>Black</a:t>
            </a:r>
            <a:r>
              <a:rPr lang="en-GB" dirty="0"/>
              <a:t> </a:t>
            </a:r>
            <a:r>
              <a:rPr lang="en-GB" sz="1800" b="1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8</a:t>
            </a:r>
            <a:r>
              <a:rPr lang="en-GB" b="1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CABF61-C100-4B80-B600-400B65B2E2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564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Lower is better</a:t>
            </a:r>
          </a:p>
          <a:p>
            <a:endParaRPr lang="en-GB" sz="1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GB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Average sample size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Whole population</a:t>
            </a:r>
            <a:r>
              <a:rPr lang="en-GB" sz="2800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502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Male</a:t>
            </a:r>
            <a:r>
              <a:rPr lang="en-GB" sz="2800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224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Female</a:t>
            </a:r>
            <a:r>
              <a:rPr lang="en-GB" sz="2800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277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Limiting illness</a:t>
            </a:r>
            <a:r>
              <a:rPr lang="en-GB" sz="2800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106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No limiting illness</a:t>
            </a:r>
            <a:r>
              <a:rPr lang="en-GB" sz="2800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363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16-34</a:t>
            </a:r>
            <a:r>
              <a:rPr lang="en-GB" sz="2800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85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35-54</a:t>
            </a:r>
            <a:r>
              <a:rPr lang="en-GB" sz="2800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146</a:t>
            </a:r>
            <a:r>
              <a:rPr lang="en-GB" sz="2800" dirty="0"/>
              <a:t> </a:t>
            </a:r>
            <a:endParaRPr lang="en-GB" sz="1800" b="0" i="0" u="none" strike="noStrike" dirty="0">
              <a:solidFill>
                <a:srgbClr val="484043"/>
              </a:solidFill>
              <a:effectLst/>
              <a:latin typeface="Calibri" panose="020F0502020204030204" pitchFamily="34" charset="0"/>
            </a:endParaRP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55-74</a:t>
            </a:r>
            <a:r>
              <a:rPr lang="en-GB" sz="2800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205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75+</a:t>
            </a:r>
            <a:r>
              <a:rPr lang="en-GB" sz="2800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61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NS SEC 1-2</a:t>
            </a:r>
            <a:r>
              <a:rPr lang="en-GB" sz="2800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179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NS SEC 3-5</a:t>
            </a:r>
            <a:r>
              <a:rPr lang="en-GB" sz="2800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136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NS SEC 6-8</a:t>
            </a:r>
            <a:r>
              <a:rPr lang="en-GB" sz="2800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93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White British</a:t>
            </a:r>
            <a:r>
              <a:rPr lang="en-GB" sz="2800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471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Minority ethnic group</a:t>
            </a:r>
            <a:r>
              <a:rPr lang="en-GB" sz="2800" dirty="0"/>
              <a:t> </a:t>
            </a:r>
            <a:r>
              <a:rPr lang="en-GB" sz="1800" b="1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20</a:t>
            </a:r>
            <a:r>
              <a:rPr lang="en-GB" sz="2800" b="1" dirty="0"/>
              <a:t> </a:t>
            </a:r>
            <a:endParaRPr lang="en-GB" sz="12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156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5778FA0-8063-D0D0-42AF-608AEBCE61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6225" y="4435475"/>
            <a:ext cx="11639550" cy="1141413"/>
          </a:xfrm>
        </p:spPr>
        <p:txBody>
          <a:bodyPr>
            <a:normAutofit/>
          </a:bodyPr>
          <a:lstStyle>
            <a:lvl1pPr marL="114300" indent="0" algn="ctr">
              <a:buFontTx/>
              <a:buNone/>
              <a:defRPr sz="5400">
                <a:solidFill>
                  <a:schemeClr val="accent5"/>
                </a:solidFill>
              </a:defRPr>
            </a:lvl1pPr>
            <a:lvl2pPr marL="596900" indent="0">
              <a:buFontTx/>
              <a:buNone/>
              <a:defRPr>
                <a:solidFill>
                  <a:schemeClr val="accent5"/>
                </a:solidFill>
              </a:defRPr>
            </a:lvl2pPr>
            <a:lvl3pPr marL="1054100" indent="0">
              <a:buFontTx/>
              <a:buNone/>
              <a:defRPr>
                <a:solidFill>
                  <a:schemeClr val="accent5"/>
                </a:solidFill>
              </a:defRPr>
            </a:lvl3pPr>
            <a:lvl4pPr marL="1511300" indent="0">
              <a:buFontTx/>
              <a:buNone/>
              <a:defRPr>
                <a:solidFill>
                  <a:schemeClr val="accent5"/>
                </a:solidFill>
              </a:defRPr>
            </a:lvl4pPr>
            <a:lvl5pPr marL="1968500" indent="0">
              <a:buFontTx/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5922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AB947F34-8F97-4D53-885D-11658118692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613149" y="1733801"/>
            <a:ext cx="8396821" cy="4426499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0987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AB947F34-8F97-4D53-885D-11658118692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27604" y="2052905"/>
            <a:ext cx="1797631" cy="378261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Chart Placeholder 2">
            <a:extLst>
              <a:ext uri="{FF2B5EF4-FFF2-40B4-BE49-F238E27FC236}">
                <a16:creationId xmlns:a16="http://schemas.microsoft.com/office/drawing/2014/main" id="{B08A345E-CC77-4AB1-8C7F-2D1F6CD6AF90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544522" y="2052905"/>
            <a:ext cx="1797631" cy="3782612"/>
          </a:xfrm>
        </p:spPr>
        <p:txBody>
          <a:bodyPr/>
          <a:lstStyle/>
          <a:p>
            <a:endParaRPr lang="en-GB"/>
          </a:p>
        </p:txBody>
      </p:sp>
      <p:sp>
        <p:nvSpPr>
          <p:cNvPr id="9" name="Chart Placeholder 2">
            <a:extLst>
              <a:ext uri="{FF2B5EF4-FFF2-40B4-BE49-F238E27FC236}">
                <a16:creationId xmlns:a16="http://schemas.microsoft.com/office/drawing/2014/main" id="{AC169400-04E1-48DD-ACE6-878CD0151A2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461440" y="2052905"/>
            <a:ext cx="1797631" cy="3782612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Chart Placeholder 2">
            <a:extLst>
              <a:ext uri="{FF2B5EF4-FFF2-40B4-BE49-F238E27FC236}">
                <a16:creationId xmlns:a16="http://schemas.microsoft.com/office/drawing/2014/main" id="{D82ED507-B66B-4121-B445-552C1F909282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378358" y="2052905"/>
            <a:ext cx="1797631" cy="378261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Chart Placeholder 2">
            <a:extLst>
              <a:ext uri="{FF2B5EF4-FFF2-40B4-BE49-F238E27FC236}">
                <a16:creationId xmlns:a16="http://schemas.microsoft.com/office/drawing/2014/main" id="{32A2FC24-C747-437C-975A-C46430F02824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8295276" y="2052905"/>
            <a:ext cx="1797631" cy="378261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7DFC680-B6FC-47E5-A192-BD3651869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1762" y="125994"/>
            <a:ext cx="11928476" cy="725488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540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22" name="Chart Placeholder 2">
            <a:extLst>
              <a:ext uri="{FF2B5EF4-FFF2-40B4-BE49-F238E27FC236}">
                <a16:creationId xmlns:a16="http://schemas.microsoft.com/office/drawing/2014/main" id="{3ABDC728-790F-122D-4327-D5849BADCD86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10212192" y="2052905"/>
            <a:ext cx="1797631" cy="3782612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0D4450-BFF2-C870-83AF-67F805B24D56}"/>
              </a:ext>
            </a:extLst>
          </p:cNvPr>
          <p:cNvSpPr txBox="1"/>
          <p:nvPr userDrawn="1"/>
        </p:nvSpPr>
        <p:spPr>
          <a:xfrm>
            <a:off x="1278044" y="5786358"/>
            <a:ext cx="815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15-16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4A6F96-CADE-76E8-0497-47F59B956425}"/>
              </a:ext>
            </a:extLst>
          </p:cNvPr>
          <p:cNvSpPr txBox="1"/>
          <p:nvPr userDrawn="1"/>
        </p:nvSpPr>
        <p:spPr>
          <a:xfrm>
            <a:off x="3195122" y="5786358"/>
            <a:ext cx="815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16-17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98B927-DF4A-4B13-1B70-8C72A219F9F3}"/>
              </a:ext>
            </a:extLst>
          </p:cNvPr>
          <p:cNvSpPr txBox="1"/>
          <p:nvPr userDrawn="1"/>
        </p:nvSpPr>
        <p:spPr>
          <a:xfrm>
            <a:off x="5112200" y="5786358"/>
            <a:ext cx="815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17-18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A5DC404-7EF7-2079-6B9E-31C48193BE85}"/>
              </a:ext>
            </a:extLst>
          </p:cNvPr>
          <p:cNvSpPr txBox="1"/>
          <p:nvPr userDrawn="1"/>
        </p:nvSpPr>
        <p:spPr>
          <a:xfrm>
            <a:off x="7029278" y="5786358"/>
            <a:ext cx="815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18-19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14850B-EAF6-55FA-CB09-58D94663603C}"/>
              </a:ext>
            </a:extLst>
          </p:cNvPr>
          <p:cNvSpPr txBox="1"/>
          <p:nvPr userDrawn="1"/>
        </p:nvSpPr>
        <p:spPr>
          <a:xfrm>
            <a:off x="8946356" y="5786358"/>
            <a:ext cx="815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19-20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C0518C2-990A-0BB6-68C6-200E042EDCBB}"/>
              </a:ext>
            </a:extLst>
          </p:cNvPr>
          <p:cNvSpPr txBox="1"/>
          <p:nvPr userDrawn="1"/>
        </p:nvSpPr>
        <p:spPr>
          <a:xfrm>
            <a:off x="10863433" y="5786358"/>
            <a:ext cx="815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20-21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B541CCF-AE2B-2758-B0BC-E163AC2441A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05319" y="1460308"/>
            <a:ext cx="11804652" cy="34407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sz="32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020740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h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605BF1D-C7AC-4D83-852D-BFDB9F2EA12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8424745" y="851482"/>
            <a:ext cx="3635492" cy="1183274"/>
          </a:xfrm>
        </p:spPr>
        <p:txBody>
          <a:bodyPr/>
          <a:lstStyle/>
          <a:p>
            <a:endParaRPr lang="en-GB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27B8E5B9-B9FD-4F47-9C36-3CE3FF5D62C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8424745" y="2121439"/>
            <a:ext cx="3635492" cy="1183274"/>
          </a:xfrm>
        </p:spPr>
        <p:txBody>
          <a:bodyPr/>
          <a:lstStyle/>
          <a:p>
            <a:endParaRPr lang="en-GB"/>
          </a:p>
        </p:txBody>
      </p:sp>
      <p:sp>
        <p:nvSpPr>
          <p:cNvPr id="8" name="Chart Placeholder 5">
            <a:extLst>
              <a:ext uri="{FF2B5EF4-FFF2-40B4-BE49-F238E27FC236}">
                <a16:creationId xmlns:a16="http://schemas.microsoft.com/office/drawing/2014/main" id="{F30B929B-F9D0-4538-A45A-4A12AD1E0676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8424745" y="3391396"/>
            <a:ext cx="3635492" cy="1183274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Chart Placeholder 5">
            <a:extLst>
              <a:ext uri="{FF2B5EF4-FFF2-40B4-BE49-F238E27FC236}">
                <a16:creationId xmlns:a16="http://schemas.microsoft.com/office/drawing/2014/main" id="{646484D8-376C-4B18-A2E0-3FEA08D56FA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590084" y="851482"/>
            <a:ext cx="3635492" cy="1183274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Chart Placeholder 5">
            <a:extLst>
              <a:ext uri="{FF2B5EF4-FFF2-40B4-BE49-F238E27FC236}">
                <a16:creationId xmlns:a16="http://schemas.microsoft.com/office/drawing/2014/main" id="{59424953-8856-4DAE-A916-9E4391224411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590084" y="2121439"/>
            <a:ext cx="3635492" cy="1183274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Chart Placeholder 5">
            <a:extLst>
              <a:ext uri="{FF2B5EF4-FFF2-40B4-BE49-F238E27FC236}">
                <a16:creationId xmlns:a16="http://schemas.microsoft.com/office/drawing/2014/main" id="{375D47E4-9BCF-436D-B751-6BE9ED320FF4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590084" y="3409869"/>
            <a:ext cx="3635492" cy="1183274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Chart Placeholder 5">
            <a:extLst>
              <a:ext uri="{FF2B5EF4-FFF2-40B4-BE49-F238E27FC236}">
                <a16:creationId xmlns:a16="http://schemas.microsoft.com/office/drawing/2014/main" id="{A7562796-57E3-46D3-BAEF-D4586AFC1B4E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720437" y="851482"/>
            <a:ext cx="3635492" cy="1183274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Chart Placeholder 5">
            <a:extLst>
              <a:ext uri="{FF2B5EF4-FFF2-40B4-BE49-F238E27FC236}">
                <a16:creationId xmlns:a16="http://schemas.microsoft.com/office/drawing/2014/main" id="{E3D4AED7-852F-4010-BB28-B4F609A2E4CC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720437" y="2121439"/>
            <a:ext cx="3635492" cy="1183274"/>
          </a:xfrm>
        </p:spPr>
        <p:txBody>
          <a:bodyPr/>
          <a:lstStyle/>
          <a:p>
            <a:endParaRPr lang="en-GB"/>
          </a:p>
        </p:txBody>
      </p:sp>
      <p:sp>
        <p:nvSpPr>
          <p:cNvPr id="16" name="Chart Placeholder 5">
            <a:extLst>
              <a:ext uri="{FF2B5EF4-FFF2-40B4-BE49-F238E27FC236}">
                <a16:creationId xmlns:a16="http://schemas.microsoft.com/office/drawing/2014/main" id="{B0C8E553-C635-49AB-A9D3-A304C808BF44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720437" y="3391396"/>
            <a:ext cx="3635492" cy="1183274"/>
          </a:xfrm>
        </p:spPr>
        <p:txBody>
          <a:bodyPr/>
          <a:lstStyle/>
          <a:p>
            <a:endParaRPr lang="en-GB"/>
          </a:p>
        </p:txBody>
      </p:sp>
      <p:sp>
        <p:nvSpPr>
          <p:cNvPr id="9" name="Chart Placeholder 5">
            <a:extLst>
              <a:ext uri="{FF2B5EF4-FFF2-40B4-BE49-F238E27FC236}">
                <a16:creationId xmlns:a16="http://schemas.microsoft.com/office/drawing/2014/main" id="{2366BFC5-B800-4029-8796-417BE4641339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424745" y="4648354"/>
            <a:ext cx="3635492" cy="1668070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Chart Placeholder 5">
            <a:extLst>
              <a:ext uri="{FF2B5EF4-FFF2-40B4-BE49-F238E27FC236}">
                <a16:creationId xmlns:a16="http://schemas.microsoft.com/office/drawing/2014/main" id="{49B8D32E-5ED8-43D0-A822-824D56D86CEB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590084" y="4648354"/>
            <a:ext cx="3635492" cy="1668070"/>
          </a:xfrm>
        </p:spPr>
        <p:txBody>
          <a:bodyPr/>
          <a:lstStyle/>
          <a:p>
            <a:endParaRPr lang="en-GB"/>
          </a:p>
        </p:txBody>
      </p:sp>
      <p:sp>
        <p:nvSpPr>
          <p:cNvPr id="17" name="Chart Placeholder 5">
            <a:extLst>
              <a:ext uri="{FF2B5EF4-FFF2-40B4-BE49-F238E27FC236}">
                <a16:creationId xmlns:a16="http://schemas.microsoft.com/office/drawing/2014/main" id="{0CD1B5CF-3C2D-47F3-B06C-0ED4E5CF2738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720437" y="4648354"/>
            <a:ext cx="3635492" cy="1668070"/>
          </a:xfrm>
        </p:spPr>
        <p:txBody>
          <a:bodyPr/>
          <a:lstStyle/>
          <a:p>
            <a:endParaRPr lang="en-GB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6A9A82F-4CC7-4C42-865F-0F5868DCE5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1762" y="125994"/>
            <a:ext cx="11928476" cy="725488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GB" sz="4800" dirty="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pPr marL="0" lvl="0" indent="0">
              <a:lnSpc>
                <a:spcPct val="70000"/>
              </a:lnSpc>
              <a:buNone/>
            </a:pPr>
            <a:r>
              <a:rPr lang="en-US" dirty="0"/>
              <a:t>Title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A77BED-CF37-1D21-6674-2FBBE85C32E2}"/>
              </a:ext>
            </a:extLst>
          </p:cNvPr>
          <p:cNvSpPr/>
          <p:nvPr userDrawn="1"/>
        </p:nvSpPr>
        <p:spPr>
          <a:xfrm>
            <a:off x="603359" y="5892896"/>
            <a:ext cx="11588641" cy="4235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0BA3E7-5656-6375-8370-323319E276FF}"/>
              </a:ext>
            </a:extLst>
          </p:cNvPr>
          <p:cNvSpPr/>
          <p:nvPr userDrawn="1"/>
        </p:nvSpPr>
        <p:spPr>
          <a:xfrm>
            <a:off x="600740" y="2020948"/>
            <a:ext cx="11591164" cy="251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5CA6BAA-4CF7-4E18-F839-F107F6920AD5}"/>
              </a:ext>
            </a:extLst>
          </p:cNvPr>
          <p:cNvSpPr/>
          <p:nvPr userDrawn="1"/>
        </p:nvSpPr>
        <p:spPr>
          <a:xfrm>
            <a:off x="600740" y="3284266"/>
            <a:ext cx="11591164" cy="251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7BD4490-C7AD-1832-F760-8DF6F7EB9377}"/>
              </a:ext>
            </a:extLst>
          </p:cNvPr>
          <p:cNvSpPr/>
          <p:nvPr userDrawn="1"/>
        </p:nvSpPr>
        <p:spPr>
          <a:xfrm>
            <a:off x="600740" y="4540355"/>
            <a:ext cx="11591164" cy="245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01248E-D26C-3957-95D9-68493EE47C3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-1855953" y="3231724"/>
            <a:ext cx="4444410" cy="468976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Measure: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7076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hart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48035991-4799-45E8-9A24-7932F476216C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0" y="1858470"/>
            <a:ext cx="7098026" cy="41308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FB1A62-8489-4F70-000F-4AC28E61B712}"/>
              </a:ext>
            </a:extLst>
          </p:cNvPr>
          <p:cNvSpPr/>
          <p:nvPr userDrawn="1"/>
        </p:nvSpPr>
        <p:spPr>
          <a:xfrm>
            <a:off x="7098026" y="0"/>
            <a:ext cx="50939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BCDCAF-010D-43DB-B407-B1B310AD2A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74893" y="975046"/>
            <a:ext cx="4504271" cy="252303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n-lt"/>
                <a:cs typeface="Angsana New" panose="020B0502040204020203" pitchFamily="18" charset="-34"/>
              </a:defRPr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pic>
        <p:nvPicPr>
          <p:cNvPr id="8" name="Content Placeholder 12">
            <a:extLst>
              <a:ext uri="{FF2B5EF4-FFF2-40B4-BE49-F238E27FC236}">
                <a16:creationId xmlns:a16="http://schemas.microsoft.com/office/drawing/2014/main" id="{E96A018B-E8DC-20CF-08A8-0F3B3446CF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3972" b="22455"/>
          <a:stretch/>
        </p:blipFill>
        <p:spPr>
          <a:xfrm>
            <a:off x="8401413" y="3429000"/>
            <a:ext cx="3139498" cy="2379563"/>
          </a:xfrm>
          <a:prstGeom prst="rect">
            <a:avLst/>
          </a:prstGeom>
        </p:spPr>
      </p:pic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AF2F36D2-30A2-5D16-163F-5CFE7C0E6C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0875" y="3343275"/>
            <a:ext cx="4787900" cy="2152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9730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hart Placeholder 2">
            <a:extLst>
              <a:ext uri="{FF2B5EF4-FFF2-40B4-BE49-F238E27FC236}">
                <a16:creationId xmlns:a16="http://schemas.microsoft.com/office/drawing/2014/main" id="{43FF9DAE-60F7-BB94-3E58-285B00B06E4A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0" y="-1"/>
            <a:ext cx="6123777" cy="54064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8" name="Chart Placeholder 2">
            <a:extLst>
              <a:ext uri="{FF2B5EF4-FFF2-40B4-BE49-F238E27FC236}">
                <a16:creationId xmlns:a16="http://schemas.microsoft.com/office/drawing/2014/main" id="{52C47C4C-F38F-A204-351A-4D39BC978CF7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5842248" y="-7"/>
            <a:ext cx="6123778" cy="540642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963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46439A89-1AD9-429A-BDE8-2343EE0894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1762" y="125994"/>
            <a:ext cx="11928476" cy="725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GB" sz="5400" dirty="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pPr marL="228600" lvl="0" indent="-228600">
              <a:lnSpc>
                <a:spcPct val="70000"/>
              </a:lnSpc>
            </a:pPr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77960A2-E640-49BF-BF07-0935380DF6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0510" y="1055687"/>
            <a:ext cx="11623251" cy="55352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Angsana New" panose="02020603050405020304" pitchFamily="18" charset="-34"/>
              </a:defRPr>
            </a:lvl1pPr>
            <a:lvl2pPr marL="685800" indent="-22860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Angsana New" panose="02020603050405020304" pitchFamily="18" charset="-34"/>
              </a:defRPr>
            </a:lvl2pPr>
            <a:lvl3pPr marL="1143000" indent="-22860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Angsana New" panose="02020603050405020304" pitchFamily="18" charset="-34"/>
              </a:defRPr>
            </a:lvl3pPr>
            <a:lvl4pPr marL="1600200" indent="-22860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Angsana New" panose="02020603050405020304" pitchFamily="18" charset="-34"/>
              </a:defRPr>
            </a:lvl4pPr>
            <a:lvl5pPr marL="2057400" indent="-22860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Angsana New" panose="02020603050405020304" pitchFamily="18" charset="-3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700EC95-137F-01B9-AC88-6028BB3375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587"/>
          <a:stretch/>
        </p:blipFill>
        <p:spPr>
          <a:xfrm rot="10800000" flipH="1">
            <a:off x="0" y="0"/>
            <a:ext cx="10028132" cy="474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18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chart with pre co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AB947F34-8F97-4D53-885D-11658118692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554963" y="1037167"/>
            <a:ext cx="8455008" cy="503239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E27DE3-2AD2-A59C-1414-AFF7F83B77EE}"/>
              </a:ext>
            </a:extLst>
          </p:cNvPr>
          <p:cNvSpPr/>
          <p:nvPr userDrawn="1"/>
        </p:nvSpPr>
        <p:spPr>
          <a:xfrm>
            <a:off x="3899186" y="625621"/>
            <a:ext cx="4660219" cy="5032375"/>
          </a:xfrm>
          <a:prstGeom prst="rect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BCDCAF-010D-43DB-B407-B1B310AD2A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3577" y="1311050"/>
            <a:ext cx="3359020" cy="4270651"/>
          </a:xfrm>
        </p:spPr>
        <p:txBody>
          <a:bodyPr>
            <a:no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+mn-lt"/>
                <a:cs typeface="Angsana New" panose="020B0502040204020203" pitchFamily="18" charset="-34"/>
              </a:defRPr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C1B44B-1A5E-C99D-C7AF-DAA35D5B1B1D}"/>
              </a:ext>
            </a:extLst>
          </p:cNvPr>
          <p:cNvSpPr txBox="1"/>
          <p:nvPr userDrawn="1"/>
        </p:nvSpPr>
        <p:spPr>
          <a:xfrm>
            <a:off x="3899184" y="625621"/>
            <a:ext cx="1172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Pre-Covid</a:t>
            </a:r>
          </a:p>
        </p:txBody>
      </p:sp>
    </p:spTree>
    <p:extLst>
      <p:ext uri="{BB962C8B-B14F-4D97-AF65-F5344CB8AC3E}">
        <p14:creationId xmlns:p14="http://schemas.microsoft.com/office/powerpoint/2010/main" val="2887189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rt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AB947F34-8F97-4D53-885D-11658118692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62989" y="1418252"/>
            <a:ext cx="4180411" cy="452534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C214E87-0987-03A8-ACE8-1FD374687E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5319" y="124067"/>
            <a:ext cx="11804652" cy="1151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>
              <a:lnSpc>
                <a:spcPct val="7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334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rt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BCDCAF-010D-43DB-B407-B1B310AD2A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47561" y="682065"/>
            <a:ext cx="4616867" cy="248490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accent1"/>
                </a:solidFill>
                <a:latin typeface="+mn-lt"/>
                <a:cs typeface="Angsana New" panose="020B0502040204020203" pitchFamily="18" charset="-34"/>
              </a:defRPr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48035991-4799-45E8-9A24-7932F476216C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30162" y="1510204"/>
            <a:ext cx="5134324" cy="413085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Chart Placeholder 4">
            <a:extLst>
              <a:ext uri="{FF2B5EF4-FFF2-40B4-BE49-F238E27FC236}">
                <a16:creationId xmlns:a16="http://schemas.microsoft.com/office/drawing/2014/main" id="{B30312C7-3A50-7971-28E6-EDCC6D3A16CA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74925" y="1510204"/>
            <a:ext cx="5134324" cy="41308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668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AB947F34-8F97-4D53-885D-11658118692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62989" y="1643063"/>
            <a:ext cx="11846982" cy="442649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BCDCAF-010D-43DB-B407-B1B310AD2A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5319" y="124067"/>
            <a:ext cx="11804652" cy="1518996"/>
          </a:xfrm>
        </p:spPr>
        <p:txBody>
          <a:bodyPr>
            <a:noAutofit/>
          </a:bodyPr>
          <a:lstStyle>
            <a:lvl1pPr marL="0" indent="0">
              <a:buNone/>
              <a:defRPr sz="5400">
                <a:latin typeface="Angsana New" panose="020B0502040204020203" pitchFamily="18" charset="-34"/>
                <a:cs typeface="Angsana New" panose="020B0502040204020203" pitchFamily="18" charset="-34"/>
              </a:defRPr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4826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AB947F34-8F97-4D53-885D-11658118692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62989" y="1966913"/>
            <a:ext cx="11846982" cy="442649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BCDCAF-010D-43DB-B407-B1B310AD2A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5319" y="124067"/>
            <a:ext cx="11804652" cy="1518996"/>
          </a:xfrm>
        </p:spPr>
        <p:txBody>
          <a:bodyPr>
            <a:noAutofit/>
          </a:bodyPr>
          <a:lstStyle>
            <a:lvl1pPr marL="0" indent="0">
              <a:buNone/>
              <a:defRPr sz="5400">
                <a:latin typeface="Angsana New" panose="020B0502040204020203" pitchFamily="18" charset="-34"/>
                <a:cs typeface="Angsana New" panose="020B0502040204020203" pitchFamily="18" charset="-34"/>
              </a:defRPr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951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BBBB15-61DF-448E-B59A-E99830DAC010}"/>
              </a:ext>
            </a:extLst>
          </p:cNvPr>
          <p:cNvSpPr/>
          <p:nvPr userDrawn="1"/>
        </p:nvSpPr>
        <p:spPr>
          <a:xfrm>
            <a:off x="4047565" y="0"/>
            <a:ext cx="8144435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AB947F34-8F97-4D53-885D-11658118692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814047" y="685801"/>
            <a:ext cx="7195924" cy="538376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Flowchart: Off-page Connector 5">
            <a:extLst>
              <a:ext uri="{FF2B5EF4-FFF2-40B4-BE49-F238E27FC236}">
                <a16:creationId xmlns:a16="http://schemas.microsoft.com/office/drawing/2014/main" id="{10891FC2-D297-747D-1686-6CF777AF9792}"/>
              </a:ext>
            </a:extLst>
          </p:cNvPr>
          <p:cNvSpPr/>
          <p:nvPr userDrawn="1"/>
        </p:nvSpPr>
        <p:spPr>
          <a:xfrm rot="16200000">
            <a:off x="1378324" y="221874"/>
            <a:ext cx="2299447" cy="5056098"/>
          </a:xfrm>
          <a:prstGeom prst="flowChartOffpageConnector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BCDCAF-010D-43DB-B407-B1B310AD2A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659" y="1990425"/>
            <a:ext cx="4608728" cy="151899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+mn-lt"/>
                <a:cs typeface="Angsana New" panose="020B0502040204020203" pitchFamily="18" charset="-34"/>
              </a:defRPr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9370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AB947F34-8F97-4D53-885D-11658118692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980113" y="1643063"/>
            <a:ext cx="9029857" cy="442649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BCDCAF-010D-43DB-B407-B1B310AD2A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5319" y="124067"/>
            <a:ext cx="11804652" cy="1518996"/>
          </a:xfrm>
        </p:spPr>
        <p:txBody>
          <a:bodyPr>
            <a:noAutofit/>
          </a:bodyPr>
          <a:lstStyle>
            <a:lvl1pPr marL="0" indent="0">
              <a:buNone/>
              <a:defRPr sz="5400">
                <a:latin typeface="Angsana New" panose="020B0502040204020203" pitchFamily="18" charset="-34"/>
                <a:cs typeface="Angsana New" panose="020B0502040204020203" pitchFamily="18" charset="-34"/>
              </a:defRPr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9506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AB947F34-8F97-4D53-885D-11658118692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613149" y="1733801"/>
            <a:ext cx="8396821" cy="442649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BCDCAF-010D-43DB-B407-B1B310AD2A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5319" y="124066"/>
            <a:ext cx="3344331" cy="2955683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5400">
                <a:latin typeface="Angsana New" panose="020B0502040204020203" pitchFamily="18" charset="-34"/>
                <a:cs typeface="Angsana New" panose="020B0502040204020203" pitchFamily="18" charset="-34"/>
              </a:defRPr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082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9651" y="2105233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fortaa"/>
              <a:buNone/>
              <a:defRPr sz="28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fortaa"/>
              <a:buNone/>
              <a:defRPr sz="28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fortaa"/>
              <a:buNone/>
              <a:defRPr sz="28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fortaa"/>
              <a:buNone/>
              <a:defRPr sz="28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fortaa"/>
              <a:buNone/>
              <a:defRPr sz="28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fortaa"/>
              <a:buNone/>
              <a:defRPr sz="28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fortaa"/>
              <a:buNone/>
              <a:defRPr sz="28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fortaa"/>
              <a:buNone/>
              <a:defRPr sz="28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fortaa"/>
              <a:buNone/>
              <a:defRPr sz="28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9651" y="2904200"/>
            <a:ext cx="11360800" cy="37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mfortaa Regular"/>
              <a:buChar char="●"/>
              <a:defRPr sz="1800">
                <a:solidFill>
                  <a:schemeClr val="dk2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 Regular"/>
              <a:buChar char="○"/>
              <a:defRPr>
                <a:solidFill>
                  <a:schemeClr val="dk2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 Regular"/>
              <a:buChar char="■"/>
              <a:defRPr>
                <a:solidFill>
                  <a:schemeClr val="dk2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 Regular"/>
              <a:buChar char="●"/>
              <a:defRPr>
                <a:solidFill>
                  <a:schemeClr val="dk2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 Regular"/>
              <a:buChar char="○"/>
              <a:defRPr>
                <a:solidFill>
                  <a:schemeClr val="dk2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 Regular"/>
              <a:buChar char="■"/>
              <a:defRPr>
                <a:solidFill>
                  <a:schemeClr val="dk2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 Regular"/>
              <a:buChar char="●"/>
              <a:defRPr>
                <a:solidFill>
                  <a:schemeClr val="dk2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 Regular"/>
              <a:buChar char="○"/>
              <a:defRPr>
                <a:solidFill>
                  <a:schemeClr val="dk2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 Regular"/>
              <a:buChar char="■"/>
              <a:defRPr>
                <a:solidFill>
                  <a:schemeClr val="dk2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94097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7C3CE-D202-4F0F-BD6C-7CDAB79ABF21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5BAB0-EB1A-41CC-AAC6-FBF78EB197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69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755" r:id="rId2"/>
    <p:sldLayoutId id="2147483843" r:id="rId3"/>
    <p:sldLayoutId id="2147483706" r:id="rId4"/>
    <p:sldLayoutId id="2147483854" r:id="rId5"/>
    <p:sldLayoutId id="2147483852" r:id="rId6"/>
    <p:sldLayoutId id="2147483800" r:id="rId7"/>
    <p:sldLayoutId id="2147483762" r:id="rId8"/>
    <p:sldLayoutId id="2147483853" r:id="rId9"/>
    <p:sldLayoutId id="2147483684" r:id="rId10"/>
    <p:sldLayoutId id="2147483748" r:id="rId11"/>
    <p:sldLayoutId id="2147483850" r:id="rId12"/>
    <p:sldLayoutId id="214748385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8404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844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i="0" kern="1200">
          <a:solidFill>
            <a:schemeClr val="tx1"/>
          </a:solidFill>
          <a:latin typeface="Angsana New" panose="02020603050405020304" pitchFamily="18" charset="-34"/>
          <a:ea typeface="+mj-ea"/>
          <a:cs typeface="Angsana New" panose="02020603050405020304" pitchFamily="18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image" Target="../media/image2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2.xml"/><Relationship Id="rId3" Type="http://schemas.openxmlformats.org/officeDocument/2006/relationships/chart" Target="../charts/chart27.xml"/><Relationship Id="rId7" Type="http://schemas.openxmlformats.org/officeDocument/2006/relationships/chart" Target="../charts/chart3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chart" Target="../charts/chart30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chart" Target="../charts/chart3.xml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13" Type="http://schemas.openxmlformats.org/officeDocument/2006/relationships/chart" Target="../charts/chart18.xml"/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12" Type="http://schemas.openxmlformats.org/officeDocument/2006/relationships/chart" Target="../charts/chart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1.xml"/><Relationship Id="rId11" Type="http://schemas.openxmlformats.org/officeDocument/2006/relationships/chart" Target="../charts/chart16.xml"/><Relationship Id="rId5" Type="http://schemas.openxmlformats.org/officeDocument/2006/relationships/chart" Target="../charts/chart10.xml"/><Relationship Id="rId10" Type="http://schemas.openxmlformats.org/officeDocument/2006/relationships/chart" Target="../charts/chart15.xml"/><Relationship Id="rId4" Type="http://schemas.openxmlformats.org/officeDocument/2006/relationships/chart" Target="../charts/chart9.xml"/><Relationship Id="rId9" Type="http://schemas.openxmlformats.org/officeDocument/2006/relationships/chart" Target="../charts/chart14.xml"/><Relationship Id="rId14" Type="http://schemas.openxmlformats.org/officeDocument/2006/relationships/chart" Target="../charts/char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B3A3E2D4-F958-A710-11AF-D1CE69646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2" y="5366858"/>
            <a:ext cx="1857243" cy="131367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46FCB91-33A3-5A4E-AE06-1751D369B34A}"/>
              </a:ext>
            </a:extLst>
          </p:cNvPr>
          <p:cNvGrpSpPr>
            <a:grpSpLocks noChangeAspect="1"/>
          </p:cNvGrpSpPr>
          <p:nvPr/>
        </p:nvGrpSpPr>
        <p:grpSpPr>
          <a:xfrm>
            <a:off x="720090" y="2238562"/>
            <a:ext cx="6467524" cy="3847064"/>
            <a:chOff x="390914" y="2140528"/>
            <a:chExt cx="6604704" cy="3928662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5172A2D0-E838-696A-C243-1573B5548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0914" y="2140528"/>
              <a:ext cx="6604704" cy="3715146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A7717DBF-503A-F06C-1A8C-3257F7FE1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01305" y="2909454"/>
              <a:ext cx="998803" cy="1775651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81CE9DF-089A-CC61-5D19-3D4D877A95E8}"/>
                </a:ext>
              </a:extLst>
            </p:cNvPr>
            <p:cNvSpPr/>
            <p:nvPr/>
          </p:nvSpPr>
          <p:spPr>
            <a:xfrm>
              <a:off x="2545169" y="3674162"/>
              <a:ext cx="1507286" cy="23317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41911B72-E65A-019F-720C-112F4B572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545169" y="3183402"/>
              <a:ext cx="1623256" cy="288578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0BD5CD1-5E18-321C-374D-2CB711618C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22844" t="-4945" b="-1"/>
            <a:stretch/>
          </p:blipFill>
          <p:spPr>
            <a:xfrm>
              <a:off x="390914" y="4507317"/>
              <a:ext cx="1250114" cy="376410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DEAAD1EA-852D-2884-50BF-C433E3FFA5D9}"/>
              </a:ext>
            </a:extLst>
          </p:cNvPr>
          <p:cNvSpPr/>
          <p:nvPr/>
        </p:nvSpPr>
        <p:spPr>
          <a:xfrm>
            <a:off x="6726422" y="0"/>
            <a:ext cx="5452415" cy="3259776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50591C-A75E-2A51-9EBA-C9824CB59436}"/>
              </a:ext>
            </a:extLst>
          </p:cNvPr>
          <p:cNvSpPr/>
          <p:nvPr/>
        </p:nvSpPr>
        <p:spPr>
          <a:xfrm>
            <a:off x="5440680" y="354502"/>
            <a:ext cx="6751320" cy="1647845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48C6CE-63CE-C83E-555E-9F8F9BC2C240}"/>
              </a:ext>
            </a:extLst>
          </p:cNvPr>
          <p:cNvSpPr/>
          <p:nvPr/>
        </p:nvSpPr>
        <p:spPr>
          <a:xfrm>
            <a:off x="5854774" y="590717"/>
            <a:ext cx="6337226" cy="125816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insight into 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walking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3D16E0-B15C-42C4-BCC5-E8191617466E}"/>
              </a:ext>
            </a:extLst>
          </p:cNvPr>
          <p:cNvSpPr txBox="1"/>
          <p:nvPr/>
        </p:nvSpPr>
        <p:spPr>
          <a:xfrm>
            <a:off x="6908920" y="2122670"/>
            <a:ext cx="6120989" cy="505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Active Lives survey 20-21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F73AAF5-E37F-151A-6071-89D352B3D92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22235" t="20222" r="59766" b="52285"/>
          <a:stretch/>
        </p:blipFill>
        <p:spPr>
          <a:xfrm rot="5400000">
            <a:off x="123481" y="-110318"/>
            <a:ext cx="2771480" cy="2992116"/>
          </a:xfrm>
          <a:prstGeom prst="rect">
            <a:avLst/>
          </a:prstGeom>
        </p:spPr>
      </p:pic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A94A88D-E574-AF28-717C-27F86162E64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547" y="4657206"/>
            <a:ext cx="1994235" cy="196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61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1F80D5-7503-6DC9-DC95-67202DB5FDE0}"/>
              </a:ext>
            </a:extLst>
          </p:cNvPr>
          <p:cNvSpPr/>
          <p:nvPr/>
        </p:nvSpPr>
        <p:spPr>
          <a:xfrm>
            <a:off x="0" y="5086350"/>
            <a:ext cx="12192000" cy="1771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8D94DCC-B413-F978-865E-E5309B68D2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2562" y="301867"/>
            <a:ext cx="3789811" cy="295568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4000" b="1" dirty="0">
                <a:latin typeface="+mn-lt"/>
              </a:rPr>
              <a:t>Unemployed adults </a:t>
            </a:r>
            <a:r>
              <a:rPr lang="en-GB" sz="4000" dirty="0">
                <a:latin typeface="+mn-lt"/>
              </a:rPr>
              <a:t>and </a:t>
            </a:r>
            <a:r>
              <a:rPr lang="en-GB" sz="4000" b="1" dirty="0">
                <a:latin typeface="+mn-lt"/>
              </a:rPr>
              <a:t>students</a:t>
            </a:r>
            <a:r>
              <a:rPr lang="en-GB" sz="4000" dirty="0">
                <a:latin typeface="+mn-lt"/>
              </a:rPr>
              <a:t> are less likely to walk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54C5BEF4-51DF-0A5E-5F01-8E2E8F18A4A1}"/>
              </a:ext>
            </a:extLst>
          </p:cNvPr>
          <p:cNvSpPr txBox="1">
            <a:spLocks/>
          </p:cNvSpPr>
          <p:nvPr/>
        </p:nvSpPr>
        <p:spPr>
          <a:xfrm>
            <a:off x="5938024" y="6475413"/>
            <a:ext cx="6071414" cy="382587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GB" sz="1000" dirty="0">
                <a:solidFill>
                  <a:schemeClr val="bg1"/>
                </a:solidFill>
              </a:rPr>
              <a:t>Source:  Sport England, Active Lives Adult, Nov 2015-16 to 2020-21 </a:t>
            </a:r>
            <a:r>
              <a:rPr lang="en-GB" sz="1000" b="1" dirty="0">
                <a:solidFill>
                  <a:schemeClr val="bg1"/>
                </a:solidFill>
              </a:rPr>
              <a:t>combined</a:t>
            </a:r>
            <a:r>
              <a:rPr lang="en-GB" sz="1000" dirty="0">
                <a:solidFill>
                  <a:schemeClr val="bg1"/>
                </a:solidFill>
              </a:rPr>
              <a:t>, age 16+</a:t>
            </a:r>
            <a:br>
              <a:rPr lang="en-GB" sz="1000" dirty="0">
                <a:solidFill>
                  <a:schemeClr val="bg1"/>
                </a:solidFill>
              </a:rPr>
            </a:br>
            <a:r>
              <a:rPr lang="en-GB" sz="1000" dirty="0">
                <a:solidFill>
                  <a:schemeClr val="bg1"/>
                </a:solidFill>
              </a:rPr>
              <a:t>Measure:  Not walking – 0 sessions per week</a:t>
            </a:r>
          </a:p>
          <a:p>
            <a:pPr algn="r">
              <a:buFont typeface="Arial" panose="020B0604020202020204" pitchFamily="34" charset="0"/>
              <a:buNone/>
            </a:pPr>
            <a:endParaRPr lang="en-GB" sz="1000" dirty="0">
              <a:solidFill>
                <a:schemeClr val="bg1"/>
              </a:solidFill>
            </a:endParaRP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F3996E69-4B91-0386-A932-88C7C426984E}"/>
              </a:ext>
            </a:extLst>
          </p:cNvPr>
          <p:cNvCxnSpPr/>
          <p:nvPr/>
        </p:nvCxnSpPr>
        <p:spPr>
          <a:xfrm>
            <a:off x="1497330" y="3257550"/>
            <a:ext cx="2011680" cy="1028700"/>
          </a:xfrm>
          <a:prstGeom prst="bentConnector3">
            <a:avLst>
              <a:gd name="adj1" fmla="val 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7">
            <a:extLst>
              <a:ext uri="{FF2B5EF4-FFF2-40B4-BE49-F238E27FC236}">
                <a16:creationId xmlns:a16="http://schemas.microsoft.com/office/drawing/2014/main" id="{AEF0FFEF-92C1-8BA4-DEE8-09379ADBDC37}"/>
              </a:ext>
            </a:extLst>
          </p:cNvPr>
          <p:cNvSpPr txBox="1">
            <a:spLocks/>
          </p:cNvSpPr>
          <p:nvPr/>
        </p:nvSpPr>
        <p:spPr>
          <a:xfrm>
            <a:off x="82550" y="6475691"/>
            <a:ext cx="3682626" cy="2254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000">
                <a:solidFill>
                  <a:schemeClr val="bg1"/>
                </a:solidFill>
              </a:rPr>
              <a:t>Data is for:  North East Lincs</a:t>
            </a:r>
            <a:endParaRPr lang="en-GB" sz="1000" dirty="0">
              <a:solidFill>
                <a:schemeClr val="bg1"/>
              </a:solidFill>
            </a:endParaRPr>
          </a:p>
        </p:txBody>
      </p:sp>
      <p:graphicFrame>
        <p:nvGraphicFramePr>
          <p:cNvPr id="11" name="Chart Placeholder 10">
            <a:extLst>
              <a:ext uri="{FF2B5EF4-FFF2-40B4-BE49-F238E27FC236}">
                <a16:creationId xmlns:a16="http://schemas.microsoft.com/office/drawing/2014/main" id="{863A819A-6044-46C1-8CAF-B7D15413F912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185952598"/>
              </p:ext>
            </p:extLst>
          </p:nvPr>
        </p:nvGraphicFramePr>
        <p:xfrm>
          <a:off x="3613150" y="1733550"/>
          <a:ext cx="8396288" cy="4427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4731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0F2F4CC-9364-67F0-8885-226356D6CD29}"/>
              </a:ext>
            </a:extLst>
          </p:cNvPr>
          <p:cNvSpPr/>
          <p:nvPr/>
        </p:nvSpPr>
        <p:spPr>
          <a:xfrm>
            <a:off x="0" y="0"/>
            <a:ext cx="627977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8D94DCC-B413-F978-865E-E5309B68D2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99353" y="408545"/>
            <a:ext cx="4472284" cy="2484905"/>
          </a:xfrm>
        </p:spPr>
        <p:txBody>
          <a:bodyPr/>
          <a:lstStyle/>
          <a:p>
            <a:r>
              <a:rPr lang="en-GB" sz="3600" dirty="0"/>
              <a:t>Adults in more </a:t>
            </a:r>
            <a:r>
              <a:rPr lang="en-GB" sz="3600" b="1" dirty="0"/>
              <a:t>deprived areas </a:t>
            </a:r>
            <a:r>
              <a:rPr lang="en-GB" sz="3600" dirty="0"/>
              <a:t>are less likely to walk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A2F8490-60A3-CDF3-8B4A-D9E21802D081}"/>
              </a:ext>
            </a:extLst>
          </p:cNvPr>
          <p:cNvSpPr txBox="1"/>
          <p:nvPr/>
        </p:nvSpPr>
        <p:spPr>
          <a:xfrm rot="16200000">
            <a:off x="430084" y="3792975"/>
            <a:ext cx="139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solidFill>
                  <a:schemeClr val="bg1"/>
                </a:solidFill>
              </a:rPr>
              <a:t>Not walking</a:t>
            </a: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44492A32-724C-45BE-A7F2-060B7059DD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9961" y="322819"/>
            <a:ext cx="1208421" cy="2148303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3648139-3BAC-65C6-9265-377E917DABB8}"/>
              </a:ext>
            </a:extLst>
          </p:cNvPr>
          <p:cNvSpPr txBox="1"/>
          <p:nvPr/>
        </p:nvSpPr>
        <p:spPr>
          <a:xfrm>
            <a:off x="2111799" y="5640388"/>
            <a:ext cx="3164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Least deprived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C2E9F3B-105B-66D3-A5A5-5BA91A8AAA06}"/>
              </a:ext>
            </a:extLst>
          </p:cNvPr>
          <p:cNvSpPr txBox="1"/>
          <p:nvPr/>
        </p:nvSpPr>
        <p:spPr>
          <a:xfrm>
            <a:off x="7130515" y="5644238"/>
            <a:ext cx="3497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1"/>
                </a:solidFill>
              </a:rPr>
              <a:t>Most  deprived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3300AE5-284B-29C6-6A90-CAD97CB29512}"/>
              </a:ext>
            </a:extLst>
          </p:cNvPr>
          <p:cNvCxnSpPr>
            <a:cxnSpLocks/>
          </p:cNvCxnSpPr>
          <p:nvPr/>
        </p:nvCxnSpPr>
        <p:spPr>
          <a:xfrm>
            <a:off x="1568826" y="2356852"/>
            <a:ext cx="9433946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40CC5B8E-036D-B53F-5589-5066604E8D49}"/>
              </a:ext>
            </a:extLst>
          </p:cNvPr>
          <p:cNvSpPr txBox="1">
            <a:spLocks/>
          </p:cNvSpPr>
          <p:nvPr/>
        </p:nvSpPr>
        <p:spPr>
          <a:xfrm>
            <a:off x="5938024" y="6475413"/>
            <a:ext cx="6071414" cy="382587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GB" sz="1000" dirty="0"/>
              <a:t>Source:  Sport England, Active Lives Adult, Nov 2015-16 to 2020-21</a:t>
            </a:r>
            <a:r>
              <a:rPr lang="en-GB" sz="1000" dirty="0">
                <a:solidFill>
                  <a:schemeClr val="accent1"/>
                </a:solidFill>
              </a:rPr>
              <a:t> </a:t>
            </a:r>
            <a:r>
              <a:rPr lang="en-GB" sz="1000" b="1" dirty="0">
                <a:solidFill>
                  <a:schemeClr val="accent1"/>
                </a:solidFill>
              </a:rPr>
              <a:t>combined</a:t>
            </a:r>
            <a:r>
              <a:rPr lang="en-GB" sz="1000" dirty="0"/>
              <a:t>, age 16+</a:t>
            </a:r>
            <a:br>
              <a:rPr lang="en-GB" sz="1000" dirty="0"/>
            </a:br>
            <a:r>
              <a:rPr lang="en-GB" sz="1000" dirty="0"/>
              <a:t>Measure:  Not walking – 0 sessions per week</a:t>
            </a:r>
          </a:p>
          <a:p>
            <a:pPr algn="r">
              <a:buFont typeface="Arial" panose="020B0604020202020204" pitchFamily="34" charset="0"/>
              <a:buNone/>
            </a:pPr>
            <a:endParaRPr lang="en-GB" sz="1000" dirty="0"/>
          </a:p>
        </p:txBody>
      </p:sp>
      <p:sp>
        <p:nvSpPr>
          <p:cNvPr id="3" name="Text Placeholder 27">
            <a:extLst>
              <a:ext uri="{FF2B5EF4-FFF2-40B4-BE49-F238E27FC236}">
                <a16:creationId xmlns:a16="http://schemas.microsoft.com/office/drawing/2014/main" id="{8FC51769-AE82-A09D-7008-21E7430BE8DE}"/>
              </a:ext>
            </a:extLst>
          </p:cNvPr>
          <p:cNvSpPr txBox="1">
            <a:spLocks/>
          </p:cNvSpPr>
          <p:nvPr/>
        </p:nvSpPr>
        <p:spPr>
          <a:xfrm>
            <a:off x="82550" y="6475691"/>
            <a:ext cx="3682626" cy="2254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000" dirty="0">
                <a:solidFill>
                  <a:schemeClr val="bg1"/>
                </a:solidFill>
              </a:rPr>
              <a:t>Data is for:  North East Lincs</a:t>
            </a:r>
          </a:p>
        </p:txBody>
      </p:sp>
      <p:graphicFrame>
        <p:nvGraphicFramePr>
          <p:cNvPr id="6" name="Chart Placeholder 5">
            <a:extLst>
              <a:ext uri="{FF2B5EF4-FFF2-40B4-BE49-F238E27FC236}">
                <a16:creationId xmlns:a16="http://schemas.microsoft.com/office/drawing/2014/main" id="{F8352EB7-A8DE-8673-3905-A28C9920BB1A}"/>
              </a:ext>
            </a:extLst>
          </p:cNvPr>
          <p:cNvGraphicFramePr>
            <a:graphicFrameLocks noGrp="1"/>
          </p:cNvGraphicFramePr>
          <p:nvPr>
            <p:ph type="chart" sz="quarter" idx="15"/>
          </p:nvPr>
        </p:nvGraphicFramePr>
        <p:xfrm>
          <a:off x="1130300" y="1509713"/>
          <a:ext cx="5133975" cy="413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Placeholder 9">
            <a:extLst>
              <a:ext uri="{FF2B5EF4-FFF2-40B4-BE49-F238E27FC236}">
                <a16:creationId xmlns:a16="http://schemas.microsoft.com/office/drawing/2014/main" id="{3A72E6E0-B21F-B29D-DC4F-78796785F71A}"/>
              </a:ext>
            </a:extLst>
          </p:cNvPr>
          <p:cNvGraphicFramePr>
            <a:graphicFrameLocks noGrp="1"/>
          </p:cNvGraphicFramePr>
          <p:nvPr>
            <p:ph type="chart" sz="quarter" idx="16"/>
          </p:nvPr>
        </p:nvGraphicFramePr>
        <p:xfrm>
          <a:off x="6275388" y="1509713"/>
          <a:ext cx="5133975" cy="413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70565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10762B0-28E2-8DC7-6256-5BD1645148D1}"/>
              </a:ext>
            </a:extLst>
          </p:cNvPr>
          <p:cNvSpPr/>
          <p:nvPr/>
        </p:nvSpPr>
        <p:spPr>
          <a:xfrm>
            <a:off x="0" y="0"/>
            <a:ext cx="12192000" cy="18056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A458B3-654B-D707-9534-24AA3355E676}"/>
              </a:ext>
            </a:extLst>
          </p:cNvPr>
          <p:cNvSpPr txBox="1"/>
          <p:nvPr/>
        </p:nvSpPr>
        <p:spPr>
          <a:xfrm>
            <a:off x="258135" y="2022360"/>
            <a:ext cx="1993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Least likely to walk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8819F2-953F-12D7-0A3B-A51DE4EF5CF7}"/>
              </a:ext>
            </a:extLst>
          </p:cNvPr>
          <p:cNvSpPr txBox="1"/>
          <p:nvPr/>
        </p:nvSpPr>
        <p:spPr>
          <a:xfrm>
            <a:off x="10092690" y="2022360"/>
            <a:ext cx="1993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Most likely to walk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4A431ED-AB69-AF06-202E-BC9C23044133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6165447" y="2207025"/>
            <a:ext cx="3927243" cy="1"/>
          </a:xfrm>
          <a:prstGeom prst="straightConnector1">
            <a:avLst/>
          </a:prstGeom>
          <a:ln w="762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906F611-D1EB-1E27-EEA3-3EE54FB3256B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2251709" y="2207025"/>
            <a:ext cx="3913738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8D94DCC-B413-F978-865E-E5309B68D2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5320" y="254692"/>
            <a:ext cx="6133696" cy="119318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4000" b="1" dirty="0">
                <a:solidFill>
                  <a:schemeClr val="bg1"/>
                </a:solidFill>
                <a:latin typeface="+mn-lt"/>
              </a:rPr>
              <a:t>Constrained city dwellers </a:t>
            </a:r>
            <a:r>
              <a:rPr lang="en-GB" sz="4000" dirty="0">
                <a:solidFill>
                  <a:schemeClr val="bg1"/>
                </a:solidFill>
                <a:latin typeface="+mn-lt"/>
              </a:rPr>
              <a:t>are </a:t>
            </a:r>
            <a:r>
              <a:rPr lang="en-GB" sz="4000" b="1" dirty="0">
                <a:solidFill>
                  <a:schemeClr val="bg1"/>
                </a:solidFill>
                <a:latin typeface="+mn-lt"/>
              </a:rPr>
              <a:t>least</a:t>
            </a:r>
            <a:r>
              <a:rPr lang="en-GB" sz="4000" dirty="0">
                <a:solidFill>
                  <a:schemeClr val="bg1"/>
                </a:solidFill>
                <a:latin typeface="+mn-lt"/>
              </a:rPr>
              <a:t> likely to walk</a:t>
            </a:r>
          </a:p>
        </p:txBody>
      </p:sp>
      <p:sp>
        <p:nvSpPr>
          <p:cNvPr id="2" name="Text Placeholder 23">
            <a:extLst>
              <a:ext uri="{FF2B5EF4-FFF2-40B4-BE49-F238E27FC236}">
                <a16:creationId xmlns:a16="http://schemas.microsoft.com/office/drawing/2014/main" id="{DFA987D5-26C6-7658-802E-3560255CF9B2}"/>
              </a:ext>
            </a:extLst>
          </p:cNvPr>
          <p:cNvSpPr txBox="1">
            <a:spLocks/>
          </p:cNvSpPr>
          <p:nvPr/>
        </p:nvSpPr>
        <p:spPr>
          <a:xfrm>
            <a:off x="5938024" y="6475413"/>
            <a:ext cx="6071414" cy="382587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GB" sz="1000" dirty="0"/>
              <a:t>Source:  Sport England, Active Lives Adult, Nov 2015-16 to 2020-21 </a:t>
            </a:r>
            <a:r>
              <a:rPr lang="en-GB" sz="1000" b="1" dirty="0">
                <a:solidFill>
                  <a:schemeClr val="accent1"/>
                </a:solidFill>
              </a:rPr>
              <a:t>combined</a:t>
            </a:r>
            <a:r>
              <a:rPr lang="en-GB" sz="1000" dirty="0"/>
              <a:t>, age 16+</a:t>
            </a:r>
            <a:br>
              <a:rPr lang="en-GB" sz="1000" dirty="0"/>
            </a:br>
            <a:r>
              <a:rPr lang="en-GB" sz="1000" dirty="0"/>
              <a:t>Measure:  Not walking – 0 sessions per week</a:t>
            </a:r>
          </a:p>
          <a:p>
            <a:pPr algn="r">
              <a:buFont typeface="Arial" panose="020B0604020202020204" pitchFamily="34" charset="0"/>
              <a:buNone/>
            </a:pPr>
            <a:endParaRPr lang="en-GB" sz="1000" dirty="0"/>
          </a:p>
        </p:txBody>
      </p:sp>
      <p:sp>
        <p:nvSpPr>
          <p:cNvPr id="3" name="Text Placeholder 27">
            <a:extLst>
              <a:ext uri="{FF2B5EF4-FFF2-40B4-BE49-F238E27FC236}">
                <a16:creationId xmlns:a16="http://schemas.microsoft.com/office/drawing/2014/main" id="{3A91CE44-3CEE-4878-BFB9-CEF317B94B58}"/>
              </a:ext>
            </a:extLst>
          </p:cNvPr>
          <p:cNvSpPr txBox="1">
            <a:spLocks/>
          </p:cNvSpPr>
          <p:nvPr/>
        </p:nvSpPr>
        <p:spPr>
          <a:xfrm>
            <a:off x="82550" y="6475691"/>
            <a:ext cx="3682626" cy="2254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000" dirty="0"/>
              <a:t>Data is for:  North East Lincs</a:t>
            </a: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B8D0097C-639F-4CD6-A197-11FDEA4D0192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782354535"/>
              </p:ext>
            </p:extLst>
          </p:nvPr>
        </p:nvGraphicFramePr>
        <p:xfrm>
          <a:off x="163513" y="1643063"/>
          <a:ext cx="11845925" cy="442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1420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B908FCF-12B6-586D-5A38-CE6FDC7E8C32}"/>
              </a:ext>
            </a:extLst>
          </p:cNvPr>
          <p:cNvSpPr/>
          <p:nvPr/>
        </p:nvSpPr>
        <p:spPr>
          <a:xfrm>
            <a:off x="172608" y="347241"/>
            <a:ext cx="3873612" cy="5729468"/>
          </a:xfrm>
          <a:prstGeom prst="rect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0" name="Chart Placeholder 9">
            <a:extLst>
              <a:ext uri="{FF2B5EF4-FFF2-40B4-BE49-F238E27FC236}">
                <a16:creationId xmlns:a16="http://schemas.microsoft.com/office/drawing/2014/main" id="{E079A4CA-D509-41CB-9D2F-658BED4F2E6A}"/>
              </a:ext>
            </a:extLst>
          </p:cNvPr>
          <p:cNvGraphicFramePr>
            <a:graphicFrameLocks noGrp="1"/>
          </p:cNvGraphicFramePr>
          <p:nvPr>
            <p:ph type="chart" sz="quarter" idx="15"/>
          </p:nvPr>
        </p:nvGraphicFramePr>
        <p:xfrm>
          <a:off x="0" y="1858963"/>
          <a:ext cx="7097713" cy="413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3A26B47-9E71-7E12-56E9-A95FB64AA957}"/>
              </a:ext>
            </a:extLst>
          </p:cNvPr>
          <p:cNvSpPr txBox="1"/>
          <p:nvPr/>
        </p:nvSpPr>
        <p:spPr>
          <a:xfrm>
            <a:off x="172608" y="375325"/>
            <a:ext cx="1250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Pre-Covid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472DBF-511C-B5B9-F174-BA0094543ECA}"/>
              </a:ext>
            </a:extLst>
          </p:cNvPr>
          <p:cNvSpPr txBox="1"/>
          <p:nvPr/>
        </p:nvSpPr>
        <p:spPr>
          <a:xfrm rot="16200000">
            <a:off x="-880476" y="4023998"/>
            <a:ext cx="2415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Minutes spent walking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35D3E1A-D244-D786-FB78-820CBA3E66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0875" y="3516273"/>
            <a:ext cx="4787900" cy="2152650"/>
          </a:xfrm>
        </p:spPr>
        <p:txBody>
          <a:bodyPr>
            <a:normAutofit/>
          </a:bodyPr>
          <a:lstStyle/>
          <a:p>
            <a:r>
              <a:rPr lang="en-GB" dirty="0"/>
              <a:t>The total time adults spent </a:t>
            </a:r>
            <a:r>
              <a:rPr lang="en-GB" b="1" dirty="0"/>
              <a:t>walking*</a:t>
            </a:r>
            <a:r>
              <a:rPr lang="en-GB" dirty="0"/>
              <a:t> was fairly stable during the pandemic but is now increasing</a:t>
            </a:r>
          </a:p>
        </p:txBody>
      </p:sp>
      <p:pic>
        <p:nvPicPr>
          <p:cNvPr id="30" name="Content Placeholder 12">
            <a:extLst>
              <a:ext uri="{FF2B5EF4-FFF2-40B4-BE49-F238E27FC236}">
                <a16:creationId xmlns:a16="http://schemas.microsoft.com/office/drawing/2014/main" id="{2C3C0DCD-5E48-72D0-19B4-621EC9D901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3972" b="22455"/>
          <a:stretch/>
        </p:blipFill>
        <p:spPr>
          <a:xfrm>
            <a:off x="8401413" y="3429000"/>
            <a:ext cx="3139498" cy="2379563"/>
          </a:xfrm>
          <a:prstGeom prst="rect">
            <a:avLst/>
          </a:prstGeom>
        </p:spPr>
      </p:pic>
      <p:sp>
        <p:nvSpPr>
          <p:cNvPr id="39" name="Half Frame 38">
            <a:extLst>
              <a:ext uri="{FF2B5EF4-FFF2-40B4-BE49-F238E27FC236}">
                <a16:creationId xmlns:a16="http://schemas.microsoft.com/office/drawing/2014/main" id="{D56ECF4F-9808-6E03-0B9D-49242E7D0F2F}"/>
              </a:ext>
            </a:extLst>
          </p:cNvPr>
          <p:cNvSpPr/>
          <p:nvPr/>
        </p:nvSpPr>
        <p:spPr>
          <a:xfrm rot="6729037">
            <a:off x="2096386" y="2781586"/>
            <a:ext cx="456737" cy="528035"/>
          </a:xfrm>
          <a:prstGeom prst="halfFram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0" name="Half Frame 39">
            <a:extLst>
              <a:ext uri="{FF2B5EF4-FFF2-40B4-BE49-F238E27FC236}">
                <a16:creationId xmlns:a16="http://schemas.microsoft.com/office/drawing/2014/main" id="{AEED0BF6-B916-DADB-872B-265012900BD0}"/>
              </a:ext>
            </a:extLst>
          </p:cNvPr>
          <p:cNvSpPr/>
          <p:nvPr/>
        </p:nvSpPr>
        <p:spPr>
          <a:xfrm rot="6684490">
            <a:off x="6052263" y="2335941"/>
            <a:ext cx="456737" cy="528035"/>
          </a:xfrm>
          <a:prstGeom prst="halfFram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F037A9B-B895-5017-C40D-D89122531C59}"/>
              </a:ext>
            </a:extLst>
          </p:cNvPr>
          <p:cNvSpPr txBox="1"/>
          <p:nvPr/>
        </p:nvSpPr>
        <p:spPr>
          <a:xfrm>
            <a:off x="7671459" y="993138"/>
            <a:ext cx="419355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All walking </a:t>
            </a:r>
            <a:r>
              <a:rPr lang="en-GB" sz="3600" dirty="0">
                <a:solidFill>
                  <a:schemeClr val="bg1"/>
                </a:solidFill>
              </a:rPr>
              <a:t>includes </a:t>
            </a:r>
            <a:r>
              <a:rPr lang="en-GB" sz="3600" b="1" dirty="0">
                <a:solidFill>
                  <a:schemeClr val="tx2"/>
                </a:solidFill>
              </a:rPr>
              <a:t>walking for travel </a:t>
            </a:r>
            <a:r>
              <a:rPr lang="en-GB" sz="3600" dirty="0">
                <a:solidFill>
                  <a:schemeClr val="bg1"/>
                </a:solidFill>
              </a:rPr>
              <a:t>and </a:t>
            </a:r>
            <a:r>
              <a:rPr lang="en-GB" sz="3600" b="1" dirty="0">
                <a:solidFill>
                  <a:schemeClr val="bg2"/>
                </a:solidFill>
              </a:rPr>
              <a:t>walking for leisure</a:t>
            </a: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C7850167-DCCA-320D-939F-F52022234D2F}"/>
              </a:ext>
            </a:extLst>
          </p:cNvPr>
          <p:cNvSpPr txBox="1">
            <a:spLocks/>
          </p:cNvSpPr>
          <p:nvPr/>
        </p:nvSpPr>
        <p:spPr>
          <a:xfrm>
            <a:off x="6400800" y="6475690"/>
            <a:ext cx="5609171" cy="382309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GB" sz="1000" dirty="0">
                <a:solidFill>
                  <a:schemeClr val="bg1"/>
                </a:solidFill>
              </a:rPr>
              <a:t>Source:  Sport England, Active Lives Adult, Nov 2015-16 to 2020-21, age 16+</a:t>
            </a:r>
            <a:br>
              <a:rPr lang="en-GB" sz="1000" dirty="0">
                <a:solidFill>
                  <a:schemeClr val="bg1"/>
                </a:solidFill>
              </a:rPr>
            </a:br>
            <a:r>
              <a:rPr lang="en-GB" sz="1000" dirty="0">
                <a:solidFill>
                  <a:schemeClr val="bg1"/>
                </a:solidFill>
              </a:rPr>
              <a:t>Measure: Average number of minutes walking per week</a:t>
            </a:r>
          </a:p>
        </p:txBody>
      </p:sp>
      <p:sp>
        <p:nvSpPr>
          <p:cNvPr id="2" name="Text Placeholder 27">
            <a:extLst>
              <a:ext uri="{FF2B5EF4-FFF2-40B4-BE49-F238E27FC236}">
                <a16:creationId xmlns:a16="http://schemas.microsoft.com/office/drawing/2014/main" id="{A01CEF13-BAE4-6FC1-DD16-B03280AB2905}"/>
              </a:ext>
            </a:extLst>
          </p:cNvPr>
          <p:cNvSpPr txBox="1">
            <a:spLocks/>
          </p:cNvSpPr>
          <p:nvPr/>
        </p:nvSpPr>
        <p:spPr>
          <a:xfrm>
            <a:off x="5006339" y="6048297"/>
            <a:ext cx="1451759" cy="375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GB" sz="1600" dirty="0"/>
              <a:t>*All walking</a:t>
            </a:r>
          </a:p>
        </p:txBody>
      </p:sp>
      <p:sp>
        <p:nvSpPr>
          <p:cNvPr id="3" name="Text Placeholder 27">
            <a:extLst>
              <a:ext uri="{FF2B5EF4-FFF2-40B4-BE49-F238E27FC236}">
                <a16:creationId xmlns:a16="http://schemas.microsoft.com/office/drawing/2014/main" id="{F1E7A7A3-95D6-936C-EB8D-E0725D3D81C9}"/>
              </a:ext>
            </a:extLst>
          </p:cNvPr>
          <p:cNvSpPr txBox="1">
            <a:spLocks/>
          </p:cNvSpPr>
          <p:nvPr/>
        </p:nvSpPr>
        <p:spPr>
          <a:xfrm>
            <a:off x="82550" y="6475691"/>
            <a:ext cx="3682626" cy="2254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000" dirty="0"/>
              <a:t>Data is for:  North East Lincs</a:t>
            </a:r>
          </a:p>
        </p:txBody>
      </p:sp>
    </p:spTree>
    <p:extLst>
      <p:ext uri="{BB962C8B-B14F-4D97-AF65-F5344CB8AC3E}">
        <p14:creationId xmlns:p14="http://schemas.microsoft.com/office/powerpoint/2010/main" val="604079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25D56E0F-354E-304D-43E3-51DE5D338922}"/>
              </a:ext>
            </a:extLst>
          </p:cNvPr>
          <p:cNvSpPr/>
          <p:nvPr/>
        </p:nvSpPr>
        <p:spPr>
          <a:xfrm>
            <a:off x="6059347" y="347241"/>
            <a:ext cx="3458380" cy="5729468"/>
          </a:xfrm>
          <a:prstGeom prst="rect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B79BA3B-C883-2DE1-0CC2-0D60997F302D}"/>
              </a:ext>
            </a:extLst>
          </p:cNvPr>
          <p:cNvSpPr/>
          <p:nvPr/>
        </p:nvSpPr>
        <p:spPr>
          <a:xfrm>
            <a:off x="172608" y="347241"/>
            <a:ext cx="3458380" cy="5729468"/>
          </a:xfrm>
          <a:prstGeom prst="rect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4" name="Chart Placeholder 13">
            <a:extLst>
              <a:ext uri="{FF2B5EF4-FFF2-40B4-BE49-F238E27FC236}">
                <a16:creationId xmlns:a16="http://schemas.microsoft.com/office/drawing/2014/main" id="{F64A70F2-5F99-4898-B786-C03316C6EB19}"/>
              </a:ext>
            </a:extLst>
          </p:cNvPr>
          <p:cNvGraphicFramePr>
            <a:graphicFrameLocks noGrp="1"/>
          </p:cNvGraphicFramePr>
          <p:nvPr>
            <p:ph type="chart" sz="quarter" idx="17"/>
          </p:nvPr>
        </p:nvGraphicFramePr>
        <p:xfrm>
          <a:off x="0" y="0"/>
          <a:ext cx="6122988" cy="5407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7" name="TextBox 66">
            <a:extLst>
              <a:ext uri="{FF2B5EF4-FFF2-40B4-BE49-F238E27FC236}">
                <a16:creationId xmlns:a16="http://schemas.microsoft.com/office/drawing/2014/main" id="{3DF51A15-588C-5AAB-D8D5-4FAD52055FD4}"/>
              </a:ext>
            </a:extLst>
          </p:cNvPr>
          <p:cNvSpPr txBox="1"/>
          <p:nvPr/>
        </p:nvSpPr>
        <p:spPr>
          <a:xfrm>
            <a:off x="172608" y="375325"/>
            <a:ext cx="1250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Pre-Covid</a:t>
            </a:r>
          </a:p>
        </p:txBody>
      </p:sp>
      <p:sp>
        <p:nvSpPr>
          <p:cNvPr id="6" name="Chart Placeholder 3">
            <a:extLst>
              <a:ext uri="{FF2B5EF4-FFF2-40B4-BE49-F238E27FC236}">
                <a16:creationId xmlns:a16="http://schemas.microsoft.com/office/drawing/2014/main" id="{EE86BB5C-F561-A3AE-72EA-5A49089AB771}"/>
              </a:ext>
            </a:extLst>
          </p:cNvPr>
          <p:cNvSpPr txBox="1">
            <a:spLocks/>
          </p:cNvSpPr>
          <p:nvPr/>
        </p:nvSpPr>
        <p:spPr>
          <a:xfrm>
            <a:off x="392929" y="63057"/>
            <a:ext cx="5767981" cy="5343368"/>
          </a:xfrm>
          <a:prstGeom prst="rect">
            <a:avLst/>
          </a:prstGeom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616816-A721-377A-FCEA-00CFBBFDD008}"/>
              </a:ext>
            </a:extLst>
          </p:cNvPr>
          <p:cNvSpPr txBox="1"/>
          <p:nvPr/>
        </p:nvSpPr>
        <p:spPr>
          <a:xfrm>
            <a:off x="6569979" y="1202014"/>
            <a:ext cx="4764535" cy="153272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pandemic negatively affected the amount of time people spent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walking for travel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 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is now showing signs of recovery.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D18896-4817-E88A-4DC6-BE5BFB5A2524}"/>
              </a:ext>
            </a:extLst>
          </p:cNvPr>
          <p:cNvSpPr txBox="1"/>
          <p:nvPr/>
        </p:nvSpPr>
        <p:spPr>
          <a:xfrm>
            <a:off x="664784" y="3439871"/>
            <a:ext cx="4127423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amount of time spent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walking for leisure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 increased year on year since baseline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50C444A-C510-26E9-F051-60B8EEC7F477}"/>
              </a:ext>
            </a:extLst>
          </p:cNvPr>
          <p:cNvSpPr txBox="1"/>
          <p:nvPr/>
        </p:nvSpPr>
        <p:spPr>
          <a:xfrm>
            <a:off x="241150" y="5498776"/>
            <a:ext cx="7558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15-16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D14D513-AC9F-D607-DC3C-72EC680300EA}"/>
              </a:ext>
            </a:extLst>
          </p:cNvPr>
          <p:cNvSpPr txBox="1"/>
          <p:nvPr/>
        </p:nvSpPr>
        <p:spPr>
          <a:xfrm>
            <a:off x="3241363" y="5498776"/>
            <a:ext cx="7558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18-19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2E26B8E-F7B5-4C33-B610-A85793A7A0F5}"/>
              </a:ext>
            </a:extLst>
          </p:cNvPr>
          <p:cNvSpPr txBox="1"/>
          <p:nvPr/>
        </p:nvSpPr>
        <p:spPr>
          <a:xfrm>
            <a:off x="5297247" y="5498776"/>
            <a:ext cx="7558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20-21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FE311A4-5F94-DCC4-9B18-D51B33A7CF9F}"/>
              </a:ext>
            </a:extLst>
          </p:cNvPr>
          <p:cNvSpPr txBox="1"/>
          <p:nvPr/>
        </p:nvSpPr>
        <p:spPr>
          <a:xfrm>
            <a:off x="6099392" y="5498776"/>
            <a:ext cx="7558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15-16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E96543D-66FA-BEA1-B71B-983C63065138}"/>
              </a:ext>
            </a:extLst>
          </p:cNvPr>
          <p:cNvSpPr txBox="1"/>
          <p:nvPr/>
        </p:nvSpPr>
        <p:spPr>
          <a:xfrm>
            <a:off x="9130679" y="5498776"/>
            <a:ext cx="7558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18-19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DB368D5-B054-3E79-913F-BD1E9D76D093}"/>
              </a:ext>
            </a:extLst>
          </p:cNvPr>
          <p:cNvSpPr txBox="1"/>
          <p:nvPr/>
        </p:nvSpPr>
        <p:spPr>
          <a:xfrm>
            <a:off x="11217637" y="5498776"/>
            <a:ext cx="7558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20-21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FB50023-D8A3-70A5-9AC0-61DBDA315D12}"/>
              </a:ext>
            </a:extLst>
          </p:cNvPr>
          <p:cNvSpPr txBox="1"/>
          <p:nvPr/>
        </p:nvSpPr>
        <p:spPr>
          <a:xfrm rot="16200000">
            <a:off x="-915568" y="3631772"/>
            <a:ext cx="2415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Minutes spent walking</a:t>
            </a:r>
          </a:p>
        </p:txBody>
      </p:sp>
      <p:sp>
        <p:nvSpPr>
          <p:cNvPr id="69" name="Half Frame 68">
            <a:extLst>
              <a:ext uri="{FF2B5EF4-FFF2-40B4-BE49-F238E27FC236}">
                <a16:creationId xmlns:a16="http://schemas.microsoft.com/office/drawing/2014/main" id="{8936D59E-3FE1-5F32-5BF8-A385926C9B62}"/>
              </a:ext>
            </a:extLst>
          </p:cNvPr>
          <p:cNvSpPr/>
          <p:nvPr/>
        </p:nvSpPr>
        <p:spPr>
          <a:xfrm rot="5771501">
            <a:off x="1473099" y="2058226"/>
            <a:ext cx="456737" cy="528035"/>
          </a:xfrm>
          <a:prstGeom prst="halfFram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0" name="Half Frame 69">
            <a:extLst>
              <a:ext uri="{FF2B5EF4-FFF2-40B4-BE49-F238E27FC236}">
                <a16:creationId xmlns:a16="http://schemas.microsoft.com/office/drawing/2014/main" id="{C1C59D27-EAFA-4C4F-8C2C-8835837CB1D4}"/>
              </a:ext>
            </a:extLst>
          </p:cNvPr>
          <p:cNvSpPr/>
          <p:nvPr/>
        </p:nvSpPr>
        <p:spPr>
          <a:xfrm rot="7433861">
            <a:off x="4732432" y="844647"/>
            <a:ext cx="456737" cy="528035"/>
          </a:xfrm>
          <a:prstGeom prst="halfFram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ext Placeholder 23">
            <a:extLst>
              <a:ext uri="{FF2B5EF4-FFF2-40B4-BE49-F238E27FC236}">
                <a16:creationId xmlns:a16="http://schemas.microsoft.com/office/drawing/2014/main" id="{86DBD01D-B0B2-B7D3-29B1-E9129DC04352}"/>
              </a:ext>
            </a:extLst>
          </p:cNvPr>
          <p:cNvSpPr txBox="1">
            <a:spLocks/>
          </p:cNvSpPr>
          <p:nvPr/>
        </p:nvSpPr>
        <p:spPr>
          <a:xfrm>
            <a:off x="6400800" y="6475690"/>
            <a:ext cx="5609171" cy="382309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GB" sz="1000" dirty="0"/>
              <a:t>Source:  Sport England, Active Lives Adult, Nov 2015-16 to 2020-21, age 16+</a:t>
            </a:r>
            <a:br>
              <a:rPr lang="en-GB" sz="1000" dirty="0"/>
            </a:br>
            <a:r>
              <a:rPr lang="en-GB" sz="1000" dirty="0"/>
              <a:t>Measure: Average number of minutes walking for leisure or travel per week</a:t>
            </a:r>
          </a:p>
        </p:txBody>
      </p:sp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ED5D6A8E-B387-8C93-2306-24B89955E2A8}"/>
              </a:ext>
            </a:extLst>
          </p:cNvPr>
          <p:cNvSpPr txBox="1">
            <a:spLocks/>
          </p:cNvSpPr>
          <p:nvPr/>
        </p:nvSpPr>
        <p:spPr>
          <a:xfrm>
            <a:off x="82550" y="6475691"/>
            <a:ext cx="3682626" cy="2254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000" dirty="0"/>
              <a:t>Data is for:  North East Lincs</a:t>
            </a:r>
          </a:p>
        </p:txBody>
      </p:sp>
      <p:graphicFrame>
        <p:nvGraphicFramePr>
          <p:cNvPr id="15" name="Chart Placeholder 14">
            <a:extLst>
              <a:ext uri="{FF2B5EF4-FFF2-40B4-BE49-F238E27FC236}">
                <a16:creationId xmlns:a16="http://schemas.microsoft.com/office/drawing/2014/main" id="{436BC41C-A3B6-47CC-B666-6987ECB5B08B}"/>
              </a:ext>
            </a:extLst>
          </p:cNvPr>
          <p:cNvGraphicFramePr>
            <a:graphicFrameLocks noGrp="1"/>
          </p:cNvGraphicFramePr>
          <p:nvPr>
            <p:ph type="chart" sz="quarter" idx="18"/>
          </p:nvPr>
        </p:nvGraphicFramePr>
        <p:xfrm>
          <a:off x="5842000" y="0"/>
          <a:ext cx="6124575" cy="5407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1" name="Half Frame 70">
            <a:extLst>
              <a:ext uri="{FF2B5EF4-FFF2-40B4-BE49-F238E27FC236}">
                <a16:creationId xmlns:a16="http://schemas.microsoft.com/office/drawing/2014/main" id="{B8F60DD9-4DC9-19E8-8BAB-2C470EEB105E}"/>
              </a:ext>
            </a:extLst>
          </p:cNvPr>
          <p:cNvSpPr/>
          <p:nvPr/>
        </p:nvSpPr>
        <p:spPr>
          <a:xfrm rot="10444529">
            <a:off x="9460413" y="2935601"/>
            <a:ext cx="456737" cy="528035"/>
          </a:xfrm>
          <a:prstGeom prst="halfFram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2" name="Half Frame 71">
            <a:extLst>
              <a:ext uri="{FF2B5EF4-FFF2-40B4-BE49-F238E27FC236}">
                <a16:creationId xmlns:a16="http://schemas.microsoft.com/office/drawing/2014/main" id="{708116A8-212C-5BD9-89C4-DDB9CB58D018}"/>
              </a:ext>
            </a:extLst>
          </p:cNvPr>
          <p:cNvSpPr/>
          <p:nvPr/>
        </p:nvSpPr>
        <p:spPr>
          <a:xfrm rot="6228905">
            <a:off x="10764606" y="3479232"/>
            <a:ext cx="456737" cy="528035"/>
          </a:xfrm>
          <a:prstGeom prst="halfFram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447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22D177C-D6E1-62B7-2E7E-DBEDF8C9E108}"/>
              </a:ext>
            </a:extLst>
          </p:cNvPr>
          <p:cNvSpPr/>
          <p:nvPr/>
        </p:nvSpPr>
        <p:spPr>
          <a:xfrm>
            <a:off x="468067" y="2052638"/>
            <a:ext cx="7800645" cy="3656786"/>
          </a:xfrm>
          <a:prstGeom prst="rect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5671ED-255E-4FB8-A662-3BD15BC7DEFE}"/>
              </a:ext>
            </a:extLst>
          </p:cNvPr>
          <p:cNvSpPr txBox="1"/>
          <p:nvPr/>
        </p:nvSpPr>
        <p:spPr>
          <a:xfrm>
            <a:off x="4085753" y="6145346"/>
            <a:ext cx="408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</a:rPr>
              <a:t>Walking for leisure        </a:t>
            </a:r>
            <a:r>
              <a:rPr lang="en-GB" b="1" dirty="0">
                <a:solidFill>
                  <a:schemeClr val="tx2"/>
                </a:solidFill>
              </a:rPr>
              <a:t>Walking for travel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6416606-F22B-C2F4-44F9-2FDC143F43DA}"/>
              </a:ext>
            </a:extLst>
          </p:cNvPr>
          <p:cNvSpPr txBox="1"/>
          <p:nvPr/>
        </p:nvSpPr>
        <p:spPr>
          <a:xfrm>
            <a:off x="468067" y="2120615"/>
            <a:ext cx="1354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Pre-Covid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806A9B-EABD-22D5-1128-481AB0183E79}"/>
              </a:ext>
            </a:extLst>
          </p:cNvPr>
          <p:cNvSpPr txBox="1"/>
          <p:nvPr/>
        </p:nvSpPr>
        <p:spPr>
          <a:xfrm rot="16200000">
            <a:off x="-775413" y="3949084"/>
            <a:ext cx="2369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</a:rPr>
              <a:t>Total minutes split by number of sessions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8E3DE5-FFDA-59D2-4ADE-D7E2D8E24DC3}"/>
              </a:ext>
            </a:extLst>
          </p:cNvPr>
          <p:cNvSpPr/>
          <p:nvPr/>
        </p:nvSpPr>
        <p:spPr>
          <a:xfrm>
            <a:off x="0" y="0"/>
            <a:ext cx="12192000" cy="199293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283BF6-95F9-F1C6-457E-7C58E991B53F}"/>
              </a:ext>
            </a:extLst>
          </p:cNvPr>
          <p:cNvSpPr txBox="1"/>
          <p:nvPr/>
        </p:nvSpPr>
        <p:spPr>
          <a:xfrm>
            <a:off x="431694" y="214903"/>
            <a:ext cx="8618237" cy="1588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3600" b="1" dirty="0">
                <a:solidFill>
                  <a:schemeClr val="bg1"/>
                </a:solidFill>
                <a:latin typeface="+mn-lt"/>
              </a:rPr>
              <a:t>We can see walking habits have changed when we split walking into </a:t>
            </a:r>
            <a:r>
              <a:rPr lang="en-GB" sz="3600" b="1" dirty="0">
                <a:solidFill>
                  <a:schemeClr val="bg2"/>
                </a:solidFill>
                <a:latin typeface="+mn-lt"/>
              </a:rPr>
              <a:t>walking for leisure</a:t>
            </a:r>
            <a:r>
              <a:rPr lang="en-GB" sz="3600" b="1" dirty="0">
                <a:solidFill>
                  <a:schemeClr val="bg1"/>
                </a:solidFill>
                <a:latin typeface="+mn-lt"/>
              </a:rPr>
              <a:t> and </a:t>
            </a:r>
            <a:r>
              <a:rPr lang="en-GB" sz="3600" b="1" dirty="0">
                <a:solidFill>
                  <a:schemeClr val="tx2"/>
                </a:solidFill>
                <a:latin typeface="+mn-lt"/>
              </a:rPr>
              <a:t>walking for travel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1400BC6-A165-4FFD-FAA2-D56D69305488}"/>
              </a:ext>
            </a:extLst>
          </p:cNvPr>
          <p:cNvGrpSpPr/>
          <p:nvPr/>
        </p:nvGrpSpPr>
        <p:grpSpPr>
          <a:xfrm>
            <a:off x="9397688" y="139174"/>
            <a:ext cx="2519992" cy="1659845"/>
            <a:chOff x="9397688" y="139174"/>
            <a:chExt cx="2519992" cy="165984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EBAE5F3-A31F-3BE4-5AEB-A02959F63F73}"/>
                </a:ext>
              </a:extLst>
            </p:cNvPr>
            <p:cNvSpPr/>
            <p:nvPr/>
          </p:nvSpPr>
          <p:spPr>
            <a:xfrm>
              <a:off x="9605404" y="525417"/>
              <a:ext cx="1030014" cy="241738"/>
            </a:xfrm>
            <a:prstGeom prst="rect">
              <a:avLst/>
            </a:prstGeom>
            <a:solidFill>
              <a:srgbClr val="245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E2648A7-C09E-E6EE-69D1-C7CB43E685A1}"/>
                </a:ext>
              </a:extLst>
            </p:cNvPr>
            <p:cNvSpPr/>
            <p:nvPr/>
          </p:nvSpPr>
          <p:spPr>
            <a:xfrm>
              <a:off x="9605404" y="1075530"/>
              <a:ext cx="1030014" cy="241738"/>
            </a:xfrm>
            <a:prstGeom prst="rect">
              <a:avLst/>
            </a:prstGeom>
            <a:solidFill>
              <a:srgbClr val="245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1D5E097-F3DD-7CC5-9D6E-2E9F15DA6BB6}"/>
                </a:ext>
              </a:extLst>
            </p:cNvPr>
            <p:cNvSpPr/>
            <p:nvPr/>
          </p:nvSpPr>
          <p:spPr>
            <a:xfrm>
              <a:off x="9605404" y="797087"/>
              <a:ext cx="1030014" cy="241738"/>
            </a:xfrm>
            <a:prstGeom prst="rect">
              <a:avLst/>
            </a:prstGeom>
            <a:solidFill>
              <a:srgbClr val="245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DD16336-AEB0-95F1-3E46-F15E4D4DECF7}"/>
                </a:ext>
              </a:extLst>
            </p:cNvPr>
            <p:cNvSpPr txBox="1"/>
            <p:nvPr/>
          </p:nvSpPr>
          <p:spPr>
            <a:xfrm>
              <a:off x="9605404" y="1289743"/>
              <a:ext cx="10300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</a:rPr>
                <a:t>Number of sessions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020E57E-6C64-8780-E45A-566BE6AFC72A}"/>
                </a:ext>
              </a:extLst>
            </p:cNvPr>
            <p:cNvSpPr txBox="1"/>
            <p:nvPr/>
          </p:nvSpPr>
          <p:spPr>
            <a:xfrm>
              <a:off x="9999542" y="1038825"/>
              <a:ext cx="2417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72E37D3-09BA-391A-27F6-80A52CE62D0E}"/>
                </a:ext>
              </a:extLst>
            </p:cNvPr>
            <p:cNvSpPr txBox="1"/>
            <p:nvPr/>
          </p:nvSpPr>
          <p:spPr>
            <a:xfrm>
              <a:off x="10010052" y="746476"/>
              <a:ext cx="2417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47D7FDB-734A-0F8A-3A29-50ABBB44E67B}"/>
                </a:ext>
              </a:extLst>
            </p:cNvPr>
            <p:cNvSpPr txBox="1"/>
            <p:nvPr/>
          </p:nvSpPr>
          <p:spPr>
            <a:xfrm>
              <a:off x="9999542" y="454127"/>
              <a:ext cx="2417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491E56D-B585-AC33-5454-3721DACEB234}"/>
                </a:ext>
              </a:extLst>
            </p:cNvPr>
            <p:cNvSpPr/>
            <p:nvPr/>
          </p:nvSpPr>
          <p:spPr>
            <a:xfrm>
              <a:off x="10698480" y="418827"/>
              <a:ext cx="1030014" cy="430810"/>
            </a:xfrm>
            <a:prstGeom prst="rect">
              <a:avLst/>
            </a:prstGeom>
            <a:solidFill>
              <a:srgbClr val="245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B1D85E8-304F-AED3-F754-CE19EDA70B95}"/>
                </a:ext>
              </a:extLst>
            </p:cNvPr>
            <p:cNvSpPr txBox="1"/>
            <p:nvPr/>
          </p:nvSpPr>
          <p:spPr>
            <a:xfrm>
              <a:off x="10635418" y="1289743"/>
              <a:ext cx="12045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</a:rPr>
                <a:t>Session duration (depth)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763798A-91BD-30E3-441B-70A18390F66C}"/>
                </a:ext>
              </a:extLst>
            </p:cNvPr>
            <p:cNvSpPr/>
            <p:nvPr/>
          </p:nvSpPr>
          <p:spPr>
            <a:xfrm>
              <a:off x="10698480" y="886458"/>
              <a:ext cx="1030014" cy="430810"/>
            </a:xfrm>
            <a:prstGeom prst="rect">
              <a:avLst/>
            </a:prstGeom>
            <a:solidFill>
              <a:srgbClr val="245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BBF134B6-4C81-5087-8FDA-E23EDFF755DF}"/>
                </a:ext>
              </a:extLst>
            </p:cNvPr>
            <p:cNvCxnSpPr>
              <a:cxnSpLocks/>
            </p:cNvCxnSpPr>
            <p:nvPr/>
          </p:nvCxnSpPr>
          <p:spPr>
            <a:xfrm>
              <a:off x="11213487" y="875948"/>
              <a:ext cx="0" cy="430810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1A34B88F-1A73-7527-5AE0-68835AF1D72B}"/>
                </a:ext>
              </a:extLst>
            </p:cNvPr>
            <p:cNvCxnSpPr>
              <a:cxnSpLocks/>
            </p:cNvCxnSpPr>
            <p:nvPr/>
          </p:nvCxnSpPr>
          <p:spPr>
            <a:xfrm>
              <a:off x="11213487" y="420689"/>
              <a:ext cx="0" cy="430810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4CFC217-180F-034E-A65B-56E07A9162DA}"/>
                </a:ext>
              </a:extLst>
            </p:cNvPr>
            <p:cNvSpPr/>
            <p:nvPr/>
          </p:nvSpPr>
          <p:spPr>
            <a:xfrm>
              <a:off x="9397688" y="155956"/>
              <a:ext cx="2519992" cy="1643063"/>
            </a:xfrm>
            <a:prstGeom prst="rect">
              <a:avLst/>
            </a:prstGeom>
            <a:noFill/>
            <a:ln w="381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64D343A-8DAB-70A8-B57C-97F5E54B84A8}"/>
                </a:ext>
              </a:extLst>
            </p:cNvPr>
            <p:cNvSpPr txBox="1"/>
            <p:nvPr/>
          </p:nvSpPr>
          <p:spPr>
            <a:xfrm>
              <a:off x="9542478" y="139174"/>
              <a:ext cx="23017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</a:rPr>
                <a:t>How to read the chart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626BB40-361B-D0AB-3CD9-0BA838E1668A}"/>
                </a:ext>
              </a:extLst>
            </p:cNvPr>
            <p:cNvCxnSpPr/>
            <p:nvPr/>
          </p:nvCxnSpPr>
          <p:spPr>
            <a:xfrm>
              <a:off x="9510810" y="1317268"/>
              <a:ext cx="2291255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D789B547-8C2E-4AFD-7CC1-2C78CB6F35B7}"/>
              </a:ext>
            </a:extLst>
          </p:cNvPr>
          <p:cNvSpPr txBox="1">
            <a:spLocks/>
          </p:cNvSpPr>
          <p:nvPr/>
        </p:nvSpPr>
        <p:spPr>
          <a:xfrm>
            <a:off x="6211230" y="6475690"/>
            <a:ext cx="5798742" cy="382309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GB" sz="1000" dirty="0"/>
              <a:t>Source:  Sport England, Active Lives Adult, Nov 2015-16 to 2020-21, age 16+</a:t>
            </a:r>
            <a:br>
              <a:rPr lang="en-GB" sz="1000" dirty="0"/>
            </a:br>
            <a:r>
              <a:rPr lang="en-GB" sz="1000" dirty="0"/>
              <a:t>Measure: Average number of minutes and sessions walking for leisure or travel per week</a:t>
            </a:r>
          </a:p>
        </p:txBody>
      </p:sp>
      <p:sp>
        <p:nvSpPr>
          <p:cNvPr id="2" name="Text Placeholder 27">
            <a:extLst>
              <a:ext uri="{FF2B5EF4-FFF2-40B4-BE49-F238E27FC236}">
                <a16:creationId xmlns:a16="http://schemas.microsoft.com/office/drawing/2014/main" id="{13D873BA-537A-EB07-B574-E0732276FEA7}"/>
              </a:ext>
            </a:extLst>
          </p:cNvPr>
          <p:cNvSpPr txBox="1">
            <a:spLocks/>
          </p:cNvSpPr>
          <p:nvPr/>
        </p:nvSpPr>
        <p:spPr>
          <a:xfrm>
            <a:off x="82550" y="6475691"/>
            <a:ext cx="3682626" cy="2254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000" dirty="0"/>
              <a:t>Data is for:  North East Lincs</a:t>
            </a:r>
          </a:p>
        </p:txBody>
      </p:sp>
      <p:graphicFrame>
        <p:nvGraphicFramePr>
          <p:cNvPr id="40" name="Chart Placeholder 39">
            <a:extLst>
              <a:ext uri="{FF2B5EF4-FFF2-40B4-BE49-F238E27FC236}">
                <a16:creationId xmlns:a16="http://schemas.microsoft.com/office/drawing/2014/main" id="{D770B7D8-DA0E-425B-B048-4BF9121E22F7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230771706"/>
              </p:ext>
            </p:extLst>
          </p:nvPr>
        </p:nvGraphicFramePr>
        <p:xfrm>
          <a:off x="627063" y="2052638"/>
          <a:ext cx="1798637" cy="3783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1" name="Chart Placeholder 40">
            <a:extLst>
              <a:ext uri="{FF2B5EF4-FFF2-40B4-BE49-F238E27FC236}">
                <a16:creationId xmlns:a16="http://schemas.microsoft.com/office/drawing/2014/main" id="{CD2BE885-75D9-4258-87CA-BC98A5EF4BA6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4089982417"/>
              </p:ext>
            </p:extLst>
          </p:nvPr>
        </p:nvGraphicFramePr>
        <p:xfrm>
          <a:off x="4460875" y="2052638"/>
          <a:ext cx="1798638" cy="3783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2" name="Chart Placeholder 41">
            <a:extLst>
              <a:ext uri="{FF2B5EF4-FFF2-40B4-BE49-F238E27FC236}">
                <a16:creationId xmlns:a16="http://schemas.microsoft.com/office/drawing/2014/main" id="{E366B10D-E9F1-4534-A8F7-52872CA44E54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2589299424"/>
              </p:ext>
            </p:extLst>
          </p:nvPr>
        </p:nvGraphicFramePr>
        <p:xfrm>
          <a:off x="6378575" y="2052638"/>
          <a:ext cx="1797050" cy="3783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3" name="Chart Placeholder 42">
            <a:extLst>
              <a:ext uri="{FF2B5EF4-FFF2-40B4-BE49-F238E27FC236}">
                <a16:creationId xmlns:a16="http://schemas.microsoft.com/office/drawing/2014/main" id="{381D3254-4B1C-43FF-9AA0-75DD7B0580CE}"/>
              </a:ext>
            </a:extLst>
          </p:cNvPr>
          <p:cNvGraphicFramePr>
            <a:graphicFrameLocks noGrp="1"/>
          </p:cNvGraphicFramePr>
          <p:nvPr>
            <p:ph type="chart" sz="quarter" idx="16"/>
            <p:extLst>
              <p:ext uri="{D42A27DB-BD31-4B8C-83A1-F6EECF244321}">
                <p14:modId xmlns:p14="http://schemas.microsoft.com/office/powerpoint/2010/main" val="4182797075"/>
              </p:ext>
            </p:extLst>
          </p:nvPr>
        </p:nvGraphicFramePr>
        <p:xfrm>
          <a:off x="8294688" y="2052638"/>
          <a:ext cx="1798637" cy="3783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4" name="Chart Placeholder 43">
            <a:extLst>
              <a:ext uri="{FF2B5EF4-FFF2-40B4-BE49-F238E27FC236}">
                <a16:creationId xmlns:a16="http://schemas.microsoft.com/office/drawing/2014/main" id="{A94AACF0-5FDA-4A01-95F3-ED35974B4188}"/>
              </a:ext>
            </a:extLst>
          </p:cNvPr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3197811062"/>
              </p:ext>
            </p:extLst>
          </p:nvPr>
        </p:nvGraphicFramePr>
        <p:xfrm>
          <a:off x="10212388" y="2052638"/>
          <a:ext cx="1797050" cy="3783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5" name="Chart Placeholder 44">
            <a:extLst>
              <a:ext uri="{FF2B5EF4-FFF2-40B4-BE49-F238E27FC236}">
                <a16:creationId xmlns:a16="http://schemas.microsoft.com/office/drawing/2014/main" id="{03FA1048-169B-4E67-8604-6C46AC62FF22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638680959"/>
              </p:ext>
            </p:extLst>
          </p:nvPr>
        </p:nvGraphicFramePr>
        <p:xfrm>
          <a:off x="2544763" y="2052638"/>
          <a:ext cx="1797050" cy="3783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619741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382F8D2-D28C-2E0D-B59B-F5A577270AD3}"/>
              </a:ext>
            </a:extLst>
          </p:cNvPr>
          <p:cNvSpPr txBox="1">
            <a:spLocks/>
          </p:cNvSpPr>
          <p:nvPr/>
        </p:nvSpPr>
        <p:spPr>
          <a:xfrm>
            <a:off x="1008529" y="779931"/>
            <a:ext cx="4173071" cy="18815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00" b="1" i="0" kern="1200">
                <a:solidFill>
                  <a:schemeClr val="tx1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defRPr>
            </a:lvl1pPr>
          </a:lstStyle>
          <a:p>
            <a:r>
              <a:rPr lang="en-GB" sz="5400" b="0" dirty="0">
                <a:solidFill>
                  <a:schemeClr val="bg1"/>
                </a:solidFill>
                <a:latin typeface="+mn-lt"/>
              </a:rPr>
              <a:t>Children and young people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C92F993-8B61-B29B-410E-88E42C72A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16796" y="2964466"/>
            <a:ext cx="38100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885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A38D17-5DE9-344F-07C3-2BC6B4C5C178}"/>
              </a:ext>
            </a:extLst>
          </p:cNvPr>
          <p:cNvSpPr/>
          <p:nvPr/>
        </p:nvSpPr>
        <p:spPr>
          <a:xfrm>
            <a:off x="468068" y="1460496"/>
            <a:ext cx="5627932" cy="4626506"/>
          </a:xfrm>
          <a:prstGeom prst="rect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E44BF5-F5E8-524D-C09F-DE1CFF6AF93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97788" y="6475690"/>
            <a:ext cx="5411650" cy="382309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en-US" sz="1000" dirty="0"/>
              <a:t>Source: Sport England, Active Lives CYP, Academic Year 2017-19 </a:t>
            </a:r>
            <a:r>
              <a:rPr lang="en-US" sz="1000" b="1" dirty="0">
                <a:solidFill>
                  <a:schemeClr val="accent1"/>
                </a:solidFill>
              </a:rPr>
              <a:t>combined</a:t>
            </a:r>
            <a:r>
              <a:rPr lang="en-US" sz="1000" dirty="0"/>
              <a:t> and 2019-21 </a:t>
            </a:r>
            <a:r>
              <a:rPr lang="en-US" sz="1000" b="1" dirty="0">
                <a:solidFill>
                  <a:schemeClr val="accent1"/>
                </a:solidFill>
              </a:rPr>
              <a:t>combined</a:t>
            </a:r>
            <a:br>
              <a:rPr lang="en-US" sz="1000" dirty="0"/>
            </a:br>
            <a:r>
              <a:rPr lang="en-US" sz="1000" dirty="0"/>
              <a:t>Measure: </a:t>
            </a:r>
            <a:r>
              <a:rPr lang="en-GB" sz="1000" dirty="0"/>
              <a:t>Once a week walking participation for children and young people (Years 1-11)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CCA8E3-DB30-119B-BD1A-8851756F5773}"/>
              </a:ext>
            </a:extLst>
          </p:cNvPr>
          <p:cNvSpPr txBox="1"/>
          <p:nvPr/>
        </p:nvSpPr>
        <p:spPr>
          <a:xfrm>
            <a:off x="569536" y="2692924"/>
            <a:ext cx="1354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142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Pre-Covid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937AFD-FB87-63EE-DEF1-9E50F7223FC6}"/>
              </a:ext>
            </a:extLst>
          </p:cNvPr>
          <p:cNvSpPr/>
          <p:nvPr/>
        </p:nvSpPr>
        <p:spPr>
          <a:xfrm>
            <a:off x="6495233" y="5611836"/>
            <a:ext cx="4945918" cy="45015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185989-39E5-4806-3518-61939A570B17}"/>
              </a:ext>
            </a:extLst>
          </p:cNvPr>
          <p:cNvSpPr/>
          <p:nvPr/>
        </p:nvSpPr>
        <p:spPr>
          <a:xfrm>
            <a:off x="6307014" y="6041283"/>
            <a:ext cx="5557884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3BCA5D-EEF5-326F-A153-2F1416069436}"/>
              </a:ext>
            </a:extLst>
          </p:cNvPr>
          <p:cNvSpPr txBox="1"/>
          <p:nvPr/>
        </p:nvSpPr>
        <p:spPr>
          <a:xfrm>
            <a:off x="2884450" y="6119614"/>
            <a:ext cx="8040029" cy="27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Once a week walking participation for children and young people (Years 1-11)</a:t>
            </a:r>
          </a:p>
        </p:txBody>
      </p:sp>
      <p:sp>
        <p:nvSpPr>
          <p:cNvPr id="14" name="Flowchart: Off-page Connector 13">
            <a:extLst>
              <a:ext uri="{FF2B5EF4-FFF2-40B4-BE49-F238E27FC236}">
                <a16:creationId xmlns:a16="http://schemas.microsoft.com/office/drawing/2014/main" id="{6C95C82A-6B53-C783-D9BB-B486F0C351BD}"/>
              </a:ext>
            </a:extLst>
          </p:cNvPr>
          <p:cNvSpPr/>
          <p:nvPr/>
        </p:nvSpPr>
        <p:spPr>
          <a:xfrm rot="16200000">
            <a:off x="2267842" y="-1763657"/>
            <a:ext cx="1932119" cy="6495236"/>
          </a:xfrm>
          <a:prstGeom prst="flowChartOffpageConnector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15AEBC-C9B1-F7FF-BBFB-D79715318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653" y="668386"/>
            <a:ext cx="4828864" cy="1518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3600" dirty="0">
                <a:solidFill>
                  <a:schemeClr val="bg1"/>
                </a:solidFill>
                <a:latin typeface="+mn-lt"/>
              </a:rPr>
              <a:t>Walking rates </a:t>
            </a:r>
            <a:r>
              <a:rPr lang="en-GB" sz="3600" b="1" dirty="0">
                <a:solidFill>
                  <a:schemeClr val="bg1"/>
                </a:solidFill>
                <a:latin typeface="+mn-lt"/>
              </a:rPr>
              <a:t>improved</a:t>
            </a:r>
            <a:r>
              <a:rPr lang="en-GB" sz="3600" dirty="0">
                <a:solidFill>
                  <a:schemeClr val="bg1"/>
                </a:solidFill>
                <a:latin typeface="+mn-lt"/>
              </a:rPr>
              <a:t> for all 5-16 year olds, despite the pandemic</a:t>
            </a:r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B19EB71A-C17F-0BE5-C642-A8F44D5CC2BB}"/>
              </a:ext>
            </a:extLst>
          </p:cNvPr>
          <p:cNvSpPr txBox="1">
            <a:spLocks/>
          </p:cNvSpPr>
          <p:nvPr/>
        </p:nvSpPr>
        <p:spPr>
          <a:xfrm>
            <a:off x="82550" y="6475691"/>
            <a:ext cx="3682626" cy="2254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000" dirty="0"/>
              <a:t>Data is for:  North East Lincs</a:t>
            </a:r>
          </a:p>
        </p:txBody>
      </p:sp>
      <p:graphicFrame>
        <p:nvGraphicFramePr>
          <p:cNvPr id="13" name="Chart Placeholder 12">
            <a:extLst>
              <a:ext uri="{FF2B5EF4-FFF2-40B4-BE49-F238E27FC236}">
                <a16:creationId xmlns:a16="http://schemas.microsoft.com/office/drawing/2014/main" id="{149C518B-E8CC-4239-874E-3CDDBAA5656C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942317505"/>
              </p:ext>
            </p:extLst>
          </p:nvPr>
        </p:nvGraphicFramePr>
        <p:xfrm>
          <a:off x="163513" y="1643063"/>
          <a:ext cx="11845925" cy="442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5684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15ADA3F-ABC1-2425-A41A-5C8AD14CC6C4}"/>
              </a:ext>
            </a:extLst>
          </p:cNvPr>
          <p:cNvSpPr txBox="1"/>
          <p:nvPr/>
        </p:nvSpPr>
        <p:spPr>
          <a:xfrm>
            <a:off x="2884450" y="6119614"/>
            <a:ext cx="8040029" cy="27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Once a week walking participation for children and young people (Years 1-11)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4E9D4F-A892-7864-2CAF-B99A2073E6C1}"/>
              </a:ext>
            </a:extLst>
          </p:cNvPr>
          <p:cNvSpPr/>
          <p:nvPr/>
        </p:nvSpPr>
        <p:spPr>
          <a:xfrm>
            <a:off x="525779" y="5212922"/>
            <a:ext cx="2491741" cy="45015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C5D241-156E-B04B-F461-0CC523F4A58A}"/>
              </a:ext>
            </a:extLst>
          </p:cNvPr>
          <p:cNvSpPr/>
          <p:nvPr/>
        </p:nvSpPr>
        <p:spPr>
          <a:xfrm>
            <a:off x="162980" y="5585218"/>
            <a:ext cx="3617282" cy="225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51404F-77B6-6F8F-D1D0-627BBC26244A}"/>
              </a:ext>
            </a:extLst>
          </p:cNvPr>
          <p:cNvSpPr txBox="1"/>
          <p:nvPr/>
        </p:nvSpPr>
        <p:spPr>
          <a:xfrm>
            <a:off x="9356707" y="1935985"/>
            <a:ext cx="29301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</a:rPr>
              <a:t>Primary school age </a:t>
            </a:r>
            <a:r>
              <a:rPr lang="en-GB" sz="2400" dirty="0">
                <a:solidFill>
                  <a:schemeClr val="accent2"/>
                </a:solidFill>
              </a:rPr>
              <a:t>children (years 3-6) have the </a:t>
            </a:r>
            <a:r>
              <a:rPr lang="en-GB" sz="2400" b="1" dirty="0">
                <a:solidFill>
                  <a:schemeClr val="accent2"/>
                </a:solidFill>
              </a:rPr>
              <a:t>lowest</a:t>
            </a:r>
            <a:endParaRPr lang="en-GB" sz="2400" dirty="0">
              <a:solidFill>
                <a:schemeClr val="accent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8FB2C0-99C8-DA91-0914-0E4B09658C7C}"/>
              </a:ext>
            </a:extLst>
          </p:cNvPr>
          <p:cNvSpPr/>
          <p:nvPr/>
        </p:nvSpPr>
        <p:spPr>
          <a:xfrm>
            <a:off x="0" y="319147"/>
            <a:ext cx="6597788" cy="18625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15AEBC-C9B1-F7FF-BBFB-D79715318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5320" y="416989"/>
            <a:ext cx="6136866" cy="1518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3600" b="1" dirty="0">
                <a:solidFill>
                  <a:schemeClr val="bg1"/>
                </a:solidFill>
                <a:latin typeface="+mn-lt"/>
              </a:rPr>
              <a:t>Girls</a:t>
            </a:r>
            <a:r>
              <a:rPr lang="en-GB" sz="3600" dirty="0">
                <a:solidFill>
                  <a:schemeClr val="bg1"/>
                </a:solidFill>
                <a:latin typeface="+mn-lt"/>
              </a:rPr>
              <a:t> have the </a:t>
            </a:r>
            <a:r>
              <a:rPr lang="en-GB" sz="3600" b="1" dirty="0">
                <a:solidFill>
                  <a:schemeClr val="bg1"/>
                </a:solidFill>
                <a:latin typeface="+mn-lt"/>
              </a:rPr>
              <a:t>highest walking rates</a:t>
            </a:r>
            <a:r>
              <a:rPr lang="en-GB" sz="3600" dirty="0">
                <a:solidFill>
                  <a:schemeClr val="bg1"/>
                </a:solidFill>
                <a:latin typeface="+mn-lt"/>
              </a:rPr>
              <a:t> (when the data is combined)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ext Placeholder 27">
            <a:extLst>
              <a:ext uri="{FF2B5EF4-FFF2-40B4-BE49-F238E27FC236}">
                <a16:creationId xmlns:a16="http://schemas.microsoft.com/office/drawing/2014/main" id="{2C9BF4F2-4FE9-EF77-3FBE-BE4DF75A663B}"/>
              </a:ext>
            </a:extLst>
          </p:cNvPr>
          <p:cNvSpPr txBox="1">
            <a:spLocks/>
          </p:cNvSpPr>
          <p:nvPr/>
        </p:nvSpPr>
        <p:spPr>
          <a:xfrm>
            <a:off x="82550" y="6475691"/>
            <a:ext cx="3682626" cy="2254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000" dirty="0"/>
              <a:t>Data is for:  North East Lincs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9A2275A5-8885-C752-E6C3-F232AAD988B3}"/>
              </a:ext>
            </a:extLst>
          </p:cNvPr>
          <p:cNvSpPr txBox="1">
            <a:spLocks/>
          </p:cNvSpPr>
          <p:nvPr/>
        </p:nvSpPr>
        <p:spPr>
          <a:xfrm>
            <a:off x="6597788" y="6475690"/>
            <a:ext cx="5411650" cy="3823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Arial" panose="020B0604020202020204" pitchFamily="34" charset="0"/>
              <a:buNone/>
            </a:pPr>
            <a:r>
              <a:rPr lang="en-US" sz="1000" dirty="0"/>
              <a:t>Source: Sport England, Active Lives CYP, Academic Year 2017-18 to 2020-21 </a:t>
            </a:r>
            <a:r>
              <a:rPr lang="en-US" sz="1000" b="1" dirty="0">
                <a:solidFill>
                  <a:schemeClr val="accent1"/>
                </a:solidFill>
              </a:rPr>
              <a:t>combined</a:t>
            </a:r>
            <a:br>
              <a:rPr lang="en-US" sz="1000" dirty="0"/>
            </a:br>
            <a:r>
              <a:rPr lang="en-US" sz="1000" dirty="0"/>
              <a:t>Measure: </a:t>
            </a:r>
            <a:r>
              <a:rPr lang="en-GB" sz="1000" dirty="0"/>
              <a:t>Once a week walking participation for children and young people (Years 1-11)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33514A6E-30B5-4BA1-91F4-283C5C659226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202725962"/>
              </p:ext>
            </p:extLst>
          </p:nvPr>
        </p:nvGraphicFramePr>
        <p:xfrm>
          <a:off x="163513" y="1643063"/>
          <a:ext cx="11845925" cy="442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5961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Placeholder 4">
            <a:extLst>
              <a:ext uri="{FF2B5EF4-FFF2-40B4-BE49-F238E27FC236}">
                <a16:creationId xmlns:a16="http://schemas.microsoft.com/office/drawing/2014/main" id="{3EF5A2CB-8E95-40CC-8644-F7D295B01039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597126"/>
              </p:ext>
            </p:extLst>
          </p:nvPr>
        </p:nvGraphicFramePr>
        <p:xfrm>
          <a:off x="3554413" y="1036638"/>
          <a:ext cx="8455025" cy="503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0DE84A9-9D41-EDA5-6F4A-CD26C537BCC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838940" y="6475690"/>
            <a:ext cx="6171031" cy="382309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GB" sz="1000" dirty="0"/>
              <a:t>Source:  Sport England, Active Lives Adult, Nov 2015-16 to 2020-21, age 16+, excluding gardening</a:t>
            </a:r>
            <a:br>
              <a:rPr lang="en-GB" sz="1000" dirty="0"/>
            </a:br>
            <a:r>
              <a:rPr lang="en-GB" sz="1000" dirty="0"/>
              <a:t>Measure: percentage of adults (16+) doing less than 30 minutes of physical activity per week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8ED85B-EBF3-CA81-8CC8-280304A2BEE9}"/>
              </a:ext>
            </a:extLst>
          </p:cNvPr>
          <p:cNvSpPr/>
          <p:nvPr/>
        </p:nvSpPr>
        <p:spPr>
          <a:xfrm>
            <a:off x="0" y="0"/>
            <a:ext cx="3899183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3BF70D-C8C3-FECD-0FCD-02692A1493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3577" y="1311050"/>
            <a:ext cx="3359020" cy="4270651"/>
          </a:xfrm>
        </p:spPr>
        <p:txBody>
          <a:bodyPr/>
          <a:lstStyle/>
          <a:p>
            <a:r>
              <a:rPr lang="en-GB" dirty="0"/>
              <a:t>Active levels have improved in the latest year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2FF7FEE-96BD-F995-7EA0-6ADAABE8C29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2550" y="6475691"/>
            <a:ext cx="3682626" cy="2254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000" dirty="0">
                <a:solidFill>
                  <a:schemeClr val="bg1"/>
                </a:solidFill>
              </a:rPr>
              <a:t>Data is for:  North East Lincs</a:t>
            </a:r>
          </a:p>
        </p:txBody>
      </p:sp>
    </p:spTree>
    <p:extLst>
      <p:ext uri="{BB962C8B-B14F-4D97-AF65-F5344CB8AC3E}">
        <p14:creationId xmlns:p14="http://schemas.microsoft.com/office/powerpoint/2010/main" val="63578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EDE1B-6CF7-D6E7-8AC7-13494C0487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4000" dirty="0">
                <a:latin typeface="+mn-lt"/>
              </a:rPr>
              <a:t>Alternative ways of measuring walking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90B80A-A300-41C9-9025-8126F9BE8B4C}"/>
              </a:ext>
            </a:extLst>
          </p:cNvPr>
          <p:cNvSpPr txBox="1"/>
          <p:nvPr/>
        </p:nvSpPr>
        <p:spPr>
          <a:xfrm>
            <a:off x="1073960" y="1699795"/>
            <a:ext cx="3129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Any walking</a:t>
            </a:r>
          </a:p>
          <a:p>
            <a:pPr algn="ctr"/>
            <a:r>
              <a:rPr lang="en-GB" sz="2000" dirty="0"/>
              <a:t>In the last 12 months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FAADB0-63A5-DDCC-8D92-B6C92862BD1F}"/>
              </a:ext>
            </a:extLst>
          </p:cNvPr>
          <p:cNvSpPr txBox="1"/>
          <p:nvPr/>
        </p:nvSpPr>
        <p:spPr>
          <a:xfrm>
            <a:off x="4542200" y="2311872"/>
            <a:ext cx="3129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Two</a:t>
            </a:r>
            <a:r>
              <a:rPr lang="en-GB" sz="2000" dirty="0"/>
              <a:t> </a:t>
            </a:r>
            <a:r>
              <a:rPr lang="en-GB" sz="2000" b="1" dirty="0"/>
              <a:t>sessions</a:t>
            </a:r>
            <a:r>
              <a:rPr lang="en-GB" sz="2000" dirty="0"/>
              <a:t> of moderate activity for at least 10 minutes in the last 28 days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2A26F3-068B-94D0-7290-2B3D0E3FD81A}"/>
              </a:ext>
            </a:extLst>
          </p:cNvPr>
          <p:cNvSpPr txBox="1"/>
          <p:nvPr/>
        </p:nvSpPr>
        <p:spPr>
          <a:xfrm>
            <a:off x="8010440" y="3149180"/>
            <a:ext cx="3129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1"/>
                </a:solidFill>
              </a:rPr>
              <a:t>Zero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b="1" dirty="0">
                <a:solidFill>
                  <a:schemeClr val="accent1"/>
                </a:solidFill>
              </a:rPr>
              <a:t>sessions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/>
              <a:t>of moderate activity for at least 10 minutes in the last 28 days</a:t>
            </a:r>
          </a:p>
        </p:txBody>
      </p:sp>
      <p:sp>
        <p:nvSpPr>
          <p:cNvPr id="2" name="Text Placeholder 23">
            <a:extLst>
              <a:ext uri="{FF2B5EF4-FFF2-40B4-BE49-F238E27FC236}">
                <a16:creationId xmlns:a16="http://schemas.microsoft.com/office/drawing/2014/main" id="{B0F894C1-A1EA-F511-F723-6F85746F3B3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98321" y="6475691"/>
            <a:ext cx="5411650" cy="230934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GB" sz="1000" dirty="0"/>
              <a:t>Source:  Sport England, Active Lives Adult, Nov 2015-16 to 2020-21, age 16+</a:t>
            </a:r>
          </a:p>
        </p:txBody>
      </p: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DFAA12B1-211D-19B9-C1A9-5A2E9AA2466C}"/>
              </a:ext>
            </a:extLst>
          </p:cNvPr>
          <p:cNvSpPr txBox="1">
            <a:spLocks/>
          </p:cNvSpPr>
          <p:nvPr/>
        </p:nvSpPr>
        <p:spPr>
          <a:xfrm>
            <a:off x="82550" y="6475691"/>
            <a:ext cx="3682626" cy="2254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000" dirty="0"/>
              <a:t>Data is for:  North East Lincs</a:t>
            </a:r>
          </a:p>
        </p:txBody>
      </p:sp>
      <p:graphicFrame>
        <p:nvGraphicFramePr>
          <p:cNvPr id="11" name="Chart Placeholder 10">
            <a:extLst>
              <a:ext uri="{FF2B5EF4-FFF2-40B4-BE49-F238E27FC236}">
                <a16:creationId xmlns:a16="http://schemas.microsoft.com/office/drawing/2014/main" id="{684140C8-0D64-4BD1-8796-F0ECA5E45432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163513" y="1643063"/>
          <a:ext cx="11845925" cy="442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3247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A5FAB94-8C9E-0738-95D2-CC70522B3A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5319" y="124067"/>
            <a:ext cx="11804652" cy="1151577"/>
          </a:xfrm>
        </p:spPr>
        <p:txBody>
          <a:bodyPr>
            <a:normAutofit/>
          </a:bodyPr>
          <a:lstStyle/>
          <a:p>
            <a:r>
              <a:rPr lang="en-GB" sz="4000" dirty="0"/>
              <a:t>How we measure walking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273AADE9-D384-7CAB-0F96-766D2578A7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767745"/>
              </p:ext>
            </p:extLst>
          </p:nvPr>
        </p:nvGraphicFramePr>
        <p:xfrm>
          <a:off x="4069047" y="2003723"/>
          <a:ext cx="4297359" cy="352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7359">
                  <a:extLst>
                    <a:ext uri="{9D8B030D-6E8A-4147-A177-3AD203B41FA5}">
                      <a16:colId xmlns:a16="http://schemas.microsoft.com/office/drawing/2014/main" val="4011406234"/>
                    </a:ext>
                  </a:extLst>
                </a:gridCol>
              </a:tblGrid>
              <a:tr h="633843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accent4"/>
                          </a:solidFill>
                        </a:rPr>
                        <a:t>Walking regularly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7 or more sessions per week (28 sessions per month)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402334"/>
                  </a:ext>
                </a:extLst>
              </a:tr>
              <a:tr h="961527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4D9373"/>
                          </a:solidFill>
                        </a:rPr>
                        <a:t>Walking fairly regularly</a:t>
                      </a:r>
                    </a:p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Between 2 and 6 sessions per week (8-27 sessions)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484268"/>
                  </a:ext>
                </a:extLst>
              </a:tr>
              <a:tr h="962535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D15C65"/>
                          </a:solidFill>
                        </a:rPr>
                        <a:t>Walking less regularly </a:t>
                      </a:r>
                    </a:p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Less than 2 sessions per week (1-7 sessions per month)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720728"/>
                  </a:ext>
                </a:extLst>
              </a:tr>
              <a:tr h="962535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accent1"/>
                          </a:solidFill>
                        </a:rPr>
                        <a:t>Not walking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0 sessions of </a:t>
                      </a:r>
                      <a:r>
                        <a:rPr lang="en-GB" sz="1400" b="1" dirty="0"/>
                        <a:t>10+ minutes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per month</a:t>
                      </a:r>
                    </a:p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760823"/>
                  </a:ext>
                </a:extLst>
              </a:tr>
            </a:tbl>
          </a:graphicData>
        </a:graphic>
      </p:graphicFrame>
      <p:pic>
        <p:nvPicPr>
          <p:cNvPr id="2" name="Graphic 1">
            <a:extLst>
              <a:ext uri="{FF2B5EF4-FFF2-40B4-BE49-F238E27FC236}">
                <a16:creationId xmlns:a16="http://schemas.microsoft.com/office/drawing/2014/main" id="{4E6ACE6C-67EC-10E7-BCA1-D5F8FC95B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13688" y="954680"/>
            <a:ext cx="3594332" cy="254321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0AB79ED0-B758-0AC7-141C-3F9F48E1D3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60264" y="2113428"/>
            <a:ext cx="1011409" cy="219198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FDCE002-192D-679A-2508-3694224456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40981" y="2226288"/>
            <a:ext cx="933774" cy="288664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A1E1536-E15C-1C58-8DB9-DBE39C871C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74755" y="2482028"/>
            <a:ext cx="1112866" cy="237516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34A2003-ACA0-806D-577C-08FB86C32F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576961" y="3479753"/>
            <a:ext cx="1857113" cy="2624662"/>
          </a:xfrm>
          <a:prstGeom prst="rect">
            <a:avLst/>
          </a:prstGeom>
        </p:spPr>
      </p:pic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40FED9F7-E864-18F5-98CE-3BDC164AD492}"/>
              </a:ext>
            </a:extLst>
          </p:cNvPr>
          <p:cNvSpPr txBox="1">
            <a:spLocks/>
          </p:cNvSpPr>
          <p:nvPr/>
        </p:nvSpPr>
        <p:spPr>
          <a:xfrm>
            <a:off x="6270978" y="6475690"/>
            <a:ext cx="5738993" cy="382309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GB" sz="1000" dirty="0"/>
              <a:t>Source:  Sport England, Active Lives Adult, Nov 2015-16 to 2020-21, age 16+</a:t>
            </a:r>
            <a:br>
              <a:rPr lang="en-GB" sz="1000" dirty="0"/>
            </a:br>
            <a:r>
              <a:rPr lang="en-GB" sz="1000" dirty="0"/>
              <a:t>Measure: Number of sessions walking per week</a:t>
            </a:r>
          </a:p>
        </p:txBody>
      </p:sp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A177F49D-7382-7DE4-421E-AF27B085E03A}"/>
              </a:ext>
            </a:extLst>
          </p:cNvPr>
          <p:cNvSpPr txBox="1">
            <a:spLocks/>
          </p:cNvSpPr>
          <p:nvPr/>
        </p:nvSpPr>
        <p:spPr>
          <a:xfrm>
            <a:off x="82550" y="6475691"/>
            <a:ext cx="3682626" cy="2254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000" dirty="0"/>
              <a:t>Data is for:  North East Lincs</a:t>
            </a:r>
          </a:p>
        </p:txBody>
      </p:sp>
      <p:graphicFrame>
        <p:nvGraphicFramePr>
          <p:cNvPr id="13" name="Chart Placeholder 12">
            <a:extLst>
              <a:ext uri="{FF2B5EF4-FFF2-40B4-BE49-F238E27FC236}">
                <a16:creationId xmlns:a16="http://schemas.microsoft.com/office/drawing/2014/main" id="{ACD952ED-6651-4A64-937D-6D3C2DA4E45F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163513" y="1417638"/>
          <a:ext cx="4179887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2841351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Off-page Connector 5">
            <a:extLst>
              <a:ext uri="{FF2B5EF4-FFF2-40B4-BE49-F238E27FC236}">
                <a16:creationId xmlns:a16="http://schemas.microsoft.com/office/drawing/2014/main" id="{4661F0A7-4648-ADD3-2F34-1B477B3570C3}"/>
              </a:ext>
            </a:extLst>
          </p:cNvPr>
          <p:cNvSpPr/>
          <p:nvPr/>
        </p:nvSpPr>
        <p:spPr>
          <a:xfrm rot="16200000">
            <a:off x="1378324" y="221874"/>
            <a:ext cx="2299447" cy="5056098"/>
          </a:xfrm>
          <a:prstGeom prst="flowChartOffpageConnector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FE09E8-2600-D38E-F734-CC26F8EE7C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659" y="1990425"/>
            <a:ext cx="4608728" cy="151899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Those that </a:t>
            </a:r>
            <a:r>
              <a:rPr lang="en-GB" b="1" dirty="0"/>
              <a:t>don’t walk </a:t>
            </a:r>
            <a:r>
              <a:rPr lang="en-GB" dirty="0"/>
              <a:t>are much more likely to be inactive</a:t>
            </a:r>
          </a:p>
        </p:txBody>
      </p:sp>
      <p:sp>
        <p:nvSpPr>
          <p:cNvPr id="3" name="Text Placeholder 23">
            <a:extLst>
              <a:ext uri="{FF2B5EF4-FFF2-40B4-BE49-F238E27FC236}">
                <a16:creationId xmlns:a16="http://schemas.microsoft.com/office/drawing/2014/main" id="{BD2D5BD8-BBB1-6862-438A-1AA6BC649909}"/>
              </a:ext>
            </a:extLst>
          </p:cNvPr>
          <p:cNvSpPr txBox="1">
            <a:spLocks/>
          </p:cNvSpPr>
          <p:nvPr/>
        </p:nvSpPr>
        <p:spPr>
          <a:xfrm>
            <a:off x="5838940" y="6475690"/>
            <a:ext cx="6171031" cy="3823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GB" sz="1000">
                <a:solidFill>
                  <a:schemeClr val="bg1"/>
                </a:solidFill>
              </a:rPr>
              <a:t>Source:  Sport England, Active Lives Adult, Nov 2015-16 to 2020-21, age 16+, excluding gardening</a:t>
            </a:r>
            <a:br>
              <a:rPr lang="en-GB" sz="1000">
                <a:solidFill>
                  <a:schemeClr val="bg1"/>
                </a:solidFill>
              </a:rPr>
            </a:br>
            <a:r>
              <a:rPr lang="en-GB" sz="1000">
                <a:solidFill>
                  <a:schemeClr val="bg1"/>
                </a:solidFill>
              </a:rPr>
              <a:t>Measure: percentage of adults (16+) doing less than 30 minutes of physical activity per week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2" name="Text Placeholder 27">
            <a:extLst>
              <a:ext uri="{FF2B5EF4-FFF2-40B4-BE49-F238E27FC236}">
                <a16:creationId xmlns:a16="http://schemas.microsoft.com/office/drawing/2014/main" id="{6EC6205E-7A02-551E-0C29-44B118E69577}"/>
              </a:ext>
            </a:extLst>
          </p:cNvPr>
          <p:cNvSpPr txBox="1">
            <a:spLocks/>
          </p:cNvSpPr>
          <p:nvPr/>
        </p:nvSpPr>
        <p:spPr>
          <a:xfrm>
            <a:off x="82550" y="6475691"/>
            <a:ext cx="3682626" cy="2254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000" dirty="0"/>
              <a:t>Data is for:  North East Lincs</a:t>
            </a:r>
          </a:p>
        </p:txBody>
      </p:sp>
      <p:graphicFrame>
        <p:nvGraphicFramePr>
          <p:cNvPr id="9" name="Chart Placeholder 8">
            <a:extLst>
              <a:ext uri="{FF2B5EF4-FFF2-40B4-BE49-F238E27FC236}">
                <a16:creationId xmlns:a16="http://schemas.microsoft.com/office/drawing/2014/main" id="{97625930-9C98-50C2-C943-462AE9633C37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4004467710"/>
              </p:ext>
            </p:extLst>
          </p:nvPr>
        </p:nvGraphicFramePr>
        <p:xfrm>
          <a:off x="4813300" y="685800"/>
          <a:ext cx="7196138" cy="538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1922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64160D-CA52-EF68-9D27-F94EDDF34A9B}"/>
              </a:ext>
            </a:extLst>
          </p:cNvPr>
          <p:cNvSpPr/>
          <p:nvPr/>
        </p:nvSpPr>
        <p:spPr>
          <a:xfrm>
            <a:off x="3765176" y="1336862"/>
            <a:ext cx="4761604" cy="4427538"/>
          </a:xfrm>
          <a:prstGeom prst="rect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B376E4-A7D6-6A64-E083-A6F0EC1ED5F0}"/>
              </a:ext>
            </a:extLst>
          </p:cNvPr>
          <p:cNvSpPr/>
          <p:nvPr/>
        </p:nvSpPr>
        <p:spPr>
          <a:xfrm>
            <a:off x="0" y="0"/>
            <a:ext cx="3765176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EA4DAC-70E8-375F-8609-2E42287224E6}"/>
              </a:ext>
            </a:extLst>
          </p:cNvPr>
          <p:cNvSpPr txBox="1"/>
          <p:nvPr/>
        </p:nvSpPr>
        <p:spPr>
          <a:xfrm>
            <a:off x="3765176" y="1364218"/>
            <a:ext cx="1354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Pre-Covid</a:t>
            </a:r>
          </a:p>
        </p:txBody>
      </p:sp>
      <p:sp>
        <p:nvSpPr>
          <p:cNvPr id="12" name="Flowchart: Off-page Connector 11">
            <a:extLst>
              <a:ext uri="{FF2B5EF4-FFF2-40B4-BE49-F238E27FC236}">
                <a16:creationId xmlns:a16="http://schemas.microsoft.com/office/drawing/2014/main" id="{8A9769CB-AD5E-E9CB-9D28-E3E9A1EFD013}"/>
              </a:ext>
            </a:extLst>
          </p:cNvPr>
          <p:cNvSpPr/>
          <p:nvPr/>
        </p:nvSpPr>
        <p:spPr>
          <a:xfrm rot="16200000">
            <a:off x="1014335" y="2452766"/>
            <a:ext cx="1736507" cy="3765176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5570E6-7B4B-54A7-786E-84472972EF2B}"/>
              </a:ext>
            </a:extLst>
          </p:cNvPr>
          <p:cNvSpPr txBox="1"/>
          <p:nvPr/>
        </p:nvSpPr>
        <p:spPr>
          <a:xfrm>
            <a:off x="73342" y="3659157"/>
            <a:ext cx="3418839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3200" dirty="0"/>
              <a:t>The proportion of those </a:t>
            </a:r>
            <a:r>
              <a:rPr lang="en-GB" sz="3200" b="1" dirty="0">
                <a:solidFill>
                  <a:schemeClr val="accent1"/>
                </a:solidFill>
              </a:rPr>
              <a:t>not walking </a:t>
            </a:r>
            <a:r>
              <a:rPr lang="en-GB" sz="3200" dirty="0"/>
              <a:t>remains high</a:t>
            </a:r>
          </a:p>
          <a:p>
            <a:pPr>
              <a:lnSpc>
                <a:spcPct val="90000"/>
              </a:lnSpc>
            </a:pPr>
            <a:endParaRPr lang="en-GB" sz="3200" dirty="0"/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B1C82C82-F2C8-5968-80BC-7B54B975D791}"/>
              </a:ext>
            </a:extLst>
          </p:cNvPr>
          <p:cNvSpPr txBox="1">
            <a:spLocks/>
          </p:cNvSpPr>
          <p:nvPr/>
        </p:nvSpPr>
        <p:spPr>
          <a:xfrm>
            <a:off x="6270978" y="6475690"/>
            <a:ext cx="5738993" cy="382309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GB" sz="1000" dirty="0"/>
              <a:t>Source:  Sport England, Active Lives Adult, Nov 2015-16 to 2020-21, age 16+</a:t>
            </a:r>
            <a:br>
              <a:rPr lang="en-GB" sz="1000" dirty="0"/>
            </a:br>
            <a:r>
              <a:rPr lang="en-GB" sz="1000" dirty="0"/>
              <a:t>Measure: Number of sessions walking per week</a:t>
            </a:r>
          </a:p>
        </p:txBody>
      </p:sp>
      <p:sp>
        <p:nvSpPr>
          <p:cNvPr id="3" name="Text Placeholder 27">
            <a:extLst>
              <a:ext uri="{FF2B5EF4-FFF2-40B4-BE49-F238E27FC236}">
                <a16:creationId xmlns:a16="http://schemas.microsoft.com/office/drawing/2014/main" id="{E628E923-A5FB-89E9-1DD1-DDFB403C924A}"/>
              </a:ext>
            </a:extLst>
          </p:cNvPr>
          <p:cNvSpPr txBox="1">
            <a:spLocks/>
          </p:cNvSpPr>
          <p:nvPr/>
        </p:nvSpPr>
        <p:spPr>
          <a:xfrm>
            <a:off x="82550" y="6475691"/>
            <a:ext cx="3682626" cy="2254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000">
                <a:solidFill>
                  <a:schemeClr val="bg1"/>
                </a:solidFill>
              </a:rPr>
              <a:t>Data is for:  North East Lincs</a:t>
            </a:r>
            <a:endParaRPr lang="en-GB" sz="1000" dirty="0">
              <a:solidFill>
                <a:schemeClr val="bg1"/>
              </a:solidFill>
            </a:endParaRPr>
          </a:p>
        </p:txBody>
      </p:sp>
      <p:graphicFrame>
        <p:nvGraphicFramePr>
          <p:cNvPr id="10" name="Chart Placeholder 9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3613150" y="1733550"/>
          <a:ext cx="8396288" cy="4427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7331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C48C93C-4204-7210-7DBA-2E91EF3232BB}"/>
              </a:ext>
            </a:extLst>
          </p:cNvPr>
          <p:cNvSpPr/>
          <p:nvPr/>
        </p:nvSpPr>
        <p:spPr>
          <a:xfrm>
            <a:off x="0" y="0"/>
            <a:ext cx="12192000" cy="18056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8D94DCC-B413-F978-865E-E5309B68D2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5319" y="124067"/>
            <a:ext cx="9494266" cy="1518996"/>
          </a:xfrm>
        </p:spPr>
        <p:txBody>
          <a:bodyPr/>
          <a:lstStyle/>
          <a:p>
            <a:r>
              <a:rPr lang="en-GB" sz="4000" dirty="0">
                <a:solidFill>
                  <a:schemeClr val="bg1"/>
                </a:solidFill>
                <a:latin typeface="+mn-lt"/>
              </a:rPr>
              <a:t>Adults with a </a:t>
            </a:r>
            <a:r>
              <a:rPr lang="en-GB" sz="4000" b="1" dirty="0">
                <a:solidFill>
                  <a:schemeClr val="bg1"/>
                </a:solidFill>
                <a:latin typeface="+mn-lt"/>
              </a:rPr>
              <a:t>limiting illness </a:t>
            </a:r>
            <a:r>
              <a:rPr lang="en-GB" sz="4000" dirty="0">
                <a:solidFill>
                  <a:schemeClr val="bg1"/>
                </a:solidFill>
                <a:latin typeface="+mn-lt"/>
              </a:rPr>
              <a:t>or aged </a:t>
            </a:r>
            <a:r>
              <a:rPr lang="en-GB" sz="4000" b="1" dirty="0">
                <a:solidFill>
                  <a:schemeClr val="bg1"/>
                </a:solidFill>
                <a:latin typeface="+mn-lt"/>
              </a:rPr>
              <a:t>16-34</a:t>
            </a:r>
            <a:r>
              <a:rPr lang="en-GB" sz="4000" dirty="0">
                <a:solidFill>
                  <a:schemeClr val="bg1"/>
                </a:solidFill>
                <a:latin typeface="+mn-lt"/>
              </a:rPr>
              <a:t> are least likely to walk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4CF668-A7B0-B00E-1EBB-11E037BC7ED1}"/>
              </a:ext>
            </a:extLst>
          </p:cNvPr>
          <p:cNvSpPr txBox="1"/>
          <p:nvPr/>
        </p:nvSpPr>
        <p:spPr>
          <a:xfrm>
            <a:off x="258135" y="2022360"/>
            <a:ext cx="1993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Least likely to walk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5197C5-989B-6CCF-3E7A-41D6F43B4092}"/>
              </a:ext>
            </a:extLst>
          </p:cNvPr>
          <p:cNvSpPr txBox="1"/>
          <p:nvPr/>
        </p:nvSpPr>
        <p:spPr>
          <a:xfrm>
            <a:off x="10092690" y="2022360"/>
            <a:ext cx="1993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Most likely to walk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78B4549-D8F3-C685-7372-3BFE087EF11B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6165447" y="2207025"/>
            <a:ext cx="3927243" cy="1"/>
          </a:xfrm>
          <a:prstGeom prst="straightConnector1">
            <a:avLst/>
          </a:prstGeom>
          <a:ln w="762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7AA7C5-6931-173F-B267-7C2FC0BE85DB}"/>
              </a:ext>
            </a:extLst>
          </p:cNvPr>
          <p:cNvCxnSpPr>
            <a:cxnSpLocks/>
            <a:stCxn id="2" idx="3"/>
          </p:cNvCxnSpPr>
          <p:nvPr/>
        </p:nvCxnSpPr>
        <p:spPr>
          <a:xfrm flipV="1">
            <a:off x="2251709" y="2207025"/>
            <a:ext cx="3913738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5FFA92D7-E375-3295-524A-1A19DD6E245C}"/>
              </a:ext>
            </a:extLst>
          </p:cNvPr>
          <p:cNvSpPr txBox="1">
            <a:spLocks/>
          </p:cNvSpPr>
          <p:nvPr/>
        </p:nvSpPr>
        <p:spPr>
          <a:xfrm>
            <a:off x="6598321" y="6475690"/>
            <a:ext cx="5411650" cy="382309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buNone/>
            </a:pPr>
            <a:r>
              <a:rPr lang="en-GB" sz="1000" dirty="0"/>
              <a:t>Source:  Sport England, Active Lives Adult, 2020-21, age 16+</a:t>
            </a:r>
          </a:p>
          <a:p>
            <a:pPr algn="r">
              <a:spcBef>
                <a:spcPts val="0"/>
              </a:spcBef>
              <a:buNone/>
            </a:pPr>
            <a:r>
              <a:rPr lang="en-GB" sz="1000" dirty="0"/>
              <a:t>Measure:  Not walking – 0 sessions per week</a:t>
            </a:r>
          </a:p>
          <a:p>
            <a:pPr algn="r">
              <a:spcBef>
                <a:spcPts val="0"/>
              </a:spcBef>
              <a:buNone/>
            </a:pPr>
            <a:endParaRPr lang="en-GB" sz="1000" dirty="0"/>
          </a:p>
        </p:txBody>
      </p:sp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703ACDE1-7F4E-9C31-4E07-880BE0FDDAD8}"/>
              </a:ext>
            </a:extLst>
          </p:cNvPr>
          <p:cNvSpPr txBox="1">
            <a:spLocks/>
          </p:cNvSpPr>
          <p:nvPr/>
        </p:nvSpPr>
        <p:spPr>
          <a:xfrm>
            <a:off x="82550" y="6475691"/>
            <a:ext cx="3682626" cy="2254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000" dirty="0"/>
              <a:t>Data is for:  North East Lincs</a:t>
            </a:r>
          </a:p>
        </p:txBody>
      </p:sp>
      <p:graphicFrame>
        <p:nvGraphicFramePr>
          <p:cNvPr id="13" name="Chart Placeholder 12">
            <a:extLst>
              <a:ext uri="{FF2B5EF4-FFF2-40B4-BE49-F238E27FC236}">
                <a16:creationId xmlns:a16="http://schemas.microsoft.com/office/drawing/2014/main" id="{CD9F86D6-E6ED-49F4-85C5-3CB34D660090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717039040"/>
              </p:ext>
            </p:extLst>
          </p:nvPr>
        </p:nvGraphicFramePr>
        <p:xfrm>
          <a:off x="163513" y="1966913"/>
          <a:ext cx="11845925" cy="442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52647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6718F82-52C8-800B-E0A1-F38C2F5B44ED}"/>
              </a:ext>
            </a:extLst>
          </p:cNvPr>
          <p:cNvSpPr/>
          <p:nvPr/>
        </p:nvSpPr>
        <p:spPr>
          <a:xfrm>
            <a:off x="0" y="0"/>
            <a:ext cx="12192000" cy="18056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5CA701-0327-8713-52BC-A08E1A32A473}"/>
              </a:ext>
            </a:extLst>
          </p:cNvPr>
          <p:cNvSpPr txBox="1"/>
          <p:nvPr/>
        </p:nvSpPr>
        <p:spPr>
          <a:xfrm>
            <a:off x="3361743" y="2458512"/>
            <a:ext cx="2073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Least likely to walk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5E2864-BFED-6214-C52E-BA3183FE7B6E}"/>
              </a:ext>
            </a:extLst>
          </p:cNvPr>
          <p:cNvSpPr txBox="1"/>
          <p:nvPr/>
        </p:nvSpPr>
        <p:spPr>
          <a:xfrm>
            <a:off x="10033782" y="2458512"/>
            <a:ext cx="1975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BA57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Most likely to walk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0ABC089-65F5-91E9-84BF-ED054CC11E3B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7772400" y="2643178"/>
            <a:ext cx="2261382" cy="0"/>
          </a:xfrm>
          <a:prstGeom prst="straightConnector1">
            <a:avLst/>
          </a:prstGeom>
          <a:ln w="762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E1A96B-7EAA-7FF3-51A3-FD76D7880897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5435527" y="2643178"/>
            <a:ext cx="233687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02295A74-59D1-E921-E98B-655386A1B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4334" y="2791749"/>
            <a:ext cx="1221441" cy="2847067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B3BD2889-ADB8-D147-59D5-FE418C8A25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64246" y="2648418"/>
            <a:ext cx="1333974" cy="2847067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8D94DCC-B413-F978-865E-E5309B68D2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5319" y="124067"/>
            <a:ext cx="7692811" cy="1518996"/>
          </a:xfrm>
        </p:spPr>
        <p:txBody>
          <a:bodyPr/>
          <a:lstStyle/>
          <a:p>
            <a:r>
              <a:rPr lang="en-GB" sz="4000" dirty="0">
                <a:solidFill>
                  <a:schemeClr val="bg1"/>
                </a:solidFill>
                <a:latin typeface="+mn-lt"/>
              </a:rPr>
              <a:t>By ethnic group, our </a:t>
            </a:r>
            <a:r>
              <a:rPr lang="en-GB" sz="4000" b="1" dirty="0">
                <a:solidFill>
                  <a:schemeClr val="bg1"/>
                </a:solidFill>
                <a:latin typeface="+mn-lt"/>
              </a:rPr>
              <a:t>White Other </a:t>
            </a:r>
            <a:r>
              <a:rPr lang="en-GB" sz="4000" dirty="0">
                <a:solidFill>
                  <a:schemeClr val="bg1"/>
                </a:solidFill>
                <a:latin typeface="+mn-lt"/>
              </a:rPr>
              <a:t>communities are least likely to walk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0D0FEF60-7BDC-D337-AFC7-1F4ACC33E977}"/>
              </a:ext>
            </a:extLst>
          </p:cNvPr>
          <p:cNvSpPr txBox="1">
            <a:spLocks/>
          </p:cNvSpPr>
          <p:nvPr/>
        </p:nvSpPr>
        <p:spPr>
          <a:xfrm>
            <a:off x="5938024" y="6475413"/>
            <a:ext cx="6071414" cy="382587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 Sport England, Active Lives Adult, Nov 2015-16 to 2020-21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combined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age 16+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Measure:  Not walking – 0 sessions per week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48404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FBF578C5-BC02-CDCF-439B-57970A40D33C}"/>
              </a:ext>
            </a:extLst>
          </p:cNvPr>
          <p:cNvSpPr txBox="1">
            <a:spLocks/>
          </p:cNvSpPr>
          <p:nvPr/>
        </p:nvSpPr>
        <p:spPr>
          <a:xfrm>
            <a:off x="82550" y="6475691"/>
            <a:ext cx="3682626" cy="2254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000" dirty="0"/>
              <a:t>Data is for:  North East Lincs</a:t>
            </a:r>
          </a:p>
        </p:txBody>
      </p:sp>
      <p:graphicFrame>
        <p:nvGraphicFramePr>
          <p:cNvPr id="12" name="Chart Placeholder 11">
            <a:extLst>
              <a:ext uri="{FF2B5EF4-FFF2-40B4-BE49-F238E27FC236}">
                <a16:creationId xmlns:a16="http://schemas.microsoft.com/office/drawing/2014/main" id="{AAAB2CF8-4B33-4151-9143-72E7D7EE779F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386552553"/>
              </p:ext>
            </p:extLst>
          </p:nvPr>
        </p:nvGraphicFramePr>
        <p:xfrm>
          <a:off x="2979738" y="1643063"/>
          <a:ext cx="9029700" cy="442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486511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5D5BB0C-678F-C6CE-F542-447FF46FF372}"/>
              </a:ext>
            </a:extLst>
          </p:cNvPr>
          <p:cNvSpPr/>
          <p:nvPr/>
        </p:nvSpPr>
        <p:spPr>
          <a:xfrm>
            <a:off x="0" y="1"/>
            <a:ext cx="12192000" cy="8471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6F21B0-BF86-04B0-5CDC-BCBF286EEE4F}"/>
              </a:ext>
            </a:extLst>
          </p:cNvPr>
          <p:cNvSpPr/>
          <p:nvPr/>
        </p:nvSpPr>
        <p:spPr>
          <a:xfrm>
            <a:off x="0" y="6132512"/>
            <a:ext cx="600741" cy="725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C88A616-F642-DB15-A252-45222A8C16B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Not walking – 0 sessions per week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A6B91EF-17B1-14FB-717F-43694BBF797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1762" y="125994"/>
            <a:ext cx="11877676" cy="725488"/>
          </a:xfrm>
        </p:spPr>
        <p:txBody>
          <a:bodyPr/>
          <a:lstStyle/>
          <a:p>
            <a:pPr marL="0" indent="0">
              <a:buNone/>
            </a:pPr>
            <a:r>
              <a:rPr lang="en-GB" sz="3600" dirty="0">
                <a:solidFill>
                  <a:schemeClr val="bg1"/>
                </a:solidFill>
                <a:latin typeface="+mn-lt"/>
              </a:rPr>
              <a:t>Walking rates are worse within </a:t>
            </a:r>
            <a:r>
              <a:rPr lang="en-GB" sz="3600" b="1" dirty="0">
                <a:solidFill>
                  <a:schemeClr val="bg1"/>
                </a:solidFill>
                <a:latin typeface="+mn-lt"/>
              </a:rPr>
              <a:t>young </a:t>
            </a:r>
            <a:r>
              <a:rPr lang="en-GB" sz="3600" dirty="0">
                <a:solidFill>
                  <a:schemeClr val="bg1"/>
                </a:solidFill>
                <a:latin typeface="+mn-lt"/>
              </a:rPr>
              <a:t>adults (16-34)</a:t>
            </a:r>
          </a:p>
        </p:txBody>
      </p:sp>
      <p:sp>
        <p:nvSpPr>
          <p:cNvPr id="3" name="Text Placeholder 23">
            <a:extLst>
              <a:ext uri="{FF2B5EF4-FFF2-40B4-BE49-F238E27FC236}">
                <a16:creationId xmlns:a16="http://schemas.microsoft.com/office/drawing/2014/main" id="{E4226168-0DC8-62F0-29CE-A334C57EC9FE}"/>
              </a:ext>
            </a:extLst>
          </p:cNvPr>
          <p:cNvSpPr txBox="1">
            <a:spLocks/>
          </p:cNvSpPr>
          <p:nvPr/>
        </p:nvSpPr>
        <p:spPr>
          <a:xfrm>
            <a:off x="6598321" y="6475690"/>
            <a:ext cx="5411650" cy="382309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buNone/>
            </a:pPr>
            <a:r>
              <a:rPr lang="en-GB" sz="1000" dirty="0"/>
              <a:t>Source:  Sport England, Active Lives Adult, 2020-21, age 16+</a:t>
            </a:r>
          </a:p>
          <a:p>
            <a:pPr algn="r">
              <a:spcBef>
                <a:spcPts val="0"/>
              </a:spcBef>
              <a:buNone/>
            </a:pPr>
            <a:r>
              <a:rPr lang="en-GB" sz="1000" dirty="0"/>
              <a:t>Measure:  Not walking – 0 sessions per week</a:t>
            </a:r>
          </a:p>
          <a:p>
            <a:pPr algn="r">
              <a:spcBef>
                <a:spcPts val="0"/>
              </a:spcBef>
              <a:buNone/>
            </a:pPr>
            <a:endParaRPr lang="en-GB" sz="1000" dirty="0"/>
          </a:p>
        </p:txBody>
      </p: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2269AE57-7460-929E-D665-5934A7E4C588}"/>
              </a:ext>
            </a:extLst>
          </p:cNvPr>
          <p:cNvSpPr txBox="1">
            <a:spLocks/>
          </p:cNvSpPr>
          <p:nvPr/>
        </p:nvSpPr>
        <p:spPr>
          <a:xfrm>
            <a:off x="82550" y="6475691"/>
            <a:ext cx="3682626" cy="2254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000" dirty="0"/>
              <a:t>Data is for:  North East Lincs</a:t>
            </a:r>
          </a:p>
        </p:txBody>
      </p:sp>
      <p:graphicFrame>
        <p:nvGraphicFramePr>
          <p:cNvPr id="37" name="Chart Placeholder 36">
            <a:extLst>
              <a:ext uri="{FF2B5EF4-FFF2-40B4-BE49-F238E27FC236}">
                <a16:creationId xmlns:a16="http://schemas.microsoft.com/office/drawing/2014/main" id="{00000000-0008-0000-0700-00003D000000}"/>
              </a:ext>
            </a:extLst>
          </p:cNvPr>
          <p:cNvGraphicFramePr>
            <a:graphicFrameLocks noGrp="1"/>
          </p:cNvGraphicFramePr>
          <p:nvPr>
            <p:ph type="chart" sz="quarter" idx="18"/>
          </p:nvPr>
        </p:nvGraphicFramePr>
        <p:xfrm>
          <a:off x="720725" y="850900"/>
          <a:ext cx="3635375" cy="1184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8" name="Chart Placeholder 37">
            <a:extLst>
              <a:ext uri="{FF2B5EF4-FFF2-40B4-BE49-F238E27FC236}">
                <a16:creationId xmlns:a16="http://schemas.microsoft.com/office/drawing/2014/main" id="{00000000-0008-0000-0700-00003E000000}"/>
              </a:ext>
            </a:extLst>
          </p:cNvPr>
          <p:cNvGraphicFramePr>
            <a:graphicFrameLocks noGrp="1"/>
          </p:cNvGraphicFramePr>
          <p:nvPr>
            <p:ph type="chart" sz="quarter" idx="19"/>
          </p:nvPr>
        </p:nvGraphicFramePr>
        <p:xfrm>
          <a:off x="720725" y="2120900"/>
          <a:ext cx="3635375" cy="1184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9" name="Chart Placeholder 38">
            <a:extLst>
              <a:ext uri="{FF2B5EF4-FFF2-40B4-BE49-F238E27FC236}">
                <a16:creationId xmlns:a16="http://schemas.microsoft.com/office/drawing/2014/main" id="{00000000-0008-0000-0700-00003F000000}"/>
              </a:ext>
            </a:extLst>
          </p:cNvPr>
          <p:cNvGraphicFramePr>
            <a:graphicFrameLocks noGrp="1"/>
          </p:cNvGraphicFramePr>
          <p:nvPr>
            <p:ph type="chart" sz="quarter" idx="20"/>
          </p:nvPr>
        </p:nvGraphicFramePr>
        <p:xfrm>
          <a:off x="720725" y="3390900"/>
          <a:ext cx="3635375" cy="1184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Chart Placeholder 40">
            <a:extLst>
              <a:ext uri="{FF2B5EF4-FFF2-40B4-BE49-F238E27FC236}">
                <a16:creationId xmlns:a16="http://schemas.microsoft.com/office/drawing/2014/main" id="{00000000-0008-0000-0700-000042000000}"/>
              </a:ext>
            </a:extLst>
          </p:cNvPr>
          <p:cNvGraphicFramePr>
            <a:graphicFrameLocks noGrp="1"/>
          </p:cNvGraphicFramePr>
          <p:nvPr>
            <p:ph type="chart" sz="quarter" idx="15"/>
          </p:nvPr>
        </p:nvGraphicFramePr>
        <p:xfrm>
          <a:off x="4589463" y="2120900"/>
          <a:ext cx="3635375" cy="1184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2" name="Chart Placeholder 41">
            <a:extLst>
              <a:ext uri="{FF2B5EF4-FFF2-40B4-BE49-F238E27FC236}">
                <a16:creationId xmlns:a16="http://schemas.microsoft.com/office/drawing/2014/main" id="{00000000-0008-0000-0700-000043000000}"/>
              </a:ext>
            </a:extLst>
          </p:cNvPr>
          <p:cNvGraphicFramePr>
            <a:graphicFrameLocks noGrp="1"/>
          </p:cNvGraphicFramePr>
          <p:nvPr>
            <p:ph type="chart" sz="quarter" idx="16"/>
          </p:nvPr>
        </p:nvGraphicFramePr>
        <p:xfrm>
          <a:off x="4589463" y="3409950"/>
          <a:ext cx="3635375" cy="118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3" name="Chart Placeholder 42">
            <a:extLst>
              <a:ext uri="{FF2B5EF4-FFF2-40B4-BE49-F238E27FC236}">
                <a16:creationId xmlns:a16="http://schemas.microsoft.com/office/drawing/2014/main" id="{00000000-0008-0000-0700-000045000000}"/>
              </a:ext>
            </a:extLst>
          </p:cNvPr>
          <p:cNvGraphicFramePr>
            <a:graphicFrameLocks noGrp="1"/>
          </p:cNvGraphicFramePr>
          <p:nvPr>
            <p:ph type="chart" sz="quarter" idx="14"/>
          </p:nvPr>
        </p:nvGraphicFramePr>
        <p:xfrm>
          <a:off x="4589463" y="850900"/>
          <a:ext cx="3635375" cy="1184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4" name="Chart Placeholder 43">
            <a:extLst>
              <a:ext uri="{FF2B5EF4-FFF2-40B4-BE49-F238E27FC236}">
                <a16:creationId xmlns:a16="http://schemas.microsoft.com/office/drawing/2014/main" id="{00000000-0008-0000-0700-000040000000}"/>
              </a:ext>
            </a:extLst>
          </p:cNvPr>
          <p:cNvGraphicFramePr>
            <a:graphicFrameLocks noGrp="1"/>
          </p:cNvGraphicFramePr>
          <p:nvPr>
            <p:ph type="chart" sz="quarter" idx="17"/>
          </p:nvPr>
        </p:nvGraphicFramePr>
        <p:xfrm>
          <a:off x="4589463" y="4648200"/>
          <a:ext cx="3635375" cy="1668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5" name="Chart Placeholder 44">
            <a:extLst>
              <a:ext uri="{FF2B5EF4-FFF2-40B4-BE49-F238E27FC236}">
                <a16:creationId xmlns:a16="http://schemas.microsoft.com/office/drawing/2014/main" id="{DAEFB1D6-5C33-BE8A-449B-27AD677656F4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8424863" y="850900"/>
          <a:ext cx="3635375" cy="1184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50" name="Chart Placeholder 49">
            <a:extLst>
              <a:ext uri="{FF2B5EF4-FFF2-40B4-BE49-F238E27FC236}">
                <a16:creationId xmlns:a16="http://schemas.microsoft.com/office/drawing/2014/main" id="{094B3F8B-FE8C-7541-94BC-62650EFD0C18}"/>
              </a:ext>
            </a:extLst>
          </p:cNvPr>
          <p:cNvGraphicFramePr>
            <a:graphicFrameLocks noGrp="1"/>
          </p:cNvGraphicFramePr>
          <p:nvPr>
            <p:ph type="chart" sz="quarter" idx="11"/>
          </p:nvPr>
        </p:nvGraphicFramePr>
        <p:xfrm>
          <a:off x="8424863" y="2120900"/>
          <a:ext cx="3635375" cy="1184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51" name="Chart Placeholder 50">
            <a:extLst>
              <a:ext uri="{FF2B5EF4-FFF2-40B4-BE49-F238E27FC236}">
                <a16:creationId xmlns:a16="http://schemas.microsoft.com/office/drawing/2014/main" id="{00000000-0008-0000-0700-000047000000}"/>
              </a:ext>
            </a:extLst>
          </p:cNvPr>
          <p:cNvGraphicFramePr>
            <a:graphicFrameLocks noGrp="1"/>
          </p:cNvGraphicFramePr>
          <p:nvPr>
            <p:ph type="chart" sz="quarter" idx="12"/>
          </p:nvPr>
        </p:nvGraphicFramePr>
        <p:xfrm>
          <a:off x="8424863" y="3390900"/>
          <a:ext cx="3635375" cy="1184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52" name="Chart Placeholder 51">
            <a:extLst>
              <a:ext uri="{FF2B5EF4-FFF2-40B4-BE49-F238E27FC236}">
                <a16:creationId xmlns:a16="http://schemas.microsoft.com/office/drawing/2014/main" id="{00000000-0008-0000-0700-000048000000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8424863" y="4648200"/>
          <a:ext cx="3635375" cy="1668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53" name="Chart Placeholder 52">
            <a:extLst>
              <a:ext uri="{FF2B5EF4-FFF2-40B4-BE49-F238E27FC236}">
                <a16:creationId xmlns:a16="http://schemas.microsoft.com/office/drawing/2014/main" id="{D34A11BF-1B9D-47C6-AD51-2EFDBBA1BE27}"/>
              </a:ext>
            </a:extLst>
          </p:cNvPr>
          <p:cNvGraphicFramePr>
            <a:graphicFrameLocks noGrp="1"/>
          </p:cNvGraphicFramePr>
          <p:nvPr>
            <p:ph type="chart" sz="quarter" idx="21"/>
            <p:extLst>
              <p:ext uri="{D42A27DB-BD31-4B8C-83A1-F6EECF244321}">
                <p14:modId xmlns:p14="http://schemas.microsoft.com/office/powerpoint/2010/main" val="222662887"/>
              </p:ext>
            </p:extLst>
          </p:nvPr>
        </p:nvGraphicFramePr>
        <p:xfrm>
          <a:off x="720725" y="4648200"/>
          <a:ext cx="3635375" cy="1668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</p:spTree>
    <p:extLst>
      <p:ext uri="{BB962C8B-B14F-4D97-AF65-F5344CB8AC3E}">
        <p14:creationId xmlns:p14="http://schemas.microsoft.com/office/powerpoint/2010/main" val="19723381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Press Red Standard">
      <a:dk1>
        <a:srgbClr val="484043"/>
      </a:dk1>
      <a:lt1>
        <a:srgbClr val="FFFFFF"/>
      </a:lt1>
      <a:dk2>
        <a:srgbClr val="01425F"/>
      </a:dk2>
      <a:lt2>
        <a:srgbClr val="ACDBDF"/>
      </a:lt2>
      <a:accent1>
        <a:srgbClr val="BD1622"/>
      </a:accent1>
      <a:accent2>
        <a:srgbClr val="F79700"/>
      </a:accent2>
      <a:accent3>
        <a:srgbClr val="F7E821"/>
      </a:accent3>
      <a:accent4>
        <a:srgbClr val="006537"/>
      </a:accent4>
      <a:accent5>
        <a:srgbClr val="4BA57E"/>
      </a:accent5>
      <a:accent6>
        <a:srgbClr val="53B0C2"/>
      </a:accent6>
      <a:hlink>
        <a:srgbClr val="01425F"/>
      </a:hlink>
      <a:folHlink>
        <a:srgbClr val="4BA5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Press Red Standard">
      <a:dk1>
        <a:srgbClr val="484043"/>
      </a:dk1>
      <a:lt1>
        <a:srgbClr val="FFFFFF"/>
      </a:lt1>
      <a:dk2>
        <a:srgbClr val="01425F"/>
      </a:dk2>
      <a:lt2>
        <a:srgbClr val="ACDBDF"/>
      </a:lt2>
      <a:accent1>
        <a:srgbClr val="BD1622"/>
      </a:accent1>
      <a:accent2>
        <a:srgbClr val="F79700"/>
      </a:accent2>
      <a:accent3>
        <a:srgbClr val="F7E821"/>
      </a:accent3>
      <a:accent4>
        <a:srgbClr val="006537"/>
      </a:accent4>
      <a:accent5>
        <a:srgbClr val="4BA57E"/>
      </a:accent5>
      <a:accent6>
        <a:srgbClr val="53B0C2"/>
      </a:accent6>
      <a:hlink>
        <a:srgbClr val="01425F"/>
      </a:hlink>
      <a:folHlink>
        <a:srgbClr val="4BA57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Section Break A">
  <a:themeElements>
    <a:clrScheme name="Press Red Standard">
      <a:dk1>
        <a:srgbClr val="484043"/>
      </a:dk1>
      <a:lt1>
        <a:srgbClr val="FFFFFF"/>
      </a:lt1>
      <a:dk2>
        <a:srgbClr val="01425F"/>
      </a:dk2>
      <a:lt2>
        <a:srgbClr val="ACDBDF"/>
      </a:lt2>
      <a:accent1>
        <a:srgbClr val="BD1622"/>
      </a:accent1>
      <a:accent2>
        <a:srgbClr val="F79700"/>
      </a:accent2>
      <a:accent3>
        <a:srgbClr val="F7E821"/>
      </a:accent3>
      <a:accent4>
        <a:srgbClr val="006537"/>
      </a:accent4>
      <a:accent5>
        <a:srgbClr val="4BA57E"/>
      </a:accent5>
      <a:accent6>
        <a:srgbClr val="53B0C2"/>
      </a:accent6>
      <a:hlink>
        <a:srgbClr val="01425F"/>
      </a:hlink>
      <a:folHlink>
        <a:srgbClr val="4BA5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ress Red">
    <a:dk1>
      <a:srgbClr val="484043"/>
    </a:dk1>
    <a:lt1>
      <a:sysClr val="window" lastClr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F7E821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F7E821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52650</TotalTime>
  <Words>1433</Words>
  <Application>Microsoft Office PowerPoint</Application>
  <PresentationFormat>Widescreen</PresentationFormat>
  <Paragraphs>237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Angsana New</vt:lpstr>
      <vt:lpstr>Arial</vt:lpstr>
      <vt:lpstr>Calibri</vt:lpstr>
      <vt:lpstr>Calibri Light</vt:lpstr>
      <vt:lpstr>Comfortaa</vt:lpstr>
      <vt:lpstr>Comfortaa Regular</vt:lpstr>
      <vt:lpstr>Wingdings</vt:lpstr>
      <vt:lpstr>Simple Light</vt:lpstr>
      <vt:lpstr>Office Theme</vt:lpstr>
      <vt:lpstr>3_Section Break 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Hird</dc:creator>
  <cp:lastModifiedBy>Martin Hird</cp:lastModifiedBy>
  <cp:revision>1094</cp:revision>
  <dcterms:created xsi:type="dcterms:W3CDTF">2020-12-15T14:44:20Z</dcterms:created>
  <dcterms:modified xsi:type="dcterms:W3CDTF">2023-07-06T13:21:32Z</dcterms:modified>
</cp:coreProperties>
</file>