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</p:sldMasterIdLst>
  <p:notesMasterIdLst>
    <p:notesMasterId r:id="rId9"/>
  </p:notesMasterIdLst>
  <p:handoutMasterIdLst>
    <p:handoutMasterId r:id="rId10"/>
  </p:handoutMasterIdLst>
  <p:sldIdLst>
    <p:sldId id="1366" r:id="rId3"/>
    <p:sldId id="1153" r:id="rId4"/>
    <p:sldId id="1369" r:id="rId5"/>
    <p:sldId id="1371" r:id="rId6"/>
    <p:sldId id="1372" r:id="rId7"/>
    <p:sldId id="13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FA85E2-95EF-1481-CC5E-3AE2364B919C}" name="Liz Radley" initials="LR" userId="Liz Radle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28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7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57E"/>
    <a:srgbClr val="E4E4E4"/>
    <a:srgbClr val="BD1622"/>
    <a:srgbClr val="000000"/>
    <a:srgbClr val="BD1923"/>
    <a:srgbClr val="93C9B2"/>
    <a:srgbClr val="F79700"/>
    <a:srgbClr val="53AFC1"/>
    <a:srgbClr val="D8E1E3"/>
    <a:srgbClr val="ED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9" autoAdjust="0"/>
    <p:restoredTop sz="84643" autoAdjust="0"/>
  </p:normalViewPr>
  <p:slideViewPr>
    <p:cSldViewPr snapToGrid="0">
      <p:cViewPr varScale="1">
        <p:scale>
          <a:sx n="70" d="100"/>
          <a:sy n="70" d="100"/>
        </p:scale>
        <p:origin x="1008" y="86"/>
      </p:cViewPr>
      <p:guideLst/>
    </p:cSldViewPr>
  </p:slideViewPr>
  <p:outlineViewPr>
    <p:cViewPr>
      <p:scale>
        <a:sx n="33" d="100"/>
        <a:sy n="33" d="100"/>
      </p:scale>
      <p:origin x="0" y="-1880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81553-A43A-4B31-8CEF-345170F7CA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81553-A43A-4B31-8CEF-345170F7CA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1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81553-A43A-4B31-8CEF-345170F7CA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81553-A43A-4B31-8CEF-345170F7CA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4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81553-A43A-4B31-8CEF-345170F7CA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2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83D436-656D-4D49-83B0-5FD4FF0F5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29" y="975773"/>
            <a:ext cx="11827942" cy="514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49D224-B44B-4230-BB25-06511125AD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5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DAE6B-384C-8433-E7F0-001FF5BF5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893" y="6366084"/>
            <a:ext cx="5411787" cy="231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Source: Sport England, Active Lives Adults, Nov</a:t>
            </a:r>
          </a:p>
        </p:txBody>
      </p:sp>
    </p:spTree>
    <p:extLst>
      <p:ext uri="{BB962C8B-B14F-4D97-AF65-F5344CB8AC3E}">
        <p14:creationId xmlns:p14="http://schemas.microsoft.com/office/powerpoint/2010/main" val="345701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with pre co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846982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C4347-702D-1138-BBA2-7989C72C56CB}"/>
              </a:ext>
            </a:extLst>
          </p:cNvPr>
          <p:cNvSpPr txBox="1"/>
          <p:nvPr userDrawn="1"/>
        </p:nvSpPr>
        <p:spPr>
          <a:xfrm>
            <a:off x="780585" y="862206"/>
            <a:ext cx="117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Pre-Covid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F5E92-8146-E47B-5E81-087A57B93738}"/>
              </a:ext>
            </a:extLst>
          </p:cNvPr>
          <p:cNvSpPr/>
          <p:nvPr userDrawn="1"/>
        </p:nvSpPr>
        <p:spPr>
          <a:xfrm>
            <a:off x="780585" y="849522"/>
            <a:ext cx="5315415" cy="4346946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00EC95-137F-01B9-AC88-6028BB337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87"/>
          <a:stretch/>
        </p:blipFill>
        <p:spPr>
          <a:xfrm rot="5400000" flipH="1">
            <a:off x="-2643399" y="-526733"/>
            <a:ext cx="10028132" cy="4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706B9-BDAF-4FD5-9166-ADD130479E8E}"/>
              </a:ext>
            </a:extLst>
          </p:cNvPr>
          <p:cNvGrpSpPr/>
          <p:nvPr userDrawn="1"/>
        </p:nvGrpSpPr>
        <p:grpSpPr>
          <a:xfrm>
            <a:off x="735" y="-410535"/>
            <a:ext cx="5743183" cy="7679070"/>
            <a:chOff x="0" y="-414671"/>
            <a:chExt cx="5743183" cy="7679070"/>
          </a:xfrm>
          <a:solidFill>
            <a:srgbClr val="4BA57E">
              <a:alpha val="60000"/>
            </a:srgbClr>
          </a:solidFill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8020994F-D947-4E37-B760-18FC2CB0B332}"/>
                </a:ext>
              </a:extLst>
            </p:cNvPr>
            <p:cNvSpPr/>
            <p:nvPr/>
          </p:nvSpPr>
          <p:spPr>
            <a:xfrm rot="10800000">
              <a:off x="543108" y="-414671"/>
              <a:ext cx="5200075" cy="7679070"/>
            </a:xfrm>
            <a:prstGeom prst="pie">
              <a:avLst>
                <a:gd name="adj1" fmla="val 6522859"/>
                <a:gd name="adj2" fmla="val 15075153"/>
              </a:avLst>
            </a:prstGeom>
            <a:solidFill>
              <a:srgbClr val="93C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9B696E-0FF3-4D65-8FAB-A776F10C5379}"/>
                </a:ext>
              </a:extLst>
            </p:cNvPr>
            <p:cNvSpPr/>
            <p:nvPr userDrawn="1"/>
          </p:nvSpPr>
          <p:spPr>
            <a:xfrm>
              <a:off x="0" y="0"/>
              <a:ext cx="4308764" cy="6858000"/>
            </a:xfrm>
            <a:prstGeom prst="rect">
              <a:avLst/>
            </a:prstGeom>
            <a:solidFill>
              <a:srgbClr val="93C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767E5A-2A8A-4B50-B703-198321700D25}"/>
              </a:ext>
            </a:extLst>
          </p:cNvPr>
          <p:cNvSpPr txBox="1"/>
          <p:nvPr userDrawn="1"/>
        </p:nvSpPr>
        <p:spPr>
          <a:xfrm>
            <a:off x="-215031" y="2430701"/>
            <a:ext cx="5200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Headlines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18F4A1-1CCA-4940-A24D-A7F979C751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2" y="6076072"/>
            <a:ext cx="1786612" cy="724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E15D58-A693-4B99-9756-8F9870E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235" t="20222" r="59766" b="52285"/>
          <a:stretch/>
        </p:blipFill>
        <p:spPr>
          <a:xfrm>
            <a:off x="1" y="3865803"/>
            <a:ext cx="2771480" cy="2992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08906-73B8-4448-91F7-A11BCF6F376A}"/>
              </a:ext>
            </a:extLst>
          </p:cNvPr>
          <p:cNvSpPr/>
          <p:nvPr userDrawn="1"/>
        </p:nvSpPr>
        <p:spPr>
          <a:xfrm>
            <a:off x="471648" y="1291920"/>
            <a:ext cx="4585591" cy="1231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70000"/>
              </a:lnSpc>
            </a:pPr>
            <a:r>
              <a:rPr lang="en-GB" sz="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Activity Lives November 21-22</a:t>
            </a:r>
            <a:endParaRPr lang="en-US" sz="6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3F4C66D-87B0-451D-9E96-6FC8F39496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2129" y="2051393"/>
            <a:ext cx="4234052" cy="59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6BEBC2-0A38-8945-AF32-F1041167369C}"/>
              </a:ext>
            </a:extLst>
          </p:cNvPr>
          <p:cNvSpPr/>
          <p:nvPr userDrawn="1"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chemeClr val="tx1">
              <a:alpha val="104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2E0AB4-F90B-44CD-8926-98D3CF701365}"/>
              </a:ext>
            </a:extLst>
          </p:cNvPr>
          <p:cNvGrpSpPr/>
          <p:nvPr userDrawn="1"/>
        </p:nvGrpSpPr>
        <p:grpSpPr>
          <a:xfrm>
            <a:off x="0" y="-414671"/>
            <a:ext cx="5743183" cy="7679070"/>
            <a:chOff x="0" y="-414671"/>
            <a:chExt cx="5743183" cy="7679070"/>
          </a:xfrm>
          <a:solidFill>
            <a:schemeClr val="bg1"/>
          </a:solidFill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5336B301-C1E9-4B9F-AF54-F8E83A736A8B}"/>
                </a:ext>
              </a:extLst>
            </p:cNvPr>
            <p:cNvSpPr/>
            <p:nvPr/>
          </p:nvSpPr>
          <p:spPr>
            <a:xfrm rot="10800000">
              <a:off x="543108" y="-414671"/>
              <a:ext cx="5200075" cy="7679070"/>
            </a:xfrm>
            <a:prstGeom prst="pie">
              <a:avLst>
                <a:gd name="adj1" fmla="val 6522859"/>
                <a:gd name="adj2" fmla="val 150751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C23CE2-5FA1-4B97-8CA6-3EDF7C5896FE}"/>
                </a:ext>
              </a:extLst>
            </p:cNvPr>
            <p:cNvSpPr/>
            <p:nvPr/>
          </p:nvSpPr>
          <p:spPr>
            <a:xfrm>
              <a:off x="0" y="0"/>
              <a:ext cx="430876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CED4BD-EFCF-834D-BEC2-BEEAC241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390" y="365125"/>
            <a:ext cx="5539410" cy="1325563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37E6AE-D850-C74A-A25A-58C0807B54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14390" y="2062042"/>
            <a:ext cx="5539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666D35-2B28-4FFA-B5AB-67C0E7126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497" b="53112"/>
          <a:stretch/>
        </p:blipFill>
        <p:spPr>
          <a:xfrm>
            <a:off x="0" y="2822327"/>
            <a:ext cx="4349575" cy="4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413DB79-C008-4C3D-925C-94DC041FA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35" t="20222" r="59766" b="52285"/>
          <a:stretch/>
        </p:blipFill>
        <p:spPr>
          <a:xfrm>
            <a:off x="0" y="2156526"/>
            <a:ext cx="4354717" cy="470139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F8D85-9442-7297-96FC-24B88B732C8F}"/>
              </a:ext>
            </a:extLst>
          </p:cNvPr>
          <p:cNvGrpSpPr/>
          <p:nvPr userDrawn="1"/>
        </p:nvGrpSpPr>
        <p:grpSpPr>
          <a:xfrm>
            <a:off x="0" y="6594761"/>
            <a:ext cx="12192000" cy="263239"/>
            <a:chOff x="0" y="6594761"/>
            <a:chExt cx="12192000" cy="2632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094967-16CF-627D-ACF3-4BD6F0BB0CCE}"/>
                </a:ext>
              </a:extLst>
            </p:cNvPr>
            <p:cNvSpPr/>
            <p:nvPr/>
          </p:nvSpPr>
          <p:spPr>
            <a:xfrm>
              <a:off x="0" y="6681457"/>
              <a:ext cx="12192000" cy="1765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1453C0-61D1-27B6-1DA7-09782BB42C52}"/>
                </a:ext>
              </a:extLst>
            </p:cNvPr>
            <p:cNvSpPr/>
            <p:nvPr/>
          </p:nvSpPr>
          <p:spPr>
            <a:xfrm>
              <a:off x="0" y="6594761"/>
              <a:ext cx="121920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28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8"/>
            <a:ext cx="11846982" cy="4482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60E5EEA-2BDC-4C1D-9E35-F61F5E06F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0910" y="5607442"/>
            <a:ext cx="7512518" cy="40834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90" y="1037168"/>
            <a:ext cx="7908956" cy="4482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60E5EEA-2BDC-4C1D-9E35-F61F5E06F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9242" y="5640164"/>
            <a:ext cx="6593411" cy="4083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D1DD5-447E-4F9A-BB6C-BAE706A6D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46" y="1790240"/>
            <a:ext cx="3526220" cy="37294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6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0" lvl="0" indent="0">
              <a:lnSpc>
                <a:spcPct val="7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69CD2-D7CF-4E73-817C-968CE74A9F4F}"/>
              </a:ext>
            </a:extLst>
          </p:cNvPr>
          <p:cNvCxnSpPr>
            <a:cxnSpLocks/>
          </p:cNvCxnSpPr>
          <p:nvPr userDrawn="1"/>
        </p:nvCxnSpPr>
        <p:spPr>
          <a:xfrm>
            <a:off x="8153561" y="1790240"/>
            <a:ext cx="0" cy="3341741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846982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F6E9FC2-AA78-4D60-B58A-EB01F4F47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906"/>
            <a:ext cx="1198485" cy="11209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3388A-C000-4BD7-9EA8-B287B4E24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8"/>
            <a:ext cx="11623251" cy="5072062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BA50556-3322-4115-9469-1611B13BCC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31762" y="1055688"/>
            <a:ext cx="11928476" cy="5040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22A7E-2113-4834-90D9-D9E480329E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A1F45A-9BC1-4EB4-8FA8-5D647751B73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648588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Font typeface="Arial" panose="020B0604020202020204" pitchFamily="34" charset="0"/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66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0E023A-BB16-4CA6-9D2E-E5D03AFC7C54}"/>
              </a:ext>
            </a:extLst>
          </p:cNvPr>
          <p:cNvSpPr txBox="1">
            <a:spLocks/>
          </p:cNvSpPr>
          <p:nvPr userDrawn="1"/>
        </p:nvSpPr>
        <p:spPr>
          <a:xfrm>
            <a:off x="4032119" y="2038803"/>
            <a:ext cx="7748755" cy="122095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of adults in</a:t>
            </a:r>
          </a:p>
          <a:p>
            <a:pPr>
              <a:lnSpc>
                <a:spcPct val="5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8000" b="0" i="0" u="none" strike="noStrike" dirty="0">
                <a:latin typeface="Angsana New" panose="02020603050405020304" pitchFamily="18" charset="-34"/>
                <a:cs typeface="Angsana New" panose="02020603050405020304" pitchFamily="18" charset="-34"/>
              </a:rPr>
              <a:t>re </a:t>
            </a:r>
            <a:r>
              <a:rPr lang="en-US" sz="8000" b="0" i="0" u="none" strike="noStrike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inactive</a:t>
            </a:r>
            <a:r>
              <a:rPr lang="en-US" sz="8000" b="0" i="0" u="none" strike="noStrike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approximately 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9074E21-938C-45FB-BE88-D23CEAC8693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675350" y="2045501"/>
            <a:ext cx="2772000" cy="1764000"/>
          </a:xfrm>
          <a:prstGeom prst="bentConnector3">
            <a:avLst>
              <a:gd name="adj1" fmla="val 82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7A465C5-7DB2-4043-BD96-1E9D49F6C26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648588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9FCC1F-2386-45C6-A8A0-57A7A083BAE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90537" y="4128757"/>
            <a:ext cx="11363611" cy="1422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275BC8-83CB-4537-821C-DB5671C7F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2120" y="1022807"/>
            <a:ext cx="2616468" cy="863327"/>
          </a:xfrm>
        </p:spPr>
        <p:txBody>
          <a:bodyPr>
            <a:noAutofit/>
          </a:bodyPr>
          <a:lstStyle>
            <a:lvl1pPr marL="0" indent="0">
              <a:buNone/>
              <a:defRPr sz="6600" b="1"/>
            </a:lvl1pPr>
            <a:lvl5pPr>
              <a:defRPr/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617B23-1AAF-4D42-AD68-4ED227C7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1767" y="2038803"/>
            <a:ext cx="4792127" cy="1085850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8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area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5C1A83-C19F-4EB5-9CE9-29F50D8ABE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2119" y="3284084"/>
            <a:ext cx="5841983" cy="1085850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8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xxx,000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5280C55-E353-4410-B3F3-660C7A30A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Headlines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B293C5-3B52-47FC-AFB4-4E865E4A966F}"/>
              </a:ext>
            </a:extLst>
          </p:cNvPr>
          <p:cNvCxnSpPr/>
          <p:nvPr userDrawn="1"/>
        </p:nvCxnSpPr>
        <p:spPr>
          <a:xfrm flipV="1">
            <a:off x="6095999" y="1896440"/>
            <a:ext cx="0" cy="360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64AA7A-3D36-453F-A542-0903030A7ACA}"/>
              </a:ext>
            </a:extLst>
          </p:cNvPr>
          <p:cNvSpPr txBox="1"/>
          <p:nvPr userDrawn="1"/>
        </p:nvSpPr>
        <p:spPr>
          <a:xfrm>
            <a:off x="935566" y="1849966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Inactive percentage Nov 19/20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93D398-863F-463E-A90E-A7E9A09236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566" y="2248323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BD162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BE56D-02C4-4423-83D9-8A3BEEB4D7B7}"/>
              </a:ext>
            </a:extLst>
          </p:cNvPr>
          <p:cNvSpPr txBox="1"/>
          <p:nvPr userDrawn="1"/>
        </p:nvSpPr>
        <p:spPr>
          <a:xfrm>
            <a:off x="935566" y="3696440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800" b="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Inactive population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D838BC0-1A9A-41B6-8223-F1965DA70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566" y="4094797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BD162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030E3-72FD-4128-9EA6-5F9E9A657CC4}"/>
              </a:ext>
            </a:extLst>
          </p:cNvPr>
          <p:cNvSpPr txBox="1"/>
          <p:nvPr userDrawn="1"/>
        </p:nvSpPr>
        <p:spPr>
          <a:xfrm>
            <a:off x="7355762" y="1849966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Those who do ‘Nothing’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DCA94AF-456B-416B-BBD4-1A71B26FC5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5762" y="2248323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888A6-DA03-46AF-B9BC-BD9703717A53}"/>
              </a:ext>
            </a:extLst>
          </p:cNvPr>
          <p:cNvSpPr txBox="1"/>
          <p:nvPr userDrawn="1"/>
        </p:nvSpPr>
        <p:spPr>
          <a:xfrm>
            <a:off x="7355761" y="3696440"/>
            <a:ext cx="3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800" b="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Inactive population growth (approx.)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EF0DDAB-81F6-41D6-8583-CE8F743DB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762" y="4094797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4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5280C55-E353-4410-B3F3-660C7A30A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6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2C6F2B-B5B9-980E-2C20-232B99C5F58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126400" y="5817381"/>
            <a:ext cx="1065600" cy="991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96B618-3AB4-34B8-5E78-D5A573E89DA4}"/>
              </a:ext>
            </a:extLst>
          </p:cNvPr>
          <p:cNvSpPr/>
          <p:nvPr userDrawn="1"/>
        </p:nvSpPr>
        <p:spPr>
          <a:xfrm>
            <a:off x="0" y="6681457"/>
            <a:ext cx="12192000" cy="176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44012-9987-D613-6775-C8A260EDCEE0}"/>
              </a:ext>
            </a:extLst>
          </p:cNvPr>
          <p:cNvSpPr/>
          <p:nvPr userDrawn="1"/>
        </p:nvSpPr>
        <p:spPr>
          <a:xfrm>
            <a:off x="0" y="6586163"/>
            <a:ext cx="11703269" cy="45719"/>
          </a:xfrm>
          <a:prstGeom prst="rect">
            <a:avLst/>
          </a:prstGeom>
          <a:solidFill>
            <a:srgbClr val="484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6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740" r:id="rId3"/>
    <p:sldLayoutId id="2147483706" r:id="rId4"/>
    <p:sldLayoutId id="2147483699" r:id="rId5"/>
    <p:sldLayoutId id="2147483686" r:id="rId6"/>
    <p:sldLayoutId id="2147483704" r:id="rId7"/>
    <p:sldLayoutId id="2147483742" r:id="rId8"/>
    <p:sldLayoutId id="2147483743" r:id="rId9"/>
    <p:sldLayoutId id="21474837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08" r:id="rId2"/>
    <p:sldLayoutId id="2147483718" r:id="rId3"/>
    <p:sldLayoutId id="21474837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4D26FE-6156-75B6-B808-479008C3110D}"/>
              </a:ext>
            </a:extLst>
          </p:cNvPr>
          <p:cNvSpPr txBox="1"/>
          <p:nvPr/>
        </p:nvSpPr>
        <p:spPr>
          <a:xfrm>
            <a:off x="275705" y="3966547"/>
            <a:ext cx="3911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Partnership Maps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A1349-64C0-F558-E810-45E591CDDB49}"/>
              </a:ext>
            </a:extLst>
          </p:cNvPr>
          <p:cNvSpPr/>
          <p:nvPr/>
        </p:nvSpPr>
        <p:spPr>
          <a:xfrm>
            <a:off x="291739" y="1754251"/>
            <a:ext cx="4115121" cy="19587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GB" sz="6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Sport England Place needs classifications</a:t>
            </a:r>
            <a:endParaRPr lang="en-US" sz="6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2107477-6C63-C6FA-D85A-4500F31B1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6" y="5496812"/>
            <a:ext cx="1857243" cy="13136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E687708-7045-7F04-2C08-0E4A38AA3D61}"/>
              </a:ext>
            </a:extLst>
          </p:cNvPr>
          <p:cNvGrpSpPr/>
          <p:nvPr/>
        </p:nvGrpSpPr>
        <p:grpSpPr>
          <a:xfrm>
            <a:off x="0" y="6594761"/>
            <a:ext cx="12192000" cy="263239"/>
            <a:chOff x="0" y="6594761"/>
            <a:chExt cx="12192000" cy="2632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5888A1-A044-9BAC-04B5-F9BD4B81435F}"/>
                </a:ext>
              </a:extLst>
            </p:cNvPr>
            <p:cNvSpPr/>
            <p:nvPr/>
          </p:nvSpPr>
          <p:spPr>
            <a:xfrm>
              <a:off x="0" y="6681457"/>
              <a:ext cx="12192000" cy="1765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23A805-4B40-E48C-94C9-019D63BB47AF}"/>
                </a:ext>
              </a:extLst>
            </p:cNvPr>
            <p:cNvSpPr/>
            <p:nvPr/>
          </p:nvSpPr>
          <p:spPr>
            <a:xfrm>
              <a:off x="0" y="6594761"/>
              <a:ext cx="121920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59B654-B8F6-D4BC-7E69-B2678809E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740" y="874667"/>
            <a:ext cx="7033260" cy="4716780"/>
          </a:xfrm>
          <a:prstGeom prst="rect">
            <a:avLst/>
          </a:prstGeom>
        </p:spPr>
      </p:pic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17F97B3-49A7-6BE0-6708-A075C6816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79" y="424944"/>
            <a:ext cx="4130202" cy="12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3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1F7E0-A3EC-7059-9DF2-E39D40AB9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2" y="1154464"/>
            <a:ext cx="5288047" cy="497613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BEADB5A-FB84-4315-ABD4-968F58C16C2A}"/>
              </a:ext>
            </a:extLst>
          </p:cNvPr>
          <p:cNvSpPr txBox="1">
            <a:spLocks/>
          </p:cNvSpPr>
          <p:nvPr/>
        </p:nvSpPr>
        <p:spPr>
          <a:xfrm>
            <a:off x="0" y="-60006"/>
            <a:ext cx="8073041" cy="86211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Priority Local Authorities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BD8F7-3A76-CEAC-8B3C-D7A3BF1B31F6}"/>
              </a:ext>
            </a:extLst>
          </p:cNvPr>
          <p:cNvSpPr txBox="1"/>
          <p:nvPr/>
        </p:nvSpPr>
        <p:spPr>
          <a:xfrm>
            <a:off x="7741342" y="6226629"/>
            <a:ext cx="3198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 Sport England Place Needs Classification July 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E6A50-AA97-4215-0DA6-0D7E857D4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335" y="971756"/>
            <a:ext cx="7624665" cy="60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585B5-60A1-3870-5657-E2303896A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334" y="515458"/>
            <a:ext cx="1209675" cy="371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CE136-A7B1-C6DC-7AAF-C70D632F5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264" y="1914299"/>
            <a:ext cx="1114425" cy="390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360430-DE4A-F986-FB9C-EECCCFA18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334" y="2474470"/>
            <a:ext cx="7624665" cy="830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FCCC0-C0C4-BD15-41F5-E4A5655F3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72" y="727404"/>
            <a:ext cx="11906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BEADB5A-FB84-4315-ABD4-968F58C16C2A}"/>
              </a:ext>
            </a:extLst>
          </p:cNvPr>
          <p:cNvSpPr txBox="1">
            <a:spLocks/>
          </p:cNvSpPr>
          <p:nvPr/>
        </p:nvSpPr>
        <p:spPr>
          <a:xfrm>
            <a:off x="43542" y="52285"/>
            <a:ext cx="8073041" cy="86211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Priority MSOA’s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BD8F7-3A76-CEAC-8B3C-D7A3BF1B31F6}"/>
              </a:ext>
            </a:extLst>
          </p:cNvPr>
          <p:cNvSpPr txBox="1"/>
          <p:nvPr/>
        </p:nvSpPr>
        <p:spPr>
          <a:xfrm>
            <a:off x="7992899" y="6357367"/>
            <a:ext cx="4752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 Sport England Place Needs Classification July 23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3DA3021-AB1D-9962-090A-2204DC9EB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18" y="379715"/>
            <a:ext cx="1209675" cy="371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C4F5C-E87D-2510-0E21-7154C3A7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432" y="914401"/>
            <a:ext cx="6178309" cy="3394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365AA-C440-B8E3-6689-6C511EFFE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15" y="1309007"/>
            <a:ext cx="5112883" cy="4934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FCCC0-C0C4-BD15-41F5-E4A5655F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59" y="968466"/>
            <a:ext cx="11906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3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B4EFE-DFFF-78E9-DB01-9646D9FA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5" y="1504950"/>
            <a:ext cx="4937375" cy="476522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BEADB5A-FB84-4315-ABD4-968F58C16C2A}"/>
              </a:ext>
            </a:extLst>
          </p:cNvPr>
          <p:cNvSpPr txBox="1">
            <a:spLocks/>
          </p:cNvSpPr>
          <p:nvPr/>
        </p:nvSpPr>
        <p:spPr>
          <a:xfrm>
            <a:off x="43542" y="52285"/>
            <a:ext cx="8073041" cy="86211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Priority MSOA’s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BD8F7-3A76-CEAC-8B3C-D7A3BF1B31F6}"/>
              </a:ext>
            </a:extLst>
          </p:cNvPr>
          <p:cNvSpPr txBox="1"/>
          <p:nvPr/>
        </p:nvSpPr>
        <p:spPr>
          <a:xfrm>
            <a:off x="7992899" y="6357367"/>
            <a:ext cx="4752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 Sport England Place Needs Classification July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CCC0-C0C4-BD15-41F5-E4A5655F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63" y="825106"/>
            <a:ext cx="1190625" cy="10953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22C35A-E252-6B44-37F4-45015FBD4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889" y="222418"/>
            <a:ext cx="1114425" cy="390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1E0A0-D630-3AF6-019A-2DE6F0B0C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102" y="856229"/>
            <a:ext cx="5854108" cy="5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7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1EBB1B-5F5B-F3AE-B876-D8496AC4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0" y="1156605"/>
            <a:ext cx="5316844" cy="51314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BEADB5A-FB84-4315-ABD4-968F58C16C2A}"/>
              </a:ext>
            </a:extLst>
          </p:cNvPr>
          <p:cNvSpPr txBox="1">
            <a:spLocks/>
          </p:cNvSpPr>
          <p:nvPr/>
        </p:nvSpPr>
        <p:spPr>
          <a:xfrm>
            <a:off x="43542" y="52285"/>
            <a:ext cx="8073041" cy="86211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Priority MSOA’s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BD8F7-3A76-CEAC-8B3C-D7A3BF1B31F6}"/>
              </a:ext>
            </a:extLst>
          </p:cNvPr>
          <p:cNvSpPr txBox="1"/>
          <p:nvPr/>
        </p:nvSpPr>
        <p:spPr>
          <a:xfrm>
            <a:off x="7992899" y="6357367"/>
            <a:ext cx="4752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 Sport England Place Needs Classification July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CCC0-C0C4-BD15-41F5-E4A5655F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06" y="816430"/>
            <a:ext cx="1190625" cy="1095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5411F4-C953-ABD6-AD38-0F3407FE1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644" y="297605"/>
            <a:ext cx="1085850" cy="371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1100B-9768-8051-B9E9-C94EE05A5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665" y="52285"/>
            <a:ext cx="5878286" cy="3436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3A950-B584-F790-6B65-67128FF8F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665" y="3488821"/>
            <a:ext cx="5878286" cy="27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BF79C73-4324-4A84-04D7-DAD5737B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867" y="2145410"/>
            <a:ext cx="2127376" cy="18043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854F7F-04E5-2816-2365-686085C0A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021" y="636787"/>
            <a:ext cx="1877534" cy="18043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72D135-532E-8D6E-9DC8-53ACC7AB9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286" y="2425517"/>
            <a:ext cx="2169224" cy="158070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BEADB5A-FB84-4315-ABD4-968F58C16C2A}"/>
              </a:ext>
            </a:extLst>
          </p:cNvPr>
          <p:cNvSpPr txBox="1">
            <a:spLocks/>
          </p:cNvSpPr>
          <p:nvPr/>
        </p:nvSpPr>
        <p:spPr>
          <a:xfrm>
            <a:off x="-12376" y="-3310"/>
            <a:ext cx="8073041" cy="86211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Priority MSOA’s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BD8F7-3A76-CEAC-8B3C-D7A3BF1B31F6}"/>
              </a:ext>
            </a:extLst>
          </p:cNvPr>
          <p:cNvSpPr txBox="1"/>
          <p:nvPr/>
        </p:nvSpPr>
        <p:spPr>
          <a:xfrm>
            <a:off x="7992899" y="6357367"/>
            <a:ext cx="4752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 Sport England Place Needs Classification July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CCC0-C0C4-BD15-41F5-E4A5655F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962" y="4928350"/>
            <a:ext cx="1190625" cy="1095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A27BAF-8C43-E426-504B-E1215E242478}"/>
              </a:ext>
            </a:extLst>
          </p:cNvPr>
          <p:cNvSpPr txBox="1"/>
          <p:nvPr/>
        </p:nvSpPr>
        <p:spPr>
          <a:xfrm>
            <a:off x="555171" y="1042833"/>
            <a:ext cx="240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 East Lincolnshire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D1ADE-9C46-4B6B-372E-EF58EB424DFF}"/>
              </a:ext>
            </a:extLst>
          </p:cNvPr>
          <p:cNvSpPr txBox="1"/>
          <p:nvPr/>
        </p:nvSpPr>
        <p:spPr>
          <a:xfrm>
            <a:off x="1236397" y="4436050"/>
            <a:ext cx="25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 Riding of Yorkshire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D756C-F137-181C-6F26-BD08DC407A51}"/>
              </a:ext>
            </a:extLst>
          </p:cNvPr>
          <p:cNvSpPr txBox="1"/>
          <p:nvPr/>
        </p:nvSpPr>
        <p:spPr>
          <a:xfrm>
            <a:off x="9773962" y="319765"/>
            <a:ext cx="171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7B7384-42BC-6049-0AC2-893C03A470F0}"/>
              </a:ext>
            </a:extLst>
          </p:cNvPr>
          <p:cNvSpPr/>
          <p:nvPr/>
        </p:nvSpPr>
        <p:spPr>
          <a:xfrm>
            <a:off x="191848" y="963405"/>
            <a:ext cx="4448213" cy="3009882"/>
          </a:xfrm>
          <a:prstGeom prst="roundRect">
            <a:avLst/>
          </a:prstGeom>
          <a:noFill/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9FE606-C078-078E-7098-B77954194D52}"/>
              </a:ext>
            </a:extLst>
          </p:cNvPr>
          <p:cNvSpPr/>
          <p:nvPr/>
        </p:nvSpPr>
        <p:spPr>
          <a:xfrm>
            <a:off x="191849" y="4325980"/>
            <a:ext cx="6228050" cy="2097516"/>
          </a:xfrm>
          <a:prstGeom prst="roundRect">
            <a:avLst/>
          </a:prstGeom>
          <a:noFill/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4808BB-F748-9D5F-D7D5-3EC0D42F710A}"/>
              </a:ext>
            </a:extLst>
          </p:cNvPr>
          <p:cNvSpPr/>
          <p:nvPr/>
        </p:nvSpPr>
        <p:spPr>
          <a:xfrm>
            <a:off x="8060665" y="152400"/>
            <a:ext cx="4044248" cy="4173580"/>
          </a:xfrm>
          <a:prstGeom prst="roundRect">
            <a:avLst>
              <a:gd name="adj" fmla="val 10552"/>
            </a:avLst>
          </a:prstGeom>
          <a:noFill/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8BD88B-7D56-DE37-1D33-4C38C2F7A243}"/>
              </a:ext>
            </a:extLst>
          </p:cNvPr>
          <p:cNvSpPr/>
          <p:nvPr/>
        </p:nvSpPr>
        <p:spPr>
          <a:xfrm>
            <a:off x="4819401" y="603159"/>
            <a:ext cx="3139180" cy="3650041"/>
          </a:xfrm>
          <a:prstGeom prst="roundRect">
            <a:avLst/>
          </a:prstGeom>
          <a:noFill/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5B078-D16C-6BDF-C258-A3CC6BAB22CD}"/>
              </a:ext>
            </a:extLst>
          </p:cNvPr>
          <p:cNvSpPr txBox="1"/>
          <p:nvPr/>
        </p:nvSpPr>
        <p:spPr>
          <a:xfrm>
            <a:off x="6684643" y="1482265"/>
            <a:ext cx="13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 Lincolnshire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36F4D-32A4-C0D0-1430-4EECF6E2E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555" y="733514"/>
            <a:ext cx="3642467" cy="3178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F0726E-CCC0-2CF1-B3F8-4C2BE3A2A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58" y="4924570"/>
            <a:ext cx="1324656" cy="13874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FE503A-A900-727A-9FCB-32F4ED5E0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2225" y="4863831"/>
            <a:ext cx="945017" cy="1553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A4B301-8878-70E7-089C-5A60D011EB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8360" y="4871251"/>
            <a:ext cx="946708" cy="14941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8DF1A1-3D17-A5DC-FBF3-F119183DA7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558" y="1516764"/>
            <a:ext cx="2299830" cy="14890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D669E4-6D60-0314-A481-6258AED86D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61" y="4498336"/>
            <a:ext cx="1502797" cy="18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ection Break A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26050</TotalTime>
  <Words>78</Words>
  <Application>Microsoft Office PowerPoint</Application>
  <PresentationFormat>Widescreen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Wingdings</vt:lpstr>
      <vt:lpstr>Office Theme</vt:lpstr>
      <vt:lpstr>3_Section Break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Emily Bradbury</cp:lastModifiedBy>
  <cp:revision>678</cp:revision>
  <dcterms:created xsi:type="dcterms:W3CDTF">2020-12-15T14:44:20Z</dcterms:created>
  <dcterms:modified xsi:type="dcterms:W3CDTF">2023-07-22T09:51:24Z</dcterms:modified>
</cp:coreProperties>
</file>