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863" r:id="rId2"/>
    <p:sldMasterId id="2147484091" r:id="rId3"/>
    <p:sldMasterId id="2147484273" r:id="rId4"/>
  </p:sldMasterIdLst>
  <p:notesMasterIdLst>
    <p:notesMasterId r:id="rId34"/>
  </p:notesMasterIdLst>
  <p:handoutMasterIdLst>
    <p:handoutMasterId r:id="rId35"/>
  </p:handoutMasterIdLst>
  <p:sldIdLst>
    <p:sldId id="2145708356" r:id="rId5"/>
    <p:sldId id="2145708369" r:id="rId6"/>
    <p:sldId id="1006" r:id="rId7"/>
    <p:sldId id="2145708370" r:id="rId8"/>
    <p:sldId id="2145708371" r:id="rId9"/>
    <p:sldId id="2145708323" r:id="rId10"/>
    <p:sldId id="4287" r:id="rId11"/>
    <p:sldId id="2145708349" r:id="rId12"/>
    <p:sldId id="2145708372" r:id="rId13"/>
    <p:sldId id="2145708367" r:id="rId14"/>
    <p:sldId id="4342" r:id="rId15"/>
    <p:sldId id="2145708373" r:id="rId16"/>
    <p:sldId id="2145708383" r:id="rId17"/>
    <p:sldId id="2145708374" r:id="rId18"/>
    <p:sldId id="2145708375" r:id="rId19"/>
    <p:sldId id="2145708376" r:id="rId20"/>
    <p:sldId id="2145708377" r:id="rId21"/>
    <p:sldId id="2145708368" r:id="rId22"/>
    <p:sldId id="2145708378" r:id="rId23"/>
    <p:sldId id="2145708353" r:id="rId24"/>
    <p:sldId id="4370" r:id="rId25"/>
    <p:sldId id="4366" r:id="rId26"/>
    <p:sldId id="2145708379" r:id="rId27"/>
    <p:sldId id="2145708380" r:id="rId28"/>
    <p:sldId id="2145708285" r:id="rId29"/>
    <p:sldId id="2145708339" r:id="rId30"/>
    <p:sldId id="2145708365" r:id="rId31"/>
    <p:sldId id="2145708382" r:id="rId32"/>
    <p:sldId id="430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5B3815-400D-6C14-1CCB-56631930C663}" name="Martin Hird" initials="MH" userId="Martin Hird" providerId="None"/>
  <p188:author id="{24285C21-1C15-9939-DE37-B21D5C01ED92}" name="Liz Radley" initials="LR" userId="S::liz@pressred.co.uk::2d828230-0f60-4fd5-9d69-9b819aaf13bf" providerId="AD"/>
  <p188:author id="{6235672F-6682-7BE6-BB07-DD73BF8C201F}" name="Martin Hird" initials="MH" userId="S::martin@pressred.co.uk::7af6d65c-07f6-4e17-8f60-307004fb9820" providerId="AD"/>
  <p188:author id="{BB13E14F-0380-9E1A-607D-929C02A39D0C}" name="Shona Honey" initials="SH" userId="S::shona@pressred.co.uk::1adc8dee-d822-4184-8cea-cb7439cb4f0c" providerId="AD"/>
  <p188:author id="{3FDDDCAF-E490-94CC-B481-898548AB9DDC}" name="Scott Hartley" initials="SH" userId="S::scott@pressred.co.uk::da5851e2-eb73-4c9d-afd2-be7641e983ed" providerId="AD"/>
  <p188:author id="{64FA85E2-95EF-1481-CC5E-3AE2364B919C}" name="Liz Radley" initials="LR" userId="Liz Radley" providerId="None"/>
  <p188:author id="{804B0AF0-B6FC-5813-5B7F-EF09AE8C5039}" name="Tim Brearley" initials="TB" userId="2671ec7344e3106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 Radley" initials="LR" lastIdx="134" clrIdx="0">
    <p:extLst>
      <p:ext uri="{19B8F6BF-5375-455C-9EA6-DF929625EA0E}">
        <p15:presenceInfo xmlns:p15="http://schemas.microsoft.com/office/powerpoint/2012/main" userId="aae0c5a9c4a6daf5" providerId="Windows Live"/>
      </p:ext>
    </p:extLst>
  </p:cmAuthor>
  <p:cmAuthor id="2" name="Martin Hird" initials="MH" lastIdx="120" clrIdx="1">
    <p:extLst>
      <p:ext uri="{19B8F6BF-5375-455C-9EA6-DF929625EA0E}">
        <p15:presenceInfo xmlns:p15="http://schemas.microsoft.com/office/powerpoint/2012/main" userId="eaad0c9c081c435d" providerId="Windows Live"/>
      </p:ext>
    </p:extLst>
  </p:cmAuthor>
  <p:cmAuthor id="3" name="Sarah Tague" initials="ST" lastIdx="8" clrIdx="2">
    <p:extLst>
      <p:ext uri="{19B8F6BF-5375-455C-9EA6-DF929625EA0E}">
        <p15:presenceInfo xmlns:p15="http://schemas.microsoft.com/office/powerpoint/2012/main" userId="Sarah Tague" providerId="None"/>
      </p:ext>
    </p:extLst>
  </p:cmAuthor>
  <p:cmAuthor id="4" name="Shona Honey" initials="SH" lastIdx="1" clrIdx="3">
    <p:extLst>
      <p:ext uri="{19B8F6BF-5375-455C-9EA6-DF929625EA0E}">
        <p15:presenceInfo xmlns:p15="http://schemas.microsoft.com/office/powerpoint/2012/main" userId="82273656a353d053" providerId="Windows Live"/>
      </p:ext>
    </p:extLst>
  </p:cmAuthor>
  <p:cmAuthor id="5" name="Scott Hartley" initials="SH" lastIdx="18" clrIdx="4">
    <p:extLst>
      <p:ext uri="{19B8F6BF-5375-455C-9EA6-DF929625EA0E}">
        <p15:presenceInfo xmlns:p15="http://schemas.microsoft.com/office/powerpoint/2012/main" userId="337a930210cd2c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25F"/>
    <a:srgbClr val="53B0C2"/>
    <a:srgbClr val="000000"/>
    <a:srgbClr val="191919"/>
    <a:srgbClr val="575757"/>
    <a:srgbClr val="BD1622"/>
    <a:srgbClr val="3CCEBF"/>
    <a:srgbClr val="A6A6A6"/>
    <a:srgbClr val="FFFFFF"/>
    <a:srgbClr val="719E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79419" autoAdjust="0"/>
  </p:normalViewPr>
  <p:slideViewPr>
    <p:cSldViewPr snapToGrid="0">
      <p:cViewPr varScale="1">
        <p:scale>
          <a:sx n="84" d="100"/>
          <a:sy n="84" d="100"/>
        </p:scale>
        <p:origin x="1422" y="90"/>
      </p:cViewPr>
      <p:guideLst/>
    </p:cSldViewPr>
  </p:slideViewPr>
  <p:outlineViewPr>
    <p:cViewPr>
      <p:scale>
        <a:sx n="33" d="100"/>
        <a:sy n="33" d="100"/>
      </p:scale>
      <p:origin x="0" y="-4356"/>
    </p:cViewPr>
  </p:outlineViewPr>
  <p:notesTextViewPr>
    <p:cViewPr>
      <p:scale>
        <a:sx n="3" d="2"/>
        <a:sy n="3" d="2"/>
      </p:scale>
      <p:origin x="0" y="0"/>
    </p:cViewPr>
  </p:notesTextViewPr>
  <p:sorterViewPr>
    <p:cViewPr>
      <p:scale>
        <a:sx n="66" d="100"/>
        <a:sy n="66" d="100"/>
      </p:scale>
      <p:origin x="0" y="-1974"/>
    </p:cViewPr>
  </p:sorterViewPr>
  <p:notesViewPr>
    <p:cSldViewPr snapToGrid="0">
      <p:cViewPr varScale="1">
        <p:scale>
          <a:sx n="76" d="100"/>
          <a:sy n="76" d="100"/>
        </p:scale>
        <p:origin x="3429"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izRadley\Press%20Red%20Dropbox\Liz%20Radley\Press%20Red\Data\Active%20Lives\Excel%20templates\Adult\23-24%20Adult%20ALS%20template\Full%20packs\Active%20Humber\NE%20Lincs%20&amp;%20N%20Lincs\23-24%20AL%20Adult%20NE%20&amp;%20N%20Linc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425642275932608E-2"/>
          <c:y val="2.7760252365930601E-2"/>
          <c:w val="0.97464324651726231"/>
          <c:h val="0.80268322611093168"/>
        </c:manualLayout>
      </c:layout>
      <c:lineChart>
        <c:grouping val="standard"/>
        <c:varyColors val="0"/>
        <c:ser>
          <c:idx val="3"/>
          <c:order val="0"/>
          <c:tx>
            <c:strRef>
              <c:f>'Whole population'!$H$47</c:f>
              <c:strCache>
                <c:ptCount val="1"/>
                <c:pt idx="0">
                  <c:v>Active (England)</c:v>
                </c:pt>
              </c:strCache>
            </c:strRef>
          </c:tx>
          <c:spPr>
            <a:ln w="38100" cap="rnd">
              <a:solidFill>
                <a:sysClr val="window" lastClr="FFFFFF">
                  <a:lumMod val="85000"/>
                </a:sys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24F-4ABA-A797-791B594B2E7F}"/>
                </c:ext>
              </c:extLst>
            </c:dLbl>
            <c:dLbl>
              <c:idx val="1"/>
              <c:delete val="1"/>
              <c:extLst>
                <c:ext xmlns:c15="http://schemas.microsoft.com/office/drawing/2012/chart" uri="{CE6537A1-D6FC-4f65-9D91-7224C49458BB}"/>
                <c:ext xmlns:c16="http://schemas.microsoft.com/office/drawing/2014/chart" uri="{C3380CC4-5D6E-409C-BE32-E72D297353CC}">
                  <c16:uniqueId val="{00000001-F24F-4ABA-A797-791B594B2E7F}"/>
                </c:ext>
              </c:extLst>
            </c:dLbl>
            <c:dLbl>
              <c:idx val="2"/>
              <c:delete val="1"/>
              <c:extLst>
                <c:ext xmlns:c15="http://schemas.microsoft.com/office/drawing/2012/chart" uri="{CE6537A1-D6FC-4f65-9D91-7224C49458BB}"/>
                <c:ext xmlns:c16="http://schemas.microsoft.com/office/drawing/2014/chart" uri="{C3380CC4-5D6E-409C-BE32-E72D297353CC}">
                  <c16:uniqueId val="{00000002-F24F-4ABA-A797-791B594B2E7F}"/>
                </c:ext>
              </c:extLst>
            </c:dLbl>
            <c:dLbl>
              <c:idx val="3"/>
              <c:delete val="1"/>
              <c:extLst>
                <c:ext xmlns:c15="http://schemas.microsoft.com/office/drawing/2012/chart" uri="{CE6537A1-D6FC-4f65-9D91-7224C49458BB}"/>
                <c:ext xmlns:c16="http://schemas.microsoft.com/office/drawing/2014/chart" uri="{C3380CC4-5D6E-409C-BE32-E72D297353CC}">
                  <c16:uniqueId val="{00000003-F24F-4ABA-A797-791B594B2E7F}"/>
                </c:ext>
              </c:extLst>
            </c:dLbl>
            <c:dLbl>
              <c:idx val="4"/>
              <c:delete val="1"/>
              <c:extLst>
                <c:ext xmlns:c15="http://schemas.microsoft.com/office/drawing/2012/chart" uri="{CE6537A1-D6FC-4f65-9D91-7224C49458BB}"/>
                <c:ext xmlns:c16="http://schemas.microsoft.com/office/drawing/2014/chart" uri="{C3380CC4-5D6E-409C-BE32-E72D297353CC}">
                  <c16:uniqueId val="{00000004-F24F-4ABA-A797-791B594B2E7F}"/>
                </c:ext>
              </c:extLst>
            </c:dLbl>
            <c:dLbl>
              <c:idx val="5"/>
              <c:delete val="1"/>
              <c:extLst>
                <c:ext xmlns:c15="http://schemas.microsoft.com/office/drawing/2012/chart" uri="{CE6537A1-D6FC-4f65-9D91-7224C49458BB}"/>
                <c:ext xmlns:c16="http://schemas.microsoft.com/office/drawing/2014/chart" uri="{C3380CC4-5D6E-409C-BE32-E72D297353CC}">
                  <c16:uniqueId val="{00000005-F24F-4ABA-A797-791B594B2E7F}"/>
                </c:ext>
              </c:extLst>
            </c:dLbl>
            <c:dLbl>
              <c:idx val="6"/>
              <c:delete val="1"/>
              <c:extLst>
                <c:ext xmlns:c15="http://schemas.microsoft.com/office/drawing/2012/chart" uri="{CE6537A1-D6FC-4f65-9D91-7224C49458BB}"/>
                <c:ext xmlns:c16="http://schemas.microsoft.com/office/drawing/2014/chart" uri="{C3380CC4-5D6E-409C-BE32-E72D297353CC}">
                  <c16:uniqueId val="{00000006-F24F-4ABA-A797-791B594B2E7F}"/>
                </c:ext>
              </c:extLst>
            </c:dLbl>
            <c:dLbl>
              <c:idx val="7"/>
              <c:delete val="1"/>
              <c:extLst>
                <c:ext xmlns:c15="http://schemas.microsoft.com/office/drawing/2012/chart" uri="{CE6537A1-D6FC-4f65-9D91-7224C49458BB}"/>
                <c:ext xmlns:c16="http://schemas.microsoft.com/office/drawing/2014/chart" uri="{C3380CC4-5D6E-409C-BE32-E72D297353CC}">
                  <c16:uniqueId val="{00000007-F24F-4ABA-A797-791B594B2E7F}"/>
                </c:ext>
              </c:extLst>
            </c:dLbl>
            <c:dLbl>
              <c:idx val="8"/>
              <c:layout>
                <c:manualLayout>
                  <c:x val="2.9204078311505451E-2"/>
                  <c:y val="5.047318611987382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F24F-4ABA-A797-791B594B2E7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'Whole population'!$H$37:$S$37</c:f>
              <c:strCache>
                <c:ptCount val="9"/>
                <c:pt idx="0">
                  <c:v>2015-16</c:v>
                </c:pt>
                <c:pt idx="1">
                  <c:v>16-17</c:v>
                </c:pt>
                <c:pt idx="2">
                  <c:v>17-18</c:v>
                </c:pt>
                <c:pt idx="3">
                  <c:v>18-19</c:v>
                </c:pt>
                <c:pt idx="4">
                  <c:v>19-20</c:v>
                </c:pt>
                <c:pt idx="5">
                  <c:v>20-21</c:v>
                </c:pt>
                <c:pt idx="6">
                  <c:v>21-22</c:v>
                </c:pt>
                <c:pt idx="7">
                  <c:v>22-23</c:v>
                </c:pt>
                <c:pt idx="8">
                  <c:v>23-24</c:v>
                </c:pt>
              </c:strCache>
            </c:strRef>
          </c:cat>
          <c:val>
            <c:numRef>
              <c:f>'Whole population'!$H$41:$P$41</c:f>
              <c:numCache>
                <c:formatCode>0%</c:formatCode>
                <c:ptCount val="9"/>
                <c:pt idx="0">
                  <c:v>0.62074433765182746</c:v>
                </c:pt>
                <c:pt idx="1">
                  <c:v>0.61822296550139522</c:v>
                </c:pt>
                <c:pt idx="2">
                  <c:v>0.6259639690189529</c:v>
                </c:pt>
                <c:pt idx="3">
                  <c:v>0.63267391417173291</c:v>
                </c:pt>
                <c:pt idx="4">
                  <c:v>0.61368714343880426</c:v>
                </c:pt>
                <c:pt idx="5">
                  <c:v>0.61357256869210164</c:v>
                </c:pt>
                <c:pt idx="6">
                  <c:v>0.6308434204918123</c:v>
                </c:pt>
                <c:pt idx="7">
                  <c:v>0.63409949612789129</c:v>
                </c:pt>
                <c:pt idx="8">
                  <c:v>0.63693821762922853</c:v>
                </c:pt>
              </c:numCache>
            </c:numRef>
          </c:val>
          <c:smooth val="1"/>
          <c:extLst>
            <c:ext xmlns:c16="http://schemas.microsoft.com/office/drawing/2014/chart" uri="{C3380CC4-5D6E-409C-BE32-E72D297353CC}">
              <c16:uniqueId val="{00000009-F24F-4ABA-A797-791B594B2E7F}"/>
            </c:ext>
          </c:extLst>
        </c:ser>
        <c:ser>
          <c:idx val="2"/>
          <c:order val="1"/>
          <c:tx>
            <c:strRef>
              <c:f>'Whole population'!$H$49</c:f>
              <c:strCache>
                <c:ptCount val="1"/>
                <c:pt idx="0">
                  <c:v>Inactive (England)</c:v>
                </c:pt>
              </c:strCache>
            </c:strRef>
          </c:tx>
          <c:spPr>
            <a:ln w="38100" cap="rnd">
              <a:solidFill>
                <a:sysClr val="window" lastClr="FFFFFF">
                  <a:lumMod val="75000"/>
                </a:sys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F24F-4ABA-A797-791B594B2E7F}"/>
                </c:ext>
              </c:extLst>
            </c:dLbl>
            <c:dLbl>
              <c:idx val="1"/>
              <c:delete val="1"/>
              <c:extLst>
                <c:ext xmlns:c15="http://schemas.microsoft.com/office/drawing/2012/chart" uri="{CE6537A1-D6FC-4f65-9D91-7224C49458BB}"/>
                <c:ext xmlns:c16="http://schemas.microsoft.com/office/drawing/2014/chart" uri="{C3380CC4-5D6E-409C-BE32-E72D297353CC}">
                  <c16:uniqueId val="{0000000B-F24F-4ABA-A797-791B594B2E7F}"/>
                </c:ext>
              </c:extLst>
            </c:dLbl>
            <c:dLbl>
              <c:idx val="2"/>
              <c:delete val="1"/>
              <c:extLst>
                <c:ext xmlns:c15="http://schemas.microsoft.com/office/drawing/2012/chart" uri="{CE6537A1-D6FC-4f65-9D91-7224C49458BB}"/>
                <c:ext xmlns:c16="http://schemas.microsoft.com/office/drawing/2014/chart" uri="{C3380CC4-5D6E-409C-BE32-E72D297353CC}">
                  <c16:uniqueId val="{0000000C-F24F-4ABA-A797-791B594B2E7F}"/>
                </c:ext>
              </c:extLst>
            </c:dLbl>
            <c:dLbl>
              <c:idx val="3"/>
              <c:delete val="1"/>
              <c:extLst>
                <c:ext xmlns:c15="http://schemas.microsoft.com/office/drawing/2012/chart" uri="{CE6537A1-D6FC-4f65-9D91-7224C49458BB}"/>
                <c:ext xmlns:c16="http://schemas.microsoft.com/office/drawing/2014/chart" uri="{C3380CC4-5D6E-409C-BE32-E72D297353CC}">
                  <c16:uniqueId val="{0000000D-F24F-4ABA-A797-791B594B2E7F}"/>
                </c:ext>
              </c:extLst>
            </c:dLbl>
            <c:dLbl>
              <c:idx val="4"/>
              <c:delete val="1"/>
              <c:extLst>
                <c:ext xmlns:c15="http://schemas.microsoft.com/office/drawing/2012/chart" uri="{CE6537A1-D6FC-4f65-9D91-7224C49458BB}"/>
                <c:ext xmlns:c16="http://schemas.microsoft.com/office/drawing/2014/chart" uri="{C3380CC4-5D6E-409C-BE32-E72D297353CC}">
                  <c16:uniqueId val="{0000000E-F24F-4ABA-A797-791B594B2E7F}"/>
                </c:ext>
              </c:extLst>
            </c:dLbl>
            <c:dLbl>
              <c:idx val="5"/>
              <c:delete val="1"/>
              <c:extLst>
                <c:ext xmlns:c15="http://schemas.microsoft.com/office/drawing/2012/chart" uri="{CE6537A1-D6FC-4f65-9D91-7224C49458BB}"/>
                <c:ext xmlns:c16="http://schemas.microsoft.com/office/drawing/2014/chart" uri="{C3380CC4-5D6E-409C-BE32-E72D297353CC}">
                  <c16:uniqueId val="{0000000F-F24F-4ABA-A797-791B594B2E7F}"/>
                </c:ext>
              </c:extLst>
            </c:dLbl>
            <c:dLbl>
              <c:idx val="6"/>
              <c:delete val="1"/>
              <c:extLst>
                <c:ext xmlns:c15="http://schemas.microsoft.com/office/drawing/2012/chart" uri="{CE6537A1-D6FC-4f65-9D91-7224C49458BB}"/>
                <c:ext xmlns:c16="http://schemas.microsoft.com/office/drawing/2014/chart" uri="{C3380CC4-5D6E-409C-BE32-E72D297353CC}">
                  <c16:uniqueId val="{00000010-F24F-4ABA-A797-791B594B2E7F}"/>
                </c:ext>
              </c:extLst>
            </c:dLbl>
            <c:dLbl>
              <c:idx val="7"/>
              <c:delete val="1"/>
              <c:extLst>
                <c:ext xmlns:c15="http://schemas.microsoft.com/office/drawing/2012/chart" uri="{CE6537A1-D6FC-4f65-9D91-7224C49458BB}"/>
                <c:ext xmlns:c16="http://schemas.microsoft.com/office/drawing/2014/chart" uri="{C3380CC4-5D6E-409C-BE32-E72D297353CC}">
                  <c16:uniqueId val="{00000011-F24F-4ABA-A797-791B594B2E7F}"/>
                </c:ext>
              </c:extLst>
            </c:dLbl>
            <c:dLbl>
              <c:idx val="8"/>
              <c:layout>
                <c:manualLayout>
                  <c:x val="2.9960969904668653E-2"/>
                  <c:y val="-2.52365930599369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F24F-4ABA-A797-791B594B2E7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'Whole population'!$H$37:$S$37</c:f>
              <c:strCache>
                <c:ptCount val="9"/>
                <c:pt idx="0">
                  <c:v>2015-16</c:v>
                </c:pt>
                <c:pt idx="1">
                  <c:v>16-17</c:v>
                </c:pt>
                <c:pt idx="2">
                  <c:v>17-18</c:v>
                </c:pt>
                <c:pt idx="3">
                  <c:v>18-19</c:v>
                </c:pt>
                <c:pt idx="4">
                  <c:v>19-20</c:v>
                </c:pt>
                <c:pt idx="5">
                  <c:v>20-21</c:v>
                </c:pt>
                <c:pt idx="6">
                  <c:v>21-22</c:v>
                </c:pt>
                <c:pt idx="7">
                  <c:v>22-23</c:v>
                </c:pt>
                <c:pt idx="8">
                  <c:v>23-24</c:v>
                </c:pt>
              </c:strCache>
            </c:strRef>
          </c:cat>
          <c:val>
            <c:numRef>
              <c:f>'Whole population'!$H$40:$P$40</c:f>
              <c:numCache>
                <c:formatCode>0%</c:formatCode>
                <c:ptCount val="9"/>
                <c:pt idx="0">
                  <c:v>0.25572372300174301</c:v>
                </c:pt>
                <c:pt idx="1">
                  <c:v>0.25671846051541969</c:v>
                </c:pt>
                <c:pt idx="2">
                  <c:v>0.25122181096942436</c:v>
                </c:pt>
                <c:pt idx="3">
                  <c:v>0.24580092339668497</c:v>
                </c:pt>
                <c:pt idx="4">
                  <c:v>0.27139625882491625</c:v>
                </c:pt>
                <c:pt idx="5">
                  <c:v>0.27157233653586549</c:v>
                </c:pt>
                <c:pt idx="6">
                  <c:v>0.25776469735139274</c:v>
                </c:pt>
                <c:pt idx="7">
                  <c:v>0.25675901287332048</c:v>
                </c:pt>
                <c:pt idx="8">
                  <c:v>0.25139955305263911</c:v>
                </c:pt>
              </c:numCache>
            </c:numRef>
          </c:val>
          <c:smooth val="1"/>
          <c:extLst>
            <c:ext xmlns:c16="http://schemas.microsoft.com/office/drawing/2014/chart" uri="{C3380CC4-5D6E-409C-BE32-E72D297353CC}">
              <c16:uniqueId val="{00000013-F24F-4ABA-A797-791B594B2E7F}"/>
            </c:ext>
          </c:extLst>
        </c:ser>
        <c:ser>
          <c:idx val="0"/>
          <c:order val="2"/>
          <c:tx>
            <c:strRef>
              <c:f>'Whole population'!$H$50</c:f>
              <c:strCache>
                <c:ptCount val="1"/>
                <c:pt idx="0">
                  <c:v>Inactive (North &amp; North East Lincolnshire)</c:v>
                </c:pt>
              </c:strCache>
            </c:strRef>
          </c:tx>
          <c:spPr>
            <a:ln w="28575" cap="rnd">
              <a:solidFill>
                <a:schemeClr val="accent1"/>
              </a:solidFill>
              <a:round/>
            </a:ln>
            <a:effectLst/>
          </c:spPr>
          <c:marker>
            <c:symbol val="circle"/>
            <c:size val="10"/>
            <c:spPr>
              <a:solidFill>
                <a:srgbClr val="BD1622"/>
              </a:solidFill>
              <a:ln w="9525">
                <a:solidFill>
                  <a:srgbClr val="FFFF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'Whole population'!$H$37:$S$37</c:f>
              <c:strCache>
                <c:ptCount val="9"/>
                <c:pt idx="0">
                  <c:v>2015-16</c:v>
                </c:pt>
                <c:pt idx="1">
                  <c:v>16-17</c:v>
                </c:pt>
                <c:pt idx="2">
                  <c:v>17-18</c:v>
                </c:pt>
                <c:pt idx="3">
                  <c:v>18-19</c:v>
                </c:pt>
                <c:pt idx="4">
                  <c:v>19-20</c:v>
                </c:pt>
                <c:pt idx="5">
                  <c:v>20-21</c:v>
                </c:pt>
                <c:pt idx="6">
                  <c:v>21-22</c:v>
                </c:pt>
                <c:pt idx="7">
                  <c:v>22-23</c:v>
                </c:pt>
                <c:pt idx="8">
                  <c:v>23-24</c:v>
                </c:pt>
              </c:strCache>
            </c:strRef>
          </c:cat>
          <c:val>
            <c:numRef>
              <c:f>'Whole population'!$H$38:$P$38</c:f>
              <c:numCache>
                <c:formatCode>0%</c:formatCode>
                <c:ptCount val="9"/>
                <c:pt idx="0">
                  <c:v>0.30780081800091191</c:v>
                </c:pt>
                <c:pt idx="1">
                  <c:v>0.32117504897519317</c:v>
                </c:pt>
                <c:pt idx="2">
                  <c:v>0.32208438475065498</c:v>
                </c:pt>
                <c:pt idx="3">
                  <c:v>0.30376424866870355</c:v>
                </c:pt>
                <c:pt idx="4">
                  <c:v>0.31936718636404482</c:v>
                </c:pt>
                <c:pt idx="5">
                  <c:v>0.3550338165975454</c:v>
                </c:pt>
                <c:pt idx="6">
                  <c:v>0.33509615480893634</c:v>
                </c:pt>
                <c:pt idx="7">
                  <c:v>0.31789771344627193</c:v>
                </c:pt>
                <c:pt idx="8">
                  <c:v>0.29290550307433111</c:v>
                </c:pt>
              </c:numCache>
            </c:numRef>
          </c:val>
          <c:smooth val="1"/>
          <c:extLst>
            <c:ext xmlns:c16="http://schemas.microsoft.com/office/drawing/2014/chart" uri="{C3380CC4-5D6E-409C-BE32-E72D297353CC}">
              <c16:uniqueId val="{00000014-F24F-4ABA-A797-791B594B2E7F}"/>
            </c:ext>
          </c:extLst>
        </c:ser>
        <c:ser>
          <c:idx val="1"/>
          <c:order val="3"/>
          <c:tx>
            <c:strRef>
              <c:f>'Whole population'!$H$48</c:f>
              <c:strCache>
                <c:ptCount val="1"/>
                <c:pt idx="0">
                  <c:v>Active (North &amp; North East Lincolnshire)</c:v>
                </c:pt>
              </c:strCache>
            </c:strRef>
          </c:tx>
          <c:spPr>
            <a:ln w="25400" cap="rnd">
              <a:solidFill>
                <a:srgbClr val="4BA57E"/>
              </a:solidFill>
              <a:round/>
            </a:ln>
            <a:effectLst/>
          </c:spPr>
          <c:marker>
            <c:symbol val="circle"/>
            <c:size val="10"/>
            <c:spPr>
              <a:solidFill>
                <a:srgbClr val="4BA57E"/>
              </a:solidFill>
              <a:ln w="9525">
                <a:solidFill>
                  <a:srgbClr val="FFFF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j-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'Whole population'!$H$37:$S$37</c:f>
              <c:strCache>
                <c:ptCount val="9"/>
                <c:pt idx="0">
                  <c:v>2015-16</c:v>
                </c:pt>
                <c:pt idx="1">
                  <c:v>16-17</c:v>
                </c:pt>
                <c:pt idx="2">
                  <c:v>17-18</c:v>
                </c:pt>
                <c:pt idx="3">
                  <c:v>18-19</c:v>
                </c:pt>
                <c:pt idx="4">
                  <c:v>19-20</c:v>
                </c:pt>
                <c:pt idx="5">
                  <c:v>20-21</c:v>
                </c:pt>
                <c:pt idx="6">
                  <c:v>21-22</c:v>
                </c:pt>
                <c:pt idx="7">
                  <c:v>22-23</c:v>
                </c:pt>
                <c:pt idx="8">
                  <c:v>23-24</c:v>
                </c:pt>
              </c:strCache>
            </c:strRef>
          </c:cat>
          <c:val>
            <c:numRef>
              <c:f>'Whole population'!$H$39:$P$39</c:f>
              <c:numCache>
                <c:formatCode>0%</c:formatCode>
                <c:ptCount val="9"/>
                <c:pt idx="0">
                  <c:v>0.57289145101279482</c:v>
                </c:pt>
                <c:pt idx="1">
                  <c:v>0.54908075865559691</c:v>
                </c:pt>
                <c:pt idx="2">
                  <c:v>0.54630402305680104</c:v>
                </c:pt>
                <c:pt idx="3">
                  <c:v>0.56683047488628824</c:v>
                </c:pt>
                <c:pt idx="4">
                  <c:v>0.53107455548900961</c:v>
                </c:pt>
                <c:pt idx="5">
                  <c:v>0.5287311741341878</c:v>
                </c:pt>
                <c:pt idx="6">
                  <c:v>0.54863110252116487</c:v>
                </c:pt>
                <c:pt idx="7">
                  <c:v>0.56038376634231468</c:v>
                </c:pt>
                <c:pt idx="8">
                  <c:v>0.58829724085786439</c:v>
                </c:pt>
              </c:numCache>
            </c:numRef>
          </c:val>
          <c:smooth val="1"/>
          <c:extLst>
            <c:ext xmlns:c16="http://schemas.microsoft.com/office/drawing/2014/chart" uri="{C3380CC4-5D6E-409C-BE32-E72D297353CC}">
              <c16:uniqueId val="{00000015-F24F-4ABA-A797-791B594B2E7F}"/>
            </c:ext>
          </c:extLst>
        </c:ser>
        <c:ser>
          <c:idx val="5"/>
          <c:order val="4"/>
          <c:tx>
            <c:strRef>
              <c:f>'Whole population'!$H$48</c:f>
              <c:strCache>
                <c:ptCount val="1"/>
                <c:pt idx="0">
                  <c:v>Active (North &amp; North East Lincolnshire)</c:v>
                </c:pt>
              </c:strCache>
            </c:strRef>
          </c:tx>
          <c:spPr>
            <a:ln w="28575" cap="rnd">
              <a:no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6-F24F-4ABA-A797-791B594B2E7F}"/>
                </c:ext>
              </c:extLst>
            </c:dLbl>
            <c:dLbl>
              <c:idx val="1"/>
              <c:delete val="1"/>
              <c:extLst>
                <c:ext xmlns:c15="http://schemas.microsoft.com/office/drawing/2012/chart" uri="{CE6537A1-D6FC-4f65-9D91-7224C49458BB}"/>
                <c:ext xmlns:c16="http://schemas.microsoft.com/office/drawing/2014/chart" uri="{C3380CC4-5D6E-409C-BE32-E72D297353CC}">
                  <c16:uniqueId val="{00000017-F24F-4ABA-A797-791B594B2E7F}"/>
                </c:ext>
              </c:extLst>
            </c:dLbl>
            <c:dLbl>
              <c:idx val="2"/>
              <c:delete val="1"/>
              <c:extLst>
                <c:ext xmlns:c15="http://schemas.microsoft.com/office/drawing/2012/chart" uri="{CE6537A1-D6FC-4f65-9D91-7224C49458BB}"/>
                <c:ext xmlns:c16="http://schemas.microsoft.com/office/drawing/2014/chart" uri="{C3380CC4-5D6E-409C-BE32-E72D297353CC}">
                  <c16:uniqueId val="{00000018-F24F-4ABA-A797-791B594B2E7F}"/>
                </c:ext>
              </c:extLst>
            </c:dLbl>
            <c:dLbl>
              <c:idx val="3"/>
              <c:delete val="1"/>
              <c:extLst>
                <c:ext xmlns:c15="http://schemas.microsoft.com/office/drawing/2012/chart" uri="{CE6537A1-D6FC-4f65-9D91-7224C49458BB}"/>
                <c:ext xmlns:c16="http://schemas.microsoft.com/office/drawing/2014/chart" uri="{C3380CC4-5D6E-409C-BE32-E72D297353CC}">
                  <c16:uniqueId val="{00000019-F24F-4ABA-A797-791B594B2E7F}"/>
                </c:ext>
              </c:extLst>
            </c:dLbl>
            <c:dLbl>
              <c:idx val="4"/>
              <c:delete val="1"/>
              <c:extLst>
                <c:ext xmlns:c15="http://schemas.microsoft.com/office/drawing/2012/chart" uri="{CE6537A1-D6FC-4f65-9D91-7224C49458BB}"/>
                <c:ext xmlns:c16="http://schemas.microsoft.com/office/drawing/2014/chart" uri="{C3380CC4-5D6E-409C-BE32-E72D297353CC}">
                  <c16:uniqueId val="{0000001A-F24F-4ABA-A797-791B594B2E7F}"/>
                </c:ext>
              </c:extLst>
            </c:dLbl>
            <c:dLbl>
              <c:idx val="5"/>
              <c:delete val="1"/>
              <c:extLst>
                <c:ext xmlns:c15="http://schemas.microsoft.com/office/drawing/2012/chart" uri="{CE6537A1-D6FC-4f65-9D91-7224C49458BB}"/>
                <c:ext xmlns:c16="http://schemas.microsoft.com/office/drawing/2014/chart" uri="{C3380CC4-5D6E-409C-BE32-E72D297353CC}">
                  <c16:uniqueId val="{0000001B-F24F-4ABA-A797-791B594B2E7F}"/>
                </c:ext>
              </c:extLst>
            </c:dLbl>
            <c:dLbl>
              <c:idx val="6"/>
              <c:delete val="1"/>
              <c:extLst>
                <c:ext xmlns:c15="http://schemas.microsoft.com/office/drawing/2012/chart" uri="{CE6537A1-D6FC-4f65-9D91-7224C49458BB}"/>
                <c:ext xmlns:c16="http://schemas.microsoft.com/office/drawing/2014/chart" uri="{C3380CC4-5D6E-409C-BE32-E72D297353CC}">
                  <c16:uniqueId val="{0000001C-F24F-4ABA-A797-791B594B2E7F}"/>
                </c:ext>
              </c:extLst>
            </c:dLbl>
            <c:dLbl>
              <c:idx val="7"/>
              <c:delete val="1"/>
              <c:extLst>
                <c:ext xmlns:c15="http://schemas.microsoft.com/office/drawing/2012/chart" uri="{CE6537A1-D6FC-4f65-9D91-7224C49458BB}"/>
                <c:ext xmlns:c16="http://schemas.microsoft.com/office/drawing/2014/chart" uri="{C3380CC4-5D6E-409C-BE32-E72D297353CC}">
                  <c16:uniqueId val="{0000001D-F24F-4ABA-A797-791B594B2E7F}"/>
                </c:ext>
              </c:extLst>
            </c:dLbl>
            <c:dLbl>
              <c:idx val="8"/>
              <c:delete val="1"/>
              <c:extLst>
                <c:ext xmlns:c15="http://schemas.microsoft.com/office/drawing/2012/chart" uri="{CE6537A1-D6FC-4f65-9D91-7224C49458BB}"/>
                <c:ext xmlns:c16="http://schemas.microsoft.com/office/drawing/2014/chart" uri="{C3380CC4-5D6E-409C-BE32-E72D297353CC}">
                  <c16:uniqueId val="{0000001E-F24F-4ABA-A797-791B594B2E7F}"/>
                </c:ext>
              </c:extLst>
            </c:dLbl>
            <c:dLbl>
              <c:idx val="9"/>
              <c:delete val="1"/>
              <c:extLst>
                <c:ext xmlns:c15="http://schemas.microsoft.com/office/drawing/2012/chart" uri="{CE6537A1-D6FC-4f65-9D91-7224C49458BB}"/>
                <c:ext xmlns:c16="http://schemas.microsoft.com/office/drawing/2014/chart" uri="{C3380CC4-5D6E-409C-BE32-E72D297353CC}">
                  <c16:uniqueId val="{0000001F-F24F-4ABA-A797-791B594B2E7F}"/>
                </c:ext>
              </c:extLst>
            </c:dLbl>
            <c:dLbl>
              <c:idx val="11"/>
              <c:layout>
                <c:manualLayout>
                  <c:x val="-5.1237811594794257E-2"/>
                  <c:y val="4.1640378548895851E-2"/>
                </c:manualLayout>
              </c:layout>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accent5"/>
                      </a:solidFill>
                      <a:latin typeface="+mj-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20696947855611308"/>
                      <c:h val="0.12885804416403784"/>
                    </c:manualLayout>
                  </c15:layout>
                </c:ext>
                <c:ext xmlns:c16="http://schemas.microsoft.com/office/drawing/2014/chart" uri="{C3380CC4-5D6E-409C-BE32-E72D297353CC}">
                  <c16:uniqueId val="{00000020-F24F-4ABA-A797-791B594B2E7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j-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'Whole population'!$H$37:$S$37</c:f>
              <c:strCache>
                <c:ptCount val="9"/>
                <c:pt idx="0">
                  <c:v>2015-16</c:v>
                </c:pt>
                <c:pt idx="1">
                  <c:v>16-17</c:v>
                </c:pt>
                <c:pt idx="2">
                  <c:v>17-18</c:v>
                </c:pt>
                <c:pt idx="3">
                  <c:v>18-19</c:v>
                </c:pt>
                <c:pt idx="4">
                  <c:v>19-20</c:v>
                </c:pt>
                <c:pt idx="5">
                  <c:v>20-21</c:v>
                </c:pt>
                <c:pt idx="6">
                  <c:v>21-22</c:v>
                </c:pt>
                <c:pt idx="7">
                  <c:v>22-23</c:v>
                </c:pt>
                <c:pt idx="8">
                  <c:v>23-24</c:v>
                </c:pt>
              </c:strCache>
            </c:strRef>
          </c:cat>
          <c:val>
            <c:numRef>
              <c:f>'Whole population'!$H$43:$S$43</c:f>
              <c:numCache>
                <c:formatCode>0%</c:formatCode>
                <c:ptCount val="12"/>
                <c:pt idx="0">
                  <c:v>0</c:v>
                </c:pt>
                <c:pt idx="1">
                  <c:v>0</c:v>
                </c:pt>
                <c:pt idx="2">
                  <c:v>0</c:v>
                </c:pt>
                <c:pt idx="3">
                  <c:v>0</c:v>
                </c:pt>
                <c:pt idx="4">
                  <c:v>0</c:v>
                </c:pt>
                <c:pt idx="5">
                  <c:v>0</c:v>
                </c:pt>
                <c:pt idx="6">
                  <c:v>0</c:v>
                </c:pt>
                <c:pt idx="7">
                  <c:v>0</c:v>
                </c:pt>
                <c:pt idx="8">
                  <c:v>0</c:v>
                </c:pt>
                <c:pt idx="9">
                  <c:v>0</c:v>
                </c:pt>
                <c:pt idx="11">
                  <c:v>0.58829724085786439</c:v>
                </c:pt>
              </c:numCache>
            </c:numRef>
          </c:val>
          <c:smooth val="0"/>
          <c:extLst>
            <c:ext xmlns:c16="http://schemas.microsoft.com/office/drawing/2014/chart" uri="{C3380CC4-5D6E-409C-BE32-E72D297353CC}">
              <c16:uniqueId val="{00000021-F24F-4ABA-A797-791B594B2E7F}"/>
            </c:ext>
          </c:extLst>
        </c:ser>
        <c:ser>
          <c:idx val="4"/>
          <c:order val="5"/>
          <c:tx>
            <c:strRef>
              <c:f>'Whole population'!$H$50</c:f>
              <c:strCache>
                <c:ptCount val="1"/>
                <c:pt idx="0">
                  <c:v>Inactive (North &amp; North East Lincolnshire)</c:v>
                </c:pt>
              </c:strCache>
            </c:strRef>
          </c:tx>
          <c:spPr>
            <a:ln w="28575" cap="rnd">
              <a:no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2-F24F-4ABA-A797-791B594B2E7F}"/>
                </c:ext>
              </c:extLst>
            </c:dLbl>
            <c:dLbl>
              <c:idx val="1"/>
              <c:delete val="1"/>
              <c:extLst>
                <c:ext xmlns:c15="http://schemas.microsoft.com/office/drawing/2012/chart" uri="{CE6537A1-D6FC-4f65-9D91-7224C49458BB}"/>
                <c:ext xmlns:c16="http://schemas.microsoft.com/office/drawing/2014/chart" uri="{C3380CC4-5D6E-409C-BE32-E72D297353CC}">
                  <c16:uniqueId val="{00000023-F24F-4ABA-A797-791B594B2E7F}"/>
                </c:ext>
              </c:extLst>
            </c:dLbl>
            <c:dLbl>
              <c:idx val="2"/>
              <c:delete val="1"/>
              <c:extLst>
                <c:ext xmlns:c15="http://schemas.microsoft.com/office/drawing/2012/chart" uri="{CE6537A1-D6FC-4f65-9D91-7224C49458BB}"/>
                <c:ext xmlns:c16="http://schemas.microsoft.com/office/drawing/2014/chart" uri="{C3380CC4-5D6E-409C-BE32-E72D297353CC}">
                  <c16:uniqueId val="{00000024-F24F-4ABA-A797-791B594B2E7F}"/>
                </c:ext>
              </c:extLst>
            </c:dLbl>
            <c:dLbl>
              <c:idx val="3"/>
              <c:delete val="1"/>
              <c:extLst>
                <c:ext xmlns:c15="http://schemas.microsoft.com/office/drawing/2012/chart" uri="{CE6537A1-D6FC-4f65-9D91-7224C49458BB}"/>
                <c:ext xmlns:c16="http://schemas.microsoft.com/office/drawing/2014/chart" uri="{C3380CC4-5D6E-409C-BE32-E72D297353CC}">
                  <c16:uniqueId val="{00000025-F24F-4ABA-A797-791B594B2E7F}"/>
                </c:ext>
              </c:extLst>
            </c:dLbl>
            <c:dLbl>
              <c:idx val="4"/>
              <c:delete val="1"/>
              <c:extLst>
                <c:ext xmlns:c15="http://schemas.microsoft.com/office/drawing/2012/chart" uri="{CE6537A1-D6FC-4f65-9D91-7224C49458BB}"/>
                <c:ext xmlns:c16="http://schemas.microsoft.com/office/drawing/2014/chart" uri="{C3380CC4-5D6E-409C-BE32-E72D297353CC}">
                  <c16:uniqueId val="{00000026-F24F-4ABA-A797-791B594B2E7F}"/>
                </c:ext>
              </c:extLst>
            </c:dLbl>
            <c:dLbl>
              <c:idx val="5"/>
              <c:delete val="1"/>
              <c:extLst>
                <c:ext xmlns:c15="http://schemas.microsoft.com/office/drawing/2012/chart" uri="{CE6537A1-D6FC-4f65-9D91-7224C49458BB}"/>
                <c:ext xmlns:c16="http://schemas.microsoft.com/office/drawing/2014/chart" uri="{C3380CC4-5D6E-409C-BE32-E72D297353CC}">
                  <c16:uniqueId val="{00000027-F24F-4ABA-A797-791B594B2E7F}"/>
                </c:ext>
              </c:extLst>
            </c:dLbl>
            <c:dLbl>
              <c:idx val="6"/>
              <c:delete val="1"/>
              <c:extLst>
                <c:ext xmlns:c15="http://schemas.microsoft.com/office/drawing/2012/chart" uri="{CE6537A1-D6FC-4f65-9D91-7224C49458BB}"/>
                <c:ext xmlns:c16="http://schemas.microsoft.com/office/drawing/2014/chart" uri="{C3380CC4-5D6E-409C-BE32-E72D297353CC}">
                  <c16:uniqueId val="{00000028-F24F-4ABA-A797-791B594B2E7F}"/>
                </c:ext>
              </c:extLst>
            </c:dLbl>
            <c:dLbl>
              <c:idx val="7"/>
              <c:delete val="1"/>
              <c:extLst>
                <c:ext xmlns:c15="http://schemas.microsoft.com/office/drawing/2012/chart" uri="{CE6537A1-D6FC-4f65-9D91-7224C49458BB}"/>
                <c:ext xmlns:c16="http://schemas.microsoft.com/office/drawing/2014/chart" uri="{C3380CC4-5D6E-409C-BE32-E72D297353CC}">
                  <c16:uniqueId val="{00000029-F24F-4ABA-A797-791B594B2E7F}"/>
                </c:ext>
              </c:extLst>
            </c:dLbl>
            <c:dLbl>
              <c:idx val="8"/>
              <c:delete val="1"/>
              <c:extLst>
                <c:ext xmlns:c15="http://schemas.microsoft.com/office/drawing/2012/chart" uri="{CE6537A1-D6FC-4f65-9D91-7224C49458BB}"/>
                <c:ext xmlns:c16="http://schemas.microsoft.com/office/drawing/2014/chart" uri="{C3380CC4-5D6E-409C-BE32-E72D297353CC}">
                  <c16:uniqueId val="{0000002A-F24F-4ABA-A797-791B594B2E7F}"/>
                </c:ext>
              </c:extLst>
            </c:dLbl>
            <c:dLbl>
              <c:idx val="9"/>
              <c:delete val="1"/>
              <c:extLst>
                <c:ext xmlns:c15="http://schemas.microsoft.com/office/drawing/2012/chart" uri="{CE6537A1-D6FC-4f65-9D91-7224C49458BB}"/>
                <c:ext xmlns:c16="http://schemas.microsoft.com/office/drawing/2014/chart" uri="{C3380CC4-5D6E-409C-BE32-E72D297353CC}">
                  <c16:uniqueId val="{0000002B-F24F-4ABA-A797-791B594B2E7F}"/>
                </c:ext>
              </c:extLst>
            </c:dLbl>
            <c:dLbl>
              <c:idx val="11"/>
              <c:layout>
                <c:manualLayout>
                  <c:x val="-3.9942882787319979E-2"/>
                  <c:y val="-6.056802205717985E-2"/>
                </c:manualLayout>
              </c:layout>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accent1"/>
                      </a:solidFill>
                      <a:latin typeface="+mj-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21843943082244252"/>
                      <c:h val="0.1162397476340694"/>
                    </c:manualLayout>
                  </c15:layout>
                </c:ext>
                <c:ext xmlns:c16="http://schemas.microsoft.com/office/drawing/2014/chart" uri="{C3380CC4-5D6E-409C-BE32-E72D297353CC}">
                  <c16:uniqueId val="{0000002C-F24F-4ABA-A797-791B594B2E7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val>
            <c:numRef>
              <c:f>'Whole population'!$H$42:$S$42</c:f>
              <c:numCache>
                <c:formatCode>0%</c:formatCode>
                <c:ptCount val="12"/>
                <c:pt idx="0">
                  <c:v>0</c:v>
                </c:pt>
                <c:pt idx="1">
                  <c:v>0</c:v>
                </c:pt>
                <c:pt idx="2">
                  <c:v>0</c:v>
                </c:pt>
                <c:pt idx="3">
                  <c:v>0</c:v>
                </c:pt>
                <c:pt idx="4">
                  <c:v>0</c:v>
                </c:pt>
                <c:pt idx="5">
                  <c:v>0</c:v>
                </c:pt>
                <c:pt idx="6">
                  <c:v>0</c:v>
                </c:pt>
                <c:pt idx="7">
                  <c:v>0</c:v>
                </c:pt>
                <c:pt idx="8">
                  <c:v>0</c:v>
                </c:pt>
                <c:pt idx="9">
                  <c:v>0</c:v>
                </c:pt>
                <c:pt idx="11">
                  <c:v>0.29290550307433111</c:v>
                </c:pt>
              </c:numCache>
            </c:numRef>
          </c:val>
          <c:smooth val="0"/>
          <c:extLst>
            <c:ext xmlns:c16="http://schemas.microsoft.com/office/drawing/2014/chart" uri="{C3380CC4-5D6E-409C-BE32-E72D297353CC}">
              <c16:uniqueId val="{0000002D-F24F-4ABA-A797-791B594B2E7F}"/>
            </c:ext>
          </c:extLst>
        </c:ser>
        <c:dLbls>
          <c:showLegendKey val="0"/>
          <c:showVal val="0"/>
          <c:showCatName val="0"/>
          <c:showSerName val="0"/>
          <c:showPercent val="0"/>
          <c:showBubbleSize val="0"/>
        </c:dLbls>
        <c:smooth val="0"/>
        <c:axId val="1748769871"/>
        <c:axId val="1748766543"/>
      </c:lineChart>
      <c:catAx>
        <c:axId val="174876987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crossAx val="1748766543"/>
        <c:crosses val="autoZero"/>
        <c:auto val="1"/>
        <c:lblAlgn val="ctr"/>
        <c:lblOffset val="100"/>
        <c:noMultiLvlLbl val="0"/>
      </c:catAx>
      <c:valAx>
        <c:axId val="1748766543"/>
        <c:scaling>
          <c:orientation val="minMax"/>
          <c:max val="0.8"/>
        </c:scaling>
        <c:delete val="1"/>
        <c:axPos val="l"/>
        <c:numFmt formatCode="0%" sourceLinked="1"/>
        <c:majorTickMark val="out"/>
        <c:minorTickMark val="none"/>
        <c:tickLblPos val="nextTo"/>
        <c:crossAx val="1748769871"/>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600">
          <a:solidFill>
            <a:schemeClr val="tx1"/>
          </a:solidFill>
          <a:latin typeface="+mj-lt"/>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'Total minutes'!$G$30</c:f>
              <c:strCache>
                <c:ptCount val="1"/>
                <c:pt idx="0">
                  <c:v>North &amp; North East Lincolnshire</c:v>
                </c:pt>
              </c:strCache>
            </c:strRef>
          </c:tx>
          <c:spPr>
            <a:solidFill>
              <a:schemeClr val="accent5">
                <a:lumMod val="60000"/>
                <a:lumOff val="40000"/>
              </a:schemeClr>
            </a:solidFill>
            <a:ln>
              <a:noFill/>
            </a:ln>
            <a:effectLst/>
          </c:spPr>
          <c:cat>
            <c:strRef>
              <c:f>'Total minutes'!$H$29:$P$29</c:f>
              <c:strCache>
                <c:ptCount val="9"/>
                <c:pt idx="0">
                  <c:v>2015-16</c:v>
                </c:pt>
                <c:pt idx="4">
                  <c:v>19-20</c:v>
                </c:pt>
                <c:pt idx="8">
                  <c:v>23-24</c:v>
                </c:pt>
              </c:strCache>
            </c:strRef>
          </c:cat>
          <c:val>
            <c:numRef>
              <c:f>'Total minutes'!$H$30:$P$30</c:f>
              <c:numCache>
                <c:formatCode>0.0</c:formatCode>
                <c:ptCount val="9"/>
                <c:pt idx="0">
                  <c:v>553.0912202963957</c:v>
                </c:pt>
                <c:pt idx="1">
                  <c:v>516.9003033501325</c:v>
                </c:pt>
                <c:pt idx="2">
                  <c:v>513.41748842761842</c:v>
                </c:pt>
                <c:pt idx="3">
                  <c:v>510.6513896019714</c:v>
                </c:pt>
                <c:pt idx="4">
                  <c:v>553.19706179093203</c:v>
                </c:pt>
                <c:pt idx="5">
                  <c:v>461.60828421147875</c:v>
                </c:pt>
                <c:pt idx="6">
                  <c:v>502.31033541593297</c:v>
                </c:pt>
                <c:pt idx="7">
                  <c:v>485.10720705991361</c:v>
                </c:pt>
                <c:pt idx="8">
                  <c:v>504.04987534018181</c:v>
                </c:pt>
              </c:numCache>
            </c:numRef>
          </c:val>
          <c:extLst>
            <c:ext xmlns:c16="http://schemas.microsoft.com/office/drawing/2014/chart" uri="{C3380CC4-5D6E-409C-BE32-E72D297353CC}">
              <c16:uniqueId val="{00000000-120B-423F-AC96-E29586DEEC24}"/>
            </c:ext>
          </c:extLst>
        </c:ser>
        <c:dLbls>
          <c:showLegendKey val="0"/>
          <c:showVal val="0"/>
          <c:showCatName val="0"/>
          <c:showSerName val="0"/>
          <c:showPercent val="0"/>
          <c:showBubbleSize val="0"/>
        </c:dLbls>
        <c:axId val="32497024"/>
        <c:axId val="32493664"/>
      </c:areaChart>
      <c:lineChart>
        <c:grouping val="standard"/>
        <c:varyColors val="0"/>
        <c:ser>
          <c:idx val="1"/>
          <c:order val="1"/>
          <c:tx>
            <c:strRef>
              <c:f>'Total minutes'!$G$31</c:f>
              <c:strCache>
                <c:ptCount val="1"/>
                <c:pt idx="0">
                  <c:v>England</c:v>
                </c:pt>
              </c:strCache>
            </c:strRef>
          </c:tx>
          <c:spPr>
            <a:ln w="28575" cap="rnd">
              <a:solidFill>
                <a:schemeClr val="tx1"/>
              </a:solidFill>
              <a:prstDash val="sysDot"/>
              <a:round/>
            </a:ln>
            <a:effectLst/>
          </c:spPr>
          <c:marker>
            <c:symbol val="none"/>
          </c:marker>
          <c:cat>
            <c:strRef>
              <c:f>'Total minutes'!$H$29:$P$29</c:f>
              <c:strCache>
                <c:ptCount val="9"/>
                <c:pt idx="0">
                  <c:v>2015-16</c:v>
                </c:pt>
                <c:pt idx="4">
                  <c:v>19-20</c:v>
                </c:pt>
                <c:pt idx="8">
                  <c:v>23-24</c:v>
                </c:pt>
              </c:strCache>
            </c:strRef>
          </c:cat>
          <c:val>
            <c:numRef>
              <c:f>'Total minutes'!$H$31:$P$31</c:f>
              <c:numCache>
                <c:formatCode>0.0</c:formatCode>
                <c:ptCount val="9"/>
                <c:pt idx="0">
                  <c:v>541.90324123314019</c:v>
                </c:pt>
                <c:pt idx="1">
                  <c:v>517.82157333169607</c:v>
                </c:pt>
                <c:pt idx="2">
                  <c:v>520.6329780104644</c:v>
                </c:pt>
                <c:pt idx="3">
                  <c:v>528.61851588532886</c:v>
                </c:pt>
                <c:pt idx="4">
                  <c:v>520.71898185980319</c:v>
                </c:pt>
                <c:pt idx="5">
                  <c:v>507.21620362303509</c:v>
                </c:pt>
                <c:pt idx="6">
                  <c:v>535.47015830230248</c:v>
                </c:pt>
                <c:pt idx="7">
                  <c:v>545.39772209361513</c:v>
                </c:pt>
                <c:pt idx="8">
                  <c:v>538.25069401377777</c:v>
                </c:pt>
              </c:numCache>
            </c:numRef>
          </c:val>
          <c:smooth val="0"/>
          <c:extLst>
            <c:ext xmlns:c16="http://schemas.microsoft.com/office/drawing/2014/chart" uri="{C3380CC4-5D6E-409C-BE32-E72D297353CC}">
              <c16:uniqueId val="{00000001-120B-423F-AC96-E29586DEEC24}"/>
            </c:ext>
          </c:extLst>
        </c:ser>
        <c:ser>
          <c:idx val="2"/>
          <c:order val="2"/>
          <c:tx>
            <c:strRef>
              <c:f>'Total minutes'!$G$30</c:f>
              <c:strCache>
                <c:ptCount val="1"/>
                <c:pt idx="0">
                  <c:v>North &amp; North East Lincolnshire</c:v>
                </c:pt>
              </c:strCache>
            </c:strRef>
          </c:tx>
          <c:spPr>
            <a:ln w="31750" cap="rnd">
              <a:solidFill>
                <a:schemeClr val="tx1"/>
              </a:solidFill>
              <a:round/>
            </a:ln>
            <a:effectLst/>
          </c:spPr>
          <c:marker>
            <c:symbol val="none"/>
          </c:marker>
          <c:val>
            <c:numRef>
              <c:f>'Total minutes'!$H$30:$P$30</c:f>
              <c:numCache>
                <c:formatCode>0.0</c:formatCode>
                <c:ptCount val="9"/>
                <c:pt idx="0">
                  <c:v>553.0912202963957</c:v>
                </c:pt>
                <c:pt idx="1">
                  <c:v>516.9003033501325</c:v>
                </c:pt>
                <c:pt idx="2">
                  <c:v>513.41748842761842</c:v>
                </c:pt>
                <c:pt idx="3">
                  <c:v>510.6513896019714</c:v>
                </c:pt>
                <c:pt idx="4">
                  <c:v>553.19706179093203</c:v>
                </c:pt>
                <c:pt idx="5">
                  <c:v>461.60828421147875</c:v>
                </c:pt>
                <c:pt idx="6">
                  <c:v>502.31033541593297</c:v>
                </c:pt>
                <c:pt idx="7">
                  <c:v>485.10720705991361</c:v>
                </c:pt>
                <c:pt idx="8">
                  <c:v>504.04987534018181</c:v>
                </c:pt>
              </c:numCache>
            </c:numRef>
          </c:val>
          <c:smooth val="1"/>
          <c:extLst>
            <c:ext xmlns:c16="http://schemas.microsoft.com/office/drawing/2014/chart" uri="{C3380CC4-5D6E-409C-BE32-E72D297353CC}">
              <c16:uniqueId val="{00000002-120B-423F-AC96-E29586DEEC24}"/>
            </c:ext>
          </c:extLst>
        </c:ser>
        <c:dLbls>
          <c:showLegendKey val="0"/>
          <c:showVal val="0"/>
          <c:showCatName val="0"/>
          <c:showSerName val="0"/>
          <c:showPercent val="0"/>
          <c:showBubbleSize val="0"/>
        </c:dLbls>
        <c:marker val="1"/>
        <c:smooth val="0"/>
        <c:axId val="32497024"/>
        <c:axId val="32493664"/>
      </c:lineChart>
      <c:catAx>
        <c:axId val="32497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32493664"/>
        <c:crosses val="autoZero"/>
        <c:auto val="1"/>
        <c:lblAlgn val="ctr"/>
        <c:lblOffset val="100"/>
        <c:noMultiLvlLbl val="0"/>
      </c:catAx>
      <c:valAx>
        <c:axId val="32493664"/>
        <c:scaling>
          <c:orientation val="minMax"/>
          <c:min val="0"/>
        </c:scaling>
        <c:delete val="1"/>
        <c:axPos val="l"/>
        <c:numFmt formatCode="0.0" sourceLinked="1"/>
        <c:majorTickMark val="out"/>
        <c:minorTickMark val="none"/>
        <c:tickLblPos val="nextTo"/>
        <c:crossAx val="3249702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mj-lt"/>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51518244746314E-2"/>
          <c:y val="3.2000000000000001E-2"/>
          <c:w val="0.9654969635105074"/>
          <c:h val="0.74342322118826054"/>
        </c:manualLayout>
      </c:layout>
      <c:barChart>
        <c:barDir val="col"/>
        <c:grouping val="clustered"/>
        <c:varyColors val="0"/>
        <c:ser>
          <c:idx val="0"/>
          <c:order val="0"/>
          <c:spPr>
            <a:solidFill>
              <a:schemeClr val="bg1">
                <a:lumMod val="75000"/>
              </a:schemeClr>
            </a:solidFill>
            <a:ln w="19050">
              <a:noFill/>
            </a:ln>
            <a:effectLst/>
          </c:spPr>
          <c:invertIfNegative val="0"/>
          <c:dPt>
            <c:idx val="2"/>
            <c:invertIfNegative val="0"/>
            <c:bubble3D val="0"/>
            <c:spPr>
              <a:solidFill>
                <a:schemeClr val="accent5"/>
              </a:solidFill>
              <a:ln w="19050">
                <a:noFill/>
              </a:ln>
              <a:effectLst/>
            </c:spPr>
            <c:extLst>
              <c:ext xmlns:c16="http://schemas.microsoft.com/office/drawing/2014/chart" uri="{C3380CC4-5D6E-409C-BE32-E72D297353CC}">
                <c16:uniqueId val="{00000008-3A2A-4E43-A779-C7784B3A4DF4}"/>
              </c:ext>
            </c:extLst>
          </c:dPt>
          <c:dPt>
            <c:idx val="3"/>
            <c:invertIfNegative val="0"/>
            <c:bubble3D val="0"/>
            <c:spPr>
              <a:solidFill>
                <a:schemeClr val="bg1">
                  <a:lumMod val="75000"/>
                </a:schemeClr>
              </a:solidFill>
              <a:ln w="19050">
                <a:noFill/>
              </a:ln>
              <a:effectLst/>
            </c:spPr>
            <c:extLst>
              <c:ext xmlns:c16="http://schemas.microsoft.com/office/drawing/2014/chart" uri="{C3380CC4-5D6E-409C-BE32-E72D297353CC}">
                <c16:uniqueId val="{00000001-1463-4738-B7C0-F6161655CBD1}"/>
              </c:ext>
            </c:extLst>
          </c:dPt>
          <c:dPt>
            <c:idx val="4"/>
            <c:invertIfNegative val="0"/>
            <c:bubble3D val="0"/>
            <c:spPr>
              <a:solidFill>
                <a:schemeClr val="bg1">
                  <a:lumMod val="75000"/>
                </a:schemeClr>
              </a:solidFill>
              <a:ln w="19050">
                <a:noFill/>
              </a:ln>
              <a:effectLst/>
            </c:spPr>
            <c:extLst>
              <c:ext xmlns:c16="http://schemas.microsoft.com/office/drawing/2014/chart" uri="{C3380CC4-5D6E-409C-BE32-E72D297353CC}">
                <c16:uniqueId val="{00000003-1463-4738-B7C0-F6161655CBD1}"/>
              </c:ext>
            </c:extLst>
          </c:dPt>
          <c:dPt>
            <c:idx val="5"/>
            <c:invertIfNegative val="0"/>
            <c:bubble3D val="0"/>
            <c:spPr>
              <a:solidFill>
                <a:schemeClr val="accent5"/>
              </a:solidFill>
              <a:ln w="19050">
                <a:noFill/>
              </a:ln>
              <a:effectLst/>
            </c:spPr>
            <c:extLst>
              <c:ext xmlns:c16="http://schemas.microsoft.com/office/drawing/2014/chart" uri="{C3380CC4-5D6E-409C-BE32-E72D297353CC}">
                <c16:uniqueId val="{00000005-1463-4738-B7C0-F6161655CBD1}"/>
              </c:ext>
            </c:extLst>
          </c:dPt>
          <c:dPt>
            <c:idx val="6"/>
            <c:invertIfNegative val="0"/>
            <c:bubble3D val="0"/>
            <c:spPr>
              <a:solidFill>
                <a:schemeClr val="accent5"/>
              </a:solidFill>
              <a:ln w="19050">
                <a:noFill/>
              </a:ln>
              <a:effectLst/>
            </c:spPr>
            <c:extLst>
              <c:ext xmlns:c16="http://schemas.microsoft.com/office/drawing/2014/chart" uri="{C3380CC4-5D6E-409C-BE32-E72D297353CC}">
                <c16:uniqueId val="{00000007-1463-4738-B7C0-F6161655CBD1}"/>
              </c:ext>
            </c:extLst>
          </c:dPt>
          <c:dLbls>
            <c:dLbl>
              <c:idx val="0"/>
              <c:layout>
                <c:manualLayout>
                  <c:x val="1.5683198404315981E-3"/>
                  <c:y val="9.6797136721546162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75000"/>
                        </a:schemeClr>
                      </a:solidFill>
                      <a:latin typeface="+mj-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63-4738-B7C0-F6161655CBD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'minutes by activity'!$T$35:$T$41</c:f>
              <c:strCache>
                <c:ptCount val="7"/>
                <c:pt idx="0">
                  <c:v>All dance</c:v>
                </c:pt>
                <c:pt idx="1">
                  <c:v>All cycling</c:v>
                </c:pt>
                <c:pt idx="2">
                  <c:v>Walking for travel</c:v>
                </c:pt>
                <c:pt idx="3">
                  <c:v>Fitness activities</c:v>
                </c:pt>
                <c:pt idx="4">
                  <c:v>Traditional sport</c:v>
                </c:pt>
                <c:pt idx="5">
                  <c:v>Gardening</c:v>
                </c:pt>
                <c:pt idx="6">
                  <c:v>Walking for leisure</c:v>
                </c:pt>
              </c:strCache>
            </c:strRef>
          </c:cat>
          <c:val>
            <c:numRef>
              <c:f>'minutes by activity'!$V$35:$V$41</c:f>
              <c:numCache>
                <c:formatCode>0%</c:formatCode>
                <c:ptCount val="7"/>
                <c:pt idx="0">
                  <c:v>2.2181942618440829E-2</c:v>
                </c:pt>
                <c:pt idx="1">
                  <c:v>5.4110246286859079E-2</c:v>
                </c:pt>
                <c:pt idx="2">
                  <c:v>0.12407803647985252</c:v>
                </c:pt>
                <c:pt idx="3">
                  <c:v>0.13395060030010647</c:v>
                </c:pt>
                <c:pt idx="4">
                  <c:v>0.17548411220957322</c:v>
                </c:pt>
                <c:pt idx="5">
                  <c:v>0.17893681445489559</c:v>
                </c:pt>
                <c:pt idx="6">
                  <c:v>0.31125824765027227</c:v>
                </c:pt>
              </c:numCache>
            </c:numRef>
          </c:val>
          <c:extLst>
            <c:ext xmlns:c16="http://schemas.microsoft.com/office/drawing/2014/chart" uri="{C3380CC4-5D6E-409C-BE32-E72D297353CC}">
              <c16:uniqueId val="{00000009-1463-4738-B7C0-F6161655CBD1}"/>
            </c:ext>
          </c:extLst>
        </c:ser>
        <c:dLbls>
          <c:showLegendKey val="0"/>
          <c:showVal val="0"/>
          <c:showCatName val="0"/>
          <c:showSerName val="0"/>
          <c:showPercent val="0"/>
          <c:showBubbleSize val="0"/>
        </c:dLbls>
        <c:gapWidth val="30"/>
        <c:axId val="2118187408"/>
        <c:axId val="2118189328"/>
      </c:barChart>
      <c:catAx>
        <c:axId val="2118187408"/>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crossAx val="2118189328"/>
        <c:crosses val="autoZero"/>
        <c:auto val="1"/>
        <c:lblAlgn val="ctr"/>
        <c:lblOffset val="100"/>
        <c:noMultiLvlLbl val="0"/>
      </c:catAx>
      <c:valAx>
        <c:axId val="2118189328"/>
        <c:scaling>
          <c:orientation val="minMax"/>
        </c:scaling>
        <c:delete val="1"/>
        <c:axPos val="r"/>
        <c:numFmt formatCode="0%" sourceLinked="1"/>
        <c:majorTickMark val="none"/>
        <c:minorTickMark val="none"/>
        <c:tickLblPos val="nextTo"/>
        <c:crossAx val="2118187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159552065094594E-2"/>
          <c:y val="2.7760303009372905E-2"/>
          <c:w val="0.97464324651726231"/>
          <c:h val="0.74318105498651077"/>
        </c:manualLayout>
      </c:layout>
      <c:barChart>
        <c:barDir val="col"/>
        <c:grouping val="clustered"/>
        <c:varyColors val="0"/>
        <c:ser>
          <c:idx val="1"/>
          <c:order val="0"/>
          <c:tx>
            <c:strRef>
              <c:f>'NS SeC'!$G$38</c:f>
              <c:strCache>
                <c:ptCount val="1"/>
                <c:pt idx="0">
                  <c:v>NS SEC 6-8</c:v>
                </c:pt>
              </c:strCache>
            </c:strRef>
          </c:tx>
          <c:spPr>
            <a:solidFill>
              <a:srgbClr val="484043"/>
            </a:solidFill>
            <a:ln>
              <a:noFill/>
            </a:ln>
            <a:effectLst/>
          </c:spPr>
          <c:invertIfNegative val="0"/>
          <c:dLbls>
            <c:dLbl>
              <c:idx val="1"/>
              <c:layout>
                <c:manualLayout>
                  <c:x val="0"/>
                  <c:y val="2.24695446417589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34-4F87-B388-0F85474FE720}"/>
                </c:ext>
              </c:extLst>
            </c:dLbl>
            <c:dLbl>
              <c:idx val="4"/>
              <c:layout>
                <c:manualLayout>
                  <c:x val="-6.3573893532895672E-17"/>
                  <c:y val="1.45670084254310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34-4F87-B388-0F85474FE720}"/>
                </c:ext>
              </c:extLst>
            </c:dLbl>
            <c:dLbl>
              <c:idx val="5"/>
              <c:layout>
                <c:manualLayout>
                  <c:x val="6.3573893532895672E-17"/>
                  <c:y val="1.72011871642069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34-4F87-B388-0F85474FE720}"/>
                </c:ext>
              </c:extLst>
            </c:dLbl>
            <c:dLbl>
              <c:idx val="6"/>
              <c:layout>
                <c:manualLayout>
                  <c:x val="-1.2714778706579134E-16"/>
                  <c:y val="4.03029347032722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34-4F87-B388-0F85474FE72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ysClr val="window" lastClr="FFFFFF"/>
                </a:solidFill>
                <a:prstDash val="solid"/>
              </a:ln>
              <a:effectLst/>
            </c:spPr>
            <c:trendlineType val="linear"/>
            <c:dispRSqr val="0"/>
            <c:dispEq val="0"/>
          </c:trendline>
          <c:cat>
            <c:strRef>
              <c:f>'NS SeC'!$H$35:$P$35</c:f>
              <c:strCache>
                <c:ptCount val="9"/>
                <c:pt idx="0">
                  <c:v>2015-16</c:v>
                </c:pt>
                <c:pt idx="1">
                  <c:v>16-17</c:v>
                </c:pt>
                <c:pt idx="2">
                  <c:v>17-18</c:v>
                </c:pt>
                <c:pt idx="3">
                  <c:v>18-19</c:v>
                </c:pt>
                <c:pt idx="4">
                  <c:v>19-20</c:v>
                </c:pt>
                <c:pt idx="5">
                  <c:v>20-21</c:v>
                </c:pt>
                <c:pt idx="6">
                  <c:v>21-22</c:v>
                </c:pt>
                <c:pt idx="7">
                  <c:v>22-23</c:v>
                </c:pt>
                <c:pt idx="8">
                  <c:v>23-24</c:v>
                </c:pt>
              </c:strCache>
            </c:strRef>
          </c:cat>
          <c:val>
            <c:numRef>
              <c:f>'NS SeC'!$H$38:$P$38</c:f>
              <c:numCache>
                <c:formatCode>0%</c:formatCode>
                <c:ptCount val="9"/>
                <c:pt idx="0">
                  <c:v>0.27978642390874375</c:v>
                </c:pt>
                <c:pt idx="1">
                  <c:v>0.35288269361136287</c:v>
                </c:pt>
                <c:pt idx="2">
                  <c:v>0.31385810991884883</c:v>
                </c:pt>
                <c:pt idx="3">
                  <c:v>0.31820607731149447</c:v>
                </c:pt>
                <c:pt idx="4">
                  <c:v>0.37184976117732921</c:v>
                </c:pt>
                <c:pt idx="5">
                  <c:v>0.41311006017736873</c:v>
                </c:pt>
                <c:pt idx="6">
                  <c:v>0.38775685151595901</c:v>
                </c:pt>
                <c:pt idx="7">
                  <c:v>0.35481758258798285</c:v>
                </c:pt>
                <c:pt idx="8">
                  <c:v>0.30250145952442792</c:v>
                </c:pt>
              </c:numCache>
            </c:numRef>
          </c:val>
          <c:extLst>
            <c:ext xmlns:c16="http://schemas.microsoft.com/office/drawing/2014/chart" uri="{C3380CC4-5D6E-409C-BE32-E72D297353CC}">
              <c16:uniqueId val="{00000005-0C34-4F87-B388-0F85474FE720}"/>
            </c:ext>
          </c:extLst>
        </c:ser>
        <c:ser>
          <c:idx val="0"/>
          <c:order val="1"/>
          <c:tx>
            <c:strRef>
              <c:f>'NS SeC'!$G$36</c:f>
              <c:strCache>
                <c:ptCount val="1"/>
                <c:pt idx="0">
                  <c:v>NS SEC 1-2</c:v>
                </c:pt>
              </c:strCache>
            </c:strRef>
          </c:tx>
          <c:spPr>
            <a:solidFill>
              <a:sysClr val="window" lastClr="FFFFFF">
                <a:lumMod val="75000"/>
              </a:sysClr>
            </a:solidFill>
            <a:ln>
              <a:solidFill>
                <a:sysClr val="window" lastClr="FFFFFF">
                  <a:lumMod val="75000"/>
                </a:sys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8100" cap="rnd">
                <a:solidFill>
                  <a:sysClr val="window" lastClr="FFFFFF"/>
                </a:solidFill>
                <a:prstDash val="solid"/>
              </a:ln>
              <a:effectLst/>
            </c:spPr>
            <c:trendlineType val="linear"/>
            <c:dispRSqr val="0"/>
            <c:dispEq val="0"/>
          </c:trendline>
          <c:cat>
            <c:strRef>
              <c:f>'NS SeC'!$H$35:$P$35</c:f>
              <c:strCache>
                <c:ptCount val="9"/>
                <c:pt idx="0">
                  <c:v>2015-16</c:v>
                </c:pt>
                <c:pt idx="1">
                  <c:v>16-17</c:v>
                </c:pt>
                <c:pt idx="2">
                  <c:v>17-18</c:v>
                </c:pt>
                <c:pt idx="3">
                  <c:v>18-19</c:v>
                </c:pt>
                <c:pt idx="4">
                  <c:v>19-20</c:v>
                </c:pt>
                <c:pt idx="5">
                  <c:v>20-21</c:v>
                </c:pt>
                <c:pt idx="6">
                  <c:v>21-22</c:v>
                </c:pt>
                <c:pt idx="7">
                  <c:v>22-23</c:v>
                </c:pt>
                <c:pt idx="8">
                  <c:v>23-24</c:v>
                </c:pt>
              </c:strCache>
            </c:strRef>
          </c:cat>
          <c:val>
            <c:numRef>
              <c:f>'NS SeC'!$H$36:$P$36</c:f>
              <c:numCache>
                <c:formatCode>0%</c:formatCode>
                <c:ptCount val="9"/>
                <c:pt idx="0">
                  <c:v>0.23136852955926526</c:v>
                </c:pt>
                <c:pt idx="1">
                  <c:v>0.19588662275863877</c:v>
                </c:pt>
                <c:pt idx="2">
                  <c:v>0.20927132261403342</c:v>
                </c:pt>
                <c:pt idx="3">
                  <c:v>0.20968455486976526</c:v>
                </c:pt>
                <c:pt idx="4">
                  <c:v>0.19403067984477315</c:v>
                </c:pt>
                <c:pt idx="5">
                  <c:v>0.25589046646223285</c:v>
                </c:pt>
                <c:pt idx="6">
                  <c:v>0.22694029647001765</c:v>
                </c:pt>
                <c:pt idx="7">
                  <c:v>0.19447657397992352</c:v>
                </c:pt>
                <c:pt idx="8">
                  <c:v>0.19440022161529258</c:v>
                </c:pt>
              </c:numCache>
            </c:numRef>
          </c:val>
          <c:extLst>
            <c:ext xmlns:c16="http://schemas.microsoft.com/office/drawing/2014/chart" uri="{C3380CC4-5D6E-409C-BE32-E72D297353CC}">
              <c16:uniqueId val="{00000007-0C34-4F87-B388-0F85474FE720}"/>
            </c:ext>
          </c:extLst>
        </c:ser>
        <c:dLbls>
          <c:showLegendKey val="0"/>
          <c:showVal val="0"/>
          <c:showCatName val="0"/>
          <c:showSerName val="0"/>
          <c:showPercent val="0"/>
          <c:showBubbleSize val="0"/>
        </c:dLbls>
        <c:gapWidth val="30"/>
        <c:overlap val="50"/>
        <c:axId val="1748769871"/>
        <c:axId val="1748766543"/>
      </c:barChart>
      <c:catAx>
        <c:axId val="174876987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1748766543"/>
        <c:crosses val="autoZero"/>
        <c:auto val="1"/>
        <c:lblAlgn val="ctr"/>
        <c:lblOffset val="100"/>
        <c:noMultiLvlLbl val="0"/>
      </c:catAx>
      <c:valAx>
        <c:axId val="1748766543"/>
        <c:scaling>
          <c:orientation val="minMax"/>
          <c:max val="0.60000000000000009"/>
        </c:scaling>
        <c:delete val="1"/>
        <c:axPos val="l"/>
        <c:numFmt formatCode="0%" sourceLinked="1"/>
        <c:majorTickMark val="out"/>
        <c:minorTickMark val="none"/>
        <c:tickLblPos val="nextTo"/>
        <c:crossAx val="1748769871"/>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600">
          <a:solidFill>
            <a:schemeClr val="tx1"/>
          </a:solidFill>
          <a:latin typeface="+mj-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136417076672E-2"/>
          <c:y val="4.9977572053633193E-2"/>
          <c:w val="0.90400752732170708"/>
          <c:h val="0.83525966750400404"/>
        </c:manualLayout>
      </c:layout>
      <c:lineChart>
        <c:grouping val="standard"/>
        <c:varyColors val="0"/>
        <c:ser>
          <c:idx val="0"/>
          <c:order val="0"/>
          <c:tx>
            <c:strRef>
              <c:f>Disability!$G$33</c:f>
              <c:strCache>
                <c:ptCount val="1"/>
                <c:pt idx="0">
                  <c:v>Limiting illness</c:v>
                </c:pt>
              </c:strCache>
            </c:strRef>
          </c:tx>
          <c:spPr>
            <a:ln w="25400" cap="rnd">
              <a:solidFill>
                <a:schemeClr val="accent1">
                  <a:alpha val="50000"/>
                </a:schemeClr>
              </a:solidFill>
              <a:prstDash val="sysDash"/>
              <a:round/>
            </a:ln>
            <a:effectLst/>
          </c:spPr>
          <c:marker>
            <c:symbol val="circle"/>
            <c:size val="10"/>
            <c:spPr>
              <a:solidFill>
                <a:srgbClr val="BD1622"/>
              </a:solidFill>
              <a:ln w="9525">
                <a:no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j-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1A-4EFF-A70F-D29116C40FB8}"/>
                </c:ext>
              </c:extLst>
            </c:dLbl>
            <c:dLbl>
              <c:idx val="1"/>
              <c:delete val="1"/>
              <c:extLst>
                <c:ext xmlns:c15="http://schemas.microsoft.com/office/drawing/2012/chart" uri="{CE6537A1-D6FC-4f65-9D91-7224C49458BB}"/>
                <c:ext xmlns:c16="http://schemas.microsoft.com/office/drawing/2014/chart" uri="{C3380CC4-5D6E-409C-BE32-E72D297353CC}">
                  <c16:uniqueId val="{00000001-561A-4EFF-A70F-D29116C40FB8}"/>
                </c:ext>
              </c:extLst>
            </c:dLbl>
            <c:dLbl>
              <c:idx val="2"/>
              <c:delete val="1"/>
              <c:extLst>
                <c:ext xmlns:c15="http://schemas.microsoft.com/office/drawing/2012/chart" uri="{CE6537A1-D6FC-4f65-9D91-7224C49458BB}"/>
                <c:ext xmlns:c16="http://schemas.microsoft.com/office/drawing/2014/chart" uri="{C3380CC4-5D6E-409C-BE32-E72D297353CC}">
                  <c16:uniqueId val="{00000002-561A-4EFF-A70F-D29116C40FB8}"/>
                </c:ext>
              </c:extLst>
            </c:dLbl>
            <c:dLbl>
              <c:idx val="3"/>
              <c:delete val="1"/>
              <c:extLst>
                <c:ext xmlns:c15="http://schemas.microsoft.com/office/drawing/2012/chart" uri="{CE6537A1-D6FC-4f65-9D91-7224C49458BB}">
                  <c15:layout>
                    <c:manualLayout>
                      <c:w val="0.23433117851815013"/>
                      <c:h val="4.714045886961387E-2"/>
                    </c:manualLayout>
                  </c15:layout>
                </c:ext>
                <c:ext xmlns:c16="http://schemas.microsoft.com/office/drawing/2014/chart" uri="{C3380CC4-5D6E-409C-BE32-E72D297353CC}">
                  <c16:uniqueId val="{00000003-561A-4EFF-A70F-D29116C40FB8}"/>
                </c:ext>
              </c:extLst>
            </c:dLbl>
            <c:dLbl>
              <c:idx val="4"/>
              <c:delete val="1"/>
              <c:extLst>
                <c:ext xmlns:c15="http://schemas.microsoft.com/office/drawing/2012/chart" uri="{CE6537A1-D6FC-4f65-9D91-7224C49458BB}"/>
                <c:ext xmlns:c16="http://schemas.microsoft.com/office/drawing/2014/chart" uri="{C3380CC4-5D6E-409C-BE32-E72D297353CC}">
                  <c16:uniqueId val="{00000004-561A-4EFF-A70F-D29116C40FB8}"/>
                </c:ext>
              </c:extLst>
            </c:dLbl>
            <c:dLbl>
              <c:idx val="5"/>
              <c:layout>
                <c:manualLayout>
                  <c:x val="-0.22658386746907755"/>
                  <c:y val="-4.9837628718346412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j-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561A-4EFF-A70F-D29116C40FB8}"/>
                </c:ext>
              </c:extLst>
            </c:dLbl>
            <c:dLbl>
              <c:idx val="6"/>
              <c:delete val="1"/>
              <c:extLst>
                <c:ext xmlns:c15="http://schemas.microsoft.com/office/drawing/2012/chart" uri="{CE6537A1-D6FC-4f65-9D91-7224C49458BB}"/>
                <c:ext xmlns:c16="http://schemas.microsoft.com/office/drawing/2014/chart" uri="{C3380CC4-5D6E-409C-BE32-E72D297353CC}">
                  <c16:uniqueId val="{00000006-561A-4EFF-A70F-D29116C40FB8}"/>
                </c:ext>
              </c:extLst>
            </c:dLbl>
            <c:dLbl>
              <c:idx val="7"/>
              <c:delete val="1"/>
              <c:extLst>
                <c:ext xmlns:c15="http://schemas.microsoft.com/office/drawing/2012/chart" uri="{CE6537A1-D6FC-4f65-9D91-7224C49458BB}"/>
                <c:ext xmlns:c16="http://schemas.microsoft.com/office/drawing/2014/chart" uri="{C3380CC4-5D6E-409C-BE32-E72D297353CC}">
                  <c16:uniqueId val="{00000007-561A-4EFF-A70F-D29116C40FB8}"/>
                </c:ext>
              </c:extLst>
            </c:dLbl>
            <c:dLbl>
              <c:idx val="8"/>
              <c:layout>
                <c:manualLayout>
                  <c:x val="-4.7581295003465196E-2"/>
                  <c:y val="3.2982740615733093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1"/>
                      </a:solidFill>
                      <a:latin typeface="+mj-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1A-4EFF-A70F-D29116C40F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Disability!$H$32:$P$32</c:f>
              <c:strCache>
                <c:ptCount val="9"/>
                <c:pt idx="0">
                  <c:v>2015-16</c:v>
                </c:pt>
                <c:pt idx="4">
                  <c:v>2019-20</c:v>
                </c:pt>
                <c:pt idx="8">
                  <c:v>2023-24</c:v>
                </c:pt>
              </c:strCache>
            </c:strRef>
          </c:cat>
          <c:val>
            <c:numRef>
              <c:f>Disability!$H$33:$P$33</c:f>
              <c:numCache>
                <c:formatCode>0%</c:formatCode>
                <c:ptCount val="9"/>
                <c:pt idx="0">
                  <c:v>0.45853667663176184</c:v>
                </c:pt>
                <c:pt idx="1">
                  <c:v>0.48746604871127236</c:v>
                </c:pt>
                <c:pt idx="2">
                  <c:v>0.51128568868613289</c:v>
                </c:pt>
                <c:pt idx="3">
                  <c:v>0.49888376879920393</c:v>
                </c:pt>
                <c:pt idx="4">
                  <c:v>0.46167470310928005</c:v>
                </c:pt>
                <c:pt idx="5">
                  <c:v>0.51662332781640741</c:v>
                </c:pt>
                <c:pt idx="6">
                  <c:v>0.52530266156042682</c:v>
                </c:pt>
                <c:pt idx="7">
                  <c:v>0.57763384570081955</c:v>
                </c:pt>
                <c:pt idx="8">
                  <c:v>0.44676528087522016</c:v>
                </c:pt>
              </c:numCache>
            </c:numRef>
          </c:val>
          <c:smooth val="1"/>
          <c:extLst>
            <c:ext xmlns:c16="http://schemas.microsoft.com/office/drawing/2014/chart" uri="{C3380CC4-5D6E-409C-BE32-E72D297353CC}">
              <c16:uniqueId val="{00000009-561A-4EFF-A70F-D29116C40FB8}"/>
            </c:ext>
          </c:extLst>
        </c:ser>
        <c:ser>
          <c:idx val="1"/>
          <c:order val="1"/>
          <c:tx>
            <c:strRef>
              <c:f>Disability!$G$34</c:f>
              <c:strCache>
                <c:ptCount val="1"/>
                <c:pt idx="0">
                  <c:v>No limiting illness</c:v>
                </c:pt>
              </c:strCache>
            </c:strRef>
          </c:tx>
          <c:spPr>
            <a:ln w="25400" cap="rnd">
              <a:solidFill>
                <a:schemeClr val="tx1">
                  <a:alpha val="50000"/>
                </a:schemeClr>
              </a:solidFill>
              <a:prstDash val="sysDash"/>
              <a:round/>
            </a:ln>
            <a:effectLst/>
          </c:spPr>
          <c:marker>
            <c:symbol val="circle"/>
            <c:size val="10"/>
            <c:spPr>
              <a:solidFill>
                <a:schemeClr val="tx1"/>
              </a:solidFill>
              <a:ln w="9525">
                <a:no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1A-4EFF-A70F-D29116C40FB8}"/>
                </c:ext>
              </c:extLst>
            </c:dLbl>
            <c:dLbl>
              <c:idx val="1"/>
              <c:delete val="1"/>
              <c:extLst>
                <c:ext xmlns:c15="http://schemas.microsoft.com/office/drawing/2012/chart" uri="{CE6537A1-D6FC-4f65-9D91-7224C49458BB}"/>
                <c:ext xmlns:c16="http://schemas.microsoft.com/office/drawing/2014/chart" uri="{C3380CC4-5D6E-409C-BE32-E72D297353CC}">
                  <c16:uniqueId val="{0000000B-561A-4EFF-A70F-D29116C40FB8}"/>
                </c:ext>
              </c:extLst>
            </c:dLbl>
            <c:dLbl>
              <c:idx val="2"/>
              <c:delete val="1"/>
              <c:extLst>
                <c:ext xmlns:c15="http://schemas.microsoft.com/office/drawing/2012/chart" uri="{CE6537A1-D6FC-4f65-9D91-7224C49458BB}"/>
                <c:ext xmlns:c16="http://schemas.microsoft.com/office/drawing/2014/chart" uri="{C3380CC4-5D6E-409C-BE32-E72D297353CC}">
                  <c16:uniqueId val="{0000000C-561A-4EFF-A70F-D29116C40FB8}"/>
                </c:ext>
              </c:extLst>
            </c:dLbl>
            <c:dLbl>
              <c:idx val="3"/>
              <c:delete val="1"/>
              <c:extLst>
                <c:ext xmlns:c15="http://schemas.microsoft.com/office/drawing/2012/chart" uri="{CE6537A1-D6FC-4f65-9D91-7224C49458BB}">
                  <c15:layout>
                    <c:manualLayout>
                      <c:w val="0.25265042267528592"/>
                      <c:h val="5.161723559037492E-2"/>
                    </c:manualLayout>
                  </c15:layout>
                </c:ext>
                <c:ext xmlns:c16="http://schemas.microsoft.com/office/drawing/2014/chart" uri="{C3380CC4-5D6E-409C-BE32-E72D297353CC}">
                  <c16:uniqueId val="{0000000D-561A-4EFF-A70F-D29116C40FB8}"/>
                </c:ext>
              </c:extLst>
            </c:dLbl>
            <c:dLbl>
              <c:idx val="4"/>
              <c:delete val="1"/>
              <c:extLst>
                <c:ext xmlns:c15="http://schemas.microsoft.com/office/drawing/2012/chart" uri="{CE6537A1-D6FC-4f65-9D91-7224C49458BB}"/>
                <c:ext xmlns:c16="http://schemas.microsoft.com/office/drawing/2014/chart" uri="{C3380CC4-5D6E-409C-BE32-E72D297353CC}">
                  <c16:uniqueId val="{0000000E-561A-4EFF-A70F-D29116C40FB8}"/>
                </c:ext>
              </c:extLst>
            </c:dLbl>
            <c:dLbl>
              <c:idx val="5"/>
              <c:layout>
                <c:manualLayout>
                  <c:x val="-0.19506705247125064"/>
                  <c:y val="6.9457278948133722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2509000497265042"/>
                      <c:h val="5.3855623950755445E-2"/>
                    </c:manualLayout>
                  </c15:layout>
                </c:ext>
                <c:ext xmlns:c16="http://schemas.microsoft.com/office/drawing/2014/chart" uri="{C3380CC4-5D6E-409C-BE32-E72D297353CC}">
                  <c16:uniqueId val="{0000000F-561A-4EFF-A70F-D29116C40FB8}"/>
                </c:ext>
              </c:extLst>
            </c:dLbl>
            <c:dLbl>
              <c:idx val="6"/>
              <c:delete val="1"/>
              <c:extLst>
                <c:ext xmlns:c15="http://schemas.microsoft.com/office/drawing/2012/chart" uri="{CE6537A1-D6FC-4f65-9D91-7224C49458BB}"/>
                <c:ext xmlns:c16="http://schemas.microsoft.com/office/drawing/2014/chart" uri="{C3380CC4-5D6E-409C-BE32-E72D297353CC}">
                  <c16:uniqueId val="{00000010-561A-4EFF-A70F-D29116C40FB8}"/>
                </c:ext>
              </c:extLst>
            </c:dLbl>
            <c:dLbl>
              <c:idx val="7"/>
              <c:delete val="1"/>
              <c:extLst>
                <c:ext xmlns:c15="http://schemas.microsoft.com/office/drawing/2012/chart" uri="{CE6537A1-D6FC-4f65-9D91-7224C49458BB}">
                  <c15:layout>
                    <c:manualLayout>
                      <c:w val="0.23673794132272502"/>
                      <c:h val="4.7140458869613877E-2"/>
                    </c:manualLayout>
                  </c15:layout>
                </c:ext>
                <c:ext xmlns:c16="http://schemas.microsoft.com/office/drawing/2014/chart" uri="{C3380CC4-5D6E-409C-BE32-E72D297353CC}">
                  <c16:uniqueId val="{00000011-561A-4EFF-A70F-D29116C40FB8}"/>
                </c:ext>
              </c:extLst>
            </c:dLbl>
            <c:dLbl>
              <c:idx val="8"/>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61A-4EFF-A70F-D29116C40F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Disability!$H$32:$P$32</c:f>
              <c:strCache>
                <c:ptCount val="9"/>
                <c:pt idx="0">
                  <c:v>2015-16</c:v>
                </c:pt>
                <c:pt idx="4">
                  <c:v>2019-20</c:v>
                </c:pt>
                <c:pt idx="8">
                  <c:v>2023-24</c:v>
                </c:pt>
              </c:strCache>
            </c:strRef>
          </c:cat>
          <c:val>
            <c:numRef>
              <c:f>Disability!$H$34:$P$34</c:f>
              <c:numCache>
                <c:formatCode>0%</c:formatCode>
                <c:ptCount val="9"/>
                <c:pt idx="0">
                  <c:v>0.25321736592368016</c:v>
                </c:pt>
                <c:pt idx="1">
                  <c:v>0.24920194460580983</c:v>
                </c:pt>
                <c:pt idx="2">
                  <c:v>0.25258469503875935</c:v>
                </c:pt>
                <c:pt idx="3">
                  <c:v>0.24311534885738786</c:v>
                </c:pt>
                <c:pt idx="4">
                  <c:v>0.28782340465812795</c:v>
                </c:pt>
                <c:pt idx="5">
                  <c:v>0.27893882319867191</c:v>
                </c:pt>
                <c:pt idx="6">
                  <c:v>0.2511991472919412</c:v>
                </c:pt>
                <c:pt idx="7">
                  <c:v>0.22750956063295447</c:v>
                </c:pt>
                <c:pt idx="8">
                  <c:v>0.23701969619095398</c:v>
                </c:pt>
              </c:numCache>
            </c:numRef>
          </c:val>
          <c:smooth val="1"/>
          <c:extLst>
            <c:ext xmlns:c16="http://schemas.microsoft.com/office/drawing/2014/chart" uri="{C3380CC4-5D6E-409C-BE32-E72D297353CC}">
              <c16:uniqueId val="{00000013-561A-4EFF-A70F-D29116C40FB8}"/>
            </c:ext>
          </c:extLst>
        </c:ser>
        <c:dLbls>
          <c:showLegendKey val="0"/>
          <c:showVal val="0"/>
          <c:showCatName val="0"/>
          <c:showSerName val="0"/>
          <c:showPercent val="0"/>
          <c:showBubbleSize val="0"/>
        </c:dLbls>
        <c:marker val="1"/>
        <c:smooth val="0"/>
        <c:axId val="546369664"/>
        <c:axId val="546371584"/>
      </c:lineChart>
      <c:catAx>
        <c:axId val="54636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crossAx val="546371584"/>
        <c:crosses val="autoZero"/>
        <c:auto val="1"/>
        <c:lblAlgn val="ctr"/>
        <c:lblOffset val="100"/>
        <c:noMultiLvlLbl val="0"/>
      </c:catAx>
      <c:valAx>
        <c:axId val="546371584"/>
        <c:scaling>
          <c:orientation val="minMax"/>
          <c:max val="0.70000000000000007"/>
          <c:min val="0"/>
        </c:scaling>
        <c:delete val="1"/>
        <c:axPos val="l"/>
        <c:numFmt formatCode="0%" sourceLinked="1"/>
        <c:majorTickMark val="out"/>
        <c:minorTickMark val="none"/>
        <c:tickLblPos val="high"/>
        <c:crossAx val="546369664"/>
        <c:crosses val="autoZero"/>
        <c:crossBetween val="between"/>
        <c:majorUnit val="0.1"/>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503068093892364E-2"/>
          <c:y val="3.292180682039917E-2"/>
          <c:w val="0.98108862508844308"/>
          <c:h val="0.78129544778718041"/>
        </c:manualLayout>
      </c:layout>
      <c:lineChart>
        <c:grouping val="standard"/>
        <c:varyColors val="0"/>
        <c:ser>
          <c:idx val="0"/>
          <c:order val="0"/>
          <c:tx>
            <c:strRef>
              <c:f>Gender!$G$32</c:f>
              <c:strCache>
                <c:ptCount val="1"/>
                <c:pt idx="0">
                  <c:v>Male</c:v>
                </c:pt>
              </c:strCache>
            </c:strRef>
          </c:tx>
          <c:spPr>
            <a:ln w="25400" cap="rnd">
              <a:solidFill>
                <a:schemeClr val="tx2">
                  <a:alpha val="50000"/>
                </a:schemeClr>
              </a:solidFill>
              <a:prstDash val="sysDash"/>
              <a:round/>
            </a:ln>
            <a:effectLst/>
          </c:spPr>
          <c:marker>
            <c:symbol val="circle"/>
            <c:size val="10"/>
            <c:spPr>
              <a:solidFill>
                <a:schemeClr val="tx2"/>
              </a:solidFill>
              <a:ln w="76200">
                <a:noFill/>
              </a:ln>
              <a:effectLst/>
            </c:spPr>
          </c:marker>
          <c:dLbls>
            <c:dLbl>
              <c:idx val="0"/>
              <c:layout>
                <c:manualLayout>
                  <c:x val="-5.20598640356503E-2"/>
                  <c:y val="-5.0085921909568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996-4B39-97A7-A592267466CC}"/>
                </c:ext>
              </c:extLst>
            </c:dLbl>
            <c:dLbl>
              <c:idx val="1"/>
              <c:delete val="1"/>
              <c:extLst>
                <c:ext xmlns:c15="http://schemas.microsoft.com/office/drawing/2012/chart" uri="{CE6537A1-D6FC-4f65-9D91-7224C49458BB}"/>
                <c:ext xmlns:c16="http://schemas.microsoft.com/office/drawing/2014/chart" uri="{C3380CC4-5D6E-409C-BE32-E72D297353CC}">
                  <c16:uniqueId val="{00000000-5996-4B39-97A7-A592267466CC}"/>
                </c:ext>
              </c:extLst>
            </c:dLbl>
            <c:dLbl>
              <c:idx val="2"/>
              <c:delete val="1"/>
              <c:extLst>
                <c:ext xmlns:c15="http://schemas.microsoft.com/office/drawing/2012/chart" uri="{CE6537A1-D6FC-4f65-9D91-7224C49458BB}"/>
                <c:ext xmlns:c16="http://schemas.microsoft.com/office/drawing/2014/chart" uri="{C3380CC4-5D6E-409C-BE32-E72D297353CC}">
                  <c16:uniqueId val="{00000001-5996-4B39-97A7-A592267466CC}"/>
                </c:ext>
              </c:extLst>
            </c:dLbl>
            <c:dLbl>
              <c:idx val="3"/>
              <c:delete val="1"/>
              <c:extLst>
                <c:ext xmlns:c15="http://schemas.microsoft.com/office/drawing/2012/chart" uri="{CE6537A1-D6FC-4f65-9D91-7224C49458BB}"/>
                <c:ext xmlns:c16="http://schemas.microsoft.com/office/drawing/2014/chart" uri="{C3380CC4-5D6E-409C-BE32-E72D297353CC}">
                  <c16:uniqueId val="{00000002-5996-4B39-97A7-A592267466CC}"/>
                </c:ext>
              </c:extLst>
            </c:dLbl>
            <c:dLbl>
              <c:idx val="4"/>
              <c:delete val="1"/>
              <c:extLst>
                <c:ext xmlns:c15="http://schemas.microsoft.com/office/drawing/2012/chart" uri="{CE6537A1-D6FC-4f65-9D91-7224C49458BB}"/>
                <c:ext xmlns:c16="http://schemas.microsoft.com/office/drawing/2014/chart" uri="{C3380CC4-5D6E-409C-BE32-E72D297353CC}">
                  <c16:uniqueId val="{00000003-5996-4B39-97A7-A592267466CC}"/>
                </c:ext>
              </c:extLst>
            </c:dLbl>
            <c:dLbl>
              <c:idx val="5"/>
              <c:layout>
                <c:manualLayout>
                  <c:x val="0.13822385706778786"/>
                  <c:y val="0.21628142418275209"/>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5996-4B39-97A7-A592267466CC}"/>
                </c:ext>
              </c:extLst>
            </c:dLbl>
            <c:dLbl>
              <c:idx val="6"/>
              <c:delete val="1"/>
              <c:extLst>
                <c:ext xmlns:c15="http://schemas.microsoft.com/office/drawing/2012/chart" uri="{CE6537A1-D6FC-4f65-9D91-7224C49458BB}"/>
                <c:ext xmlns:c16="http://schemas.microsoft.com/office/drawing/2014/chart" uri="{C3380CC4-5D6E-409C-BE32-E72D297353CC}">
                  <c16:uniqueId val="{00000005-5996-4B39-97A7-A592267466CC}"/>
                </c:ext>
              </c:extLst>
            </c:dLbl>
            <c:dLbl>
              <c:idx val="7"/>
              <c:delete val="1"/>
              <c:extLst>
                <c:ext xmlns:c15="http://schemas.microsoft.com/office/drawing/2012/chart" uri="{CE6537A1-D6FC-4f65-9D91-7224C49458BB}"/>
                <c:ext xmlns:c16="http://schemas.microsoft.com/office/drawing/2014/chart" uri="{C3380CC4-5D6E-409C-BE32-E72D297353CC}">
                  <c16:uniqueId val="{00000006-5996-4B39-97A7-A592267466CC}"/>
                </c:ext>
              </c:extLst>
            </c:dLbl>
            <c:dLbl>
              <c:idx val="8"/>
              <c:layout>
                <c:manualLayout>
                  <c:x val="-2.5974735291562016E-2"/>
                  <c:y val="5.9064832157700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96-4B39-97A7-A592267466C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j-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Gender!$H$31:$P$31</c:f>
              <c:strCache>
                <c:ptCount val="9"/>
                <c:pt idx="0">
                  <c:v>2015-16</c:v>
                </c:pt>
                <c:pt idx="4">
                  <c:v>19-20</c:v>
                </c:pt>
                <c:pt idx="8">
                  <c:v>23-24</c:v>
                </c:pt>
              </c:strCache>
            </c:strRef>
          </c:cat>
          <c:val>
            <c:numRef>
              <c:f>Gender!$H$32:$P$32</c:f>
              <c:numCache>
                <c:formatCode>0%</c:formatCode>
                <c:ptCount val="9"/>
                <c:pt idx="0">
                  <c:v>0.32495121569468494</c:v>
                </c:pt>
                <c:pt idx="1">
                  <c:v>0.27822540229089782</c:v>
                </c:pt>
                <c:pt idx="2">
                  <c:v>0.34575076215827782</c:v>
                </c:pt>
                <c:pt idx="3">
                  <c:v>0.29555571989572299</c:v>
                </c:pt>
                <c:pt idx="4">
                  <c:v>0.3193584583518303</c:v>
                </c:pt>
                <c:pt idx="5">
                  <c:v>0.35313692390255402</c:v>
                </c:pt>
                <c:pt idx="6">
                  <c:v>0.34168443753632843</c:v>
                </c:pt>
                <c:pt idx="7">
                  <c:v>0.28141550295004858</c:v>
                </c:pt>
                <c:pt idx="8">
                  <c:v>0.28126637900827711</c:v>
                </c:pt>
              </c:numCache>
            </c:numRef>
          </c:val>
          <c:smooth val="1"/>
          <c:extLst>
            <c:ext xmlns:c16="http://schemas.microsoft.com/office/drawing/2014/chart" uri="{C3380CC4-5D6E-409C-BE32-E72D297353CC}">
              <c16:uniqueId val="{00000008-5996-4B39-97A7-A592267466CC}"/>
            </c:ext>
          </c:extLst>
        </c:ser>
        <c:ser>
          <c:idx val="1"/>
          <c:order val="1"/>
          <c:tx>
            <c:strRef>
              <c:f>Gender!$G$33</c:f>
              <c:strCache>
                <c:ptCount val="1"/>
                <c:pt idx="0">
                  <c:v>Female</c:v>
                </c:pt>
              </c:strCache>
            </c:strRef>
          </c:tx>
          <c:spPr>
            <a:ln w="25400" cap="rnd">
              <a:solidFill>
                <a:schemeClr val="accent6">
                  <a:alpha val="50000"/>
                </a:schemeClr>
              </a:solidFill>
              <a:prstDash val="sysDash"/>
              <a:round/>
            </a:ln>
            <a:effectLst/>
          </c:spPr>
          <c:marker>
            <c:symbol val="circle"/>
            <c:size val="10"/>
            <c:spPr>
              <a:solidFill>
                <a:schemeClr val="accent6"/>
              </a:solidFill>
              <a:ln w="9525">
                <a:noFill/>
              </a:ln>
              <a:effectLst/>
            </c:spPr>
          </c:marker>
          <c:dLbls>
            <c:dLbl>
              <c:idx val="0"/>
              <c:layout>
                <c:manualLayout>
                  <c:x val="-5.20598640356503E-2"/>
                  <c:y val="5.0086157570318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996-4B39-97A7-A592267466CC}"/>
                </c:ext>
              </c:extLst>
            </c:dLbl>
            <c:dLbl>
              <c:idx val="1"/>
              <c:delete val="1"/>
              <c:extLst>
                <c:ext xmlns:c15="http://schemas.microsoft.com/office/drawing/2012/chart" uri="{CE6537A1-D6FC-4f65-9D91-7224C49458BB}"/>
                <c:ext xmlns:c16="http://schemas.microsoft.com/office/drawing/2014/chart" uri="{C3380CC4-5D6E-409C-BE32-E72D297353CC}">
                  <c16:uniqueId val="{00000009-5996-4B39-97A7-A592267466CC}"/>
                </c:ext>
              </c:extLst>
            </c:dLbl>
            <c:dLbl>
              <c:idx val="2"/>
              <c:delete val="1"/>
              <c:extLst>
                <c:ext xmlns:c15="http://schemas.microsoft.com/office/drawing/2012/chart" uri="{CE6537A1-D6FC-4f65-9D91-7224C49458BB}"/>
                <c:ext xmlns:c16="http://schemas.microsoft.com/office/drawing/2014/chart" uri="{C3380CC4-5D6E-409C-BE32-E72D297353CC}">
                  <c16:uniqueId val="{0000000A-5996-4B39-97A7-A592267466CC}"/>
                </c:ext>
              </c:extLst>
            </c:dLbl>
            <c:dLbl>
              <c:idx val="3"/>
              <c:delete val="1"/>
              <c:extLst>
                <c:ext xmlns:c15="http://schemas.microsoft.com/office/drawing/2012/chart" uri="{CE6537A1-D6FC-4f65-9D91-7224C49458BB}"/>
                <c:ext xmlns:c16="http://schemas.microsoft.com/office/drawing/2014/chart" uri="{C3380CC4-5D6E-409C-BE32-E72D297353CC}">
                  <c16:uniqueId val="{0000000B-5996-4B39-97A7-A592267466CC}"/>
                </c:ext>
              </c:extLst>
            </c:dLbl>
            <c:dLbl>
              <c:idx val="4"/>
              <c:delete val="1"/>
              <c:extLst>
                <c:ext xmlns:c15="http://schemas.microsoft.com/office/drawing/2012/chart" uri="{CE6537A1-D6FC-4f65-9D91-7224C49458BB}"/>
                <c:ext xmlns:c16="http://schemas.microsoft.com/office/drawing/2014/chart" uri="{C3380CC4-5D6E-409C-BE32-E72D297353CC}">
                  <c16:uniqueId val="{0000000C-5996-4B39-97A7-A592267466CC}"/>
                </c:ext>
              </c:extLst>
            </c:dLbl>
            <c:dLbl>
              <c:idx val="5"/>
              <c:layout>
                <c:manualLayout>
                  <c:x val="0.14014705334718064"/>
                  <c:y val="-5.16721544200059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5996-4B39-97A7-A592267466CC}"/>
                </c:ext>
              </c:extLst>
            </c:dLbl>
            <c:dLbl>
              <c:idx val="6"/>
              <c:delete val="1"/>
              <c:extLst>
                <c:ext xmlns:c15="http://schemas.microsoft.com/office/drawing/2012/chart" uri="{CE6537A1-D6FC-4f65-9D91-7224C49458BB}"/>
                <c:ext xmlns:c16="http://schemas.microsoft.com/office/drawing/2014/chart" uri="{C3380CC4-5D6E-409C-BE32-E72D297353CC}">
                  <c16:uniqueId val="{0000000E-5996-4B39-97A7-A592267466CC}"/>
                </c:ext>
              </c:extLst>
            </c:dLbl>
            <c:dLbl>
              <c:idx val="7"/>
              <c:delete val="1"/>
              <c:extLst>
                <c:ext xmlns:c15="http://schemas.microsoft.com/office/drawing/2012/chart" uri="{CE6537A1-D6FC-4f65-9D91-7224C49458BB}"/>
                <c:ext xmlns:c16="http://schemas.microsoft.com/office/drawing/2014/chart" uri="{C3380CC4-5D6E-409C-BE32-E72D297353CC}">
                  <c16:uniqueId val="{0000000F-5996-4B39-97A7-A592267466CC}"/>
                </c:ext>
              </c:extLst>
            </c:dLbl>
            <c:dLbl>
              <c:idx val="8"/>
              <c:layout>
                <c:manualLayout>
                  <c:x val="-1.9668902396133746E-2"/>
                  <c:y val="-5.0085921909568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996-4B39-97A7-A592267466C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6"/>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Gender!$H$31:$P$31</c:f>
              <c:strCache>
                <c:ptCount val="9"/>
                <c:pt idx="0">
                  <c:v>2015-16</c:v>
                </c:pt>
                <c:pt idx="4">
                  <c:v>19-20</c:v>
                </c:pt>
                <c:pt idx="8">
                  <c:v>23-24</c:v>
                </c:pt>
              </c:strCache>
            </c:strRef>
          </c:cat>
          <c:val>
            <c:numRef>
              <c:f>Gender!$H$33:$P$33</c:f>
              <c:numCache>
                <c:formatCode>0%</c:formatCode>
                <c:ptCount val="9"/>
                <c:pt idx="0">
                  <c:v>0.29269708056693428</c:v>
                </c:pt>
                <c:pt idx="1">
                  <c:v>0.35451877199895132</c:v>
                </c:pt>
                <c:pt idx="2">
                  <c:v>0.3013495696931261</c:v>
                </c:pt>
                <c:pt idx="3">
                  <c:v>0.30938858800517194</c:v>
                </c:pt>
                <c:pt idx="4">
                  <c:v>0.31776834565110268</c:v>
                </c:pt>
                <c:pt idx="5">
                  <c:v>0.35720388378183671</c:v>
                </c:pt>
                <c:pt idx="6">
                  <c:v>0.32753245250567053</c:v>
                </c:pt>
                <c:pt idx="7">
                  <c:v>0.35262601516244724</c:v>
                </c:pt>
                <c:pt idx="8">
                  <c:v>0.30486320852970633</c:v>
                </c:pt>
              </c:numCache>
            </c:numRef>
          </c:val>
          <c:smooth val="1"/>
          <c:extLst>
            <c:ext xmlns:c16="http://schemas.microsoft.com/office/drawing/2014/chart" uri="{C3380CC4-5D6E-409C-BE32-E72D297353CC}">
              <c16:uniqueId val="{00000011-5996-4B39-97A7-A592267466CC}"/>
            </c:ext>
          </c:extLst>
        </c:ser>
        <c:dLbls>
          <c:showLegendKey val="0"/>
          <c:showVal val="0"/>
          <c:showCatName val="0"/>
          <c:showSerName val="0"/>
          <c:showPercent val="0"/>
          <c:showBubbleSize val="0"/>
        </c:dLbls>
        <c:marker val="1"/>
        <c:smooth val="0"/>
        <c:axId val="546369664"/>
        <c:axId val="546371584"/>
      </c:lineChart>
      <c:catAx>
        <c:axId val="54636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crossAx val="546371584"/>
        <c:crosses val="autoZero"/>
        <c:auto val="1"/>
        <c:lblAlgn val="ctr"/>
        <c:lblOffset val="100"/>
        <c:noMultiLvlLbl val="0"/>
      </c:catAx>
      <c:valAx>
        <c:axId val="546371584"/>
        <c:scaling>
          <c:orientation val="minMax"/>
          <c:max val="0.4"/>
          <c:min val="2.0000000000000004E-2"/>
        </c:scaling>
        <c:delete val="1"/>
        <c:axPos val="l"/>
        <c:numFmt formatCode="0%" sourceLinked="1"/>
        <c:majorTickMark val="out"/>
        <c:minorTickMark val="none"/>
        <c:tickLblPos val="nextTo"/>
        <c:crossAx val="546369664"/>
        <c:crosses val="autoZero"/>
        <c:crossBetween val="between"/>
        <c:majorUnit val="0.68000000000000016"/>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585429780887418"/>
          <c:y val="3.2921814578778699E-2"/>
          <c:w val="0.61882536792928744"/>
          <c:h val="0.93415637084244263"/>
        </c:manualLayout>
      </c:layout>
      <c:barChart>
        <c:barDir val="bar"/>
        <c:grouping val="clustered"/>
        <c:varyColors val="0"/>
        <c:ser>
          <c:idx val="0"/>
          <c:order val="0"/>
          <c:tx>
            <c:v>Inactive</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[0]!Age_labels</c:f>
              <c:strCache>
                <c:ptCount val="8"/>
                <c:pt idx="0">
                  <c:v>16-24</c:v>
                </c:pt>
                <c:pt idx="1">
                  <c:v>25-34</c:v>
                </c:pt>
                <c:pt idx="2">
                  <c:v>35-44</c:v>
                </c:pt>
                <c:pt idx="3">
                  <c:v>45-54</c:v>
                </c:pt>
                <c:pt idx="4">
                  <c:v>55-64</c:v>
                </c:pt>
                <c:pt idx="5">
                  <c:v>65-74</c:v>
                </c:pt>
                <c:pt idx="6">
                  <c:v>75-84</c:v>
                </c:pt>
                <c:pt idx="7">
                  <c:v>85+</c:v>
                </c:pt>
              </c:strCache>
            </c:strRef>
          </c:cat>
          <c:val>
            <c:numRef>
              <c:f>[0]!Age_values</c:f>
              <c:numCache>
                <c:formatCode>0%</c:formatCode>
                <c:ptCount val="8"/>
                <c:pt idx="0">
                  <c:v>0.17104990998596542</c:v>
                </c:pt>
                <c:pt idx="1">
                  <c:v>0.25554839413178149</c:v>
                </c:pt>
                <c:pt idx="2">
                  <c:v>0.26594436906018321</c:v>
                </c:pt>
                <c:pt idx="3">
                  <c:v>0.21151142901621181</c:v>
                </c:pt>
                <c:pt idx="4">
                  <c:v>0.26856980265695762</c:v>
                </c:pt>
                <c:pt idx="5">
                  <c:v>0.37425114971034329</c:v>
                </c:pt>
                <c:pt idx="6">
                  <c:v>0.41996732536676307</c:v>
                </c:pt>
                <c:pt idx="7">
                  <c:v>0.65560237797503151</c:v>
                </c:pt>
              </c:numCache>
            </c:numRef>
          </c:val>
          <c:extLst>
            <c:ext xmlns:c16="http://schemas.microsoft.com/office/drawing/2014/chart" uri="{C3380CC4-5D6E-409C-BE32-E72D297353CC}">
              <c16:uniqueId val="{00000000-B9F1-4F1D-B5D2-63A8370CC6A4}"/>
            </c:ext>
          </c:extLst>
        </c:ser>
        <c:dLbls>
          <c:showLegendKey val="0"/>
          <c:showVal val="0"/>
          <c:showCatName val="0"/>
          <c:showSerName val="0"/>
          <c:showPercent val="0"/>
          <c:showBubbleSize val="0"/>
        </c:dLbls>
        <c:gapWidth val="30"/>
        <c:axId val="535833248"/>
        <c:axId val="535827488"/>
      </c:barChart>
      <c:scatterChart>
        <c:scatterStyle val="lineMarker"/>
        <c:varyColors val="0"/>
        <c:ser>
          <c:idx val="1"/>
          <c:order val="1"/>
          <c:tx>
            <c:strRef>
              <c:f>Age!$G$92</c:f>
              <c:strCache>
                <c:ptCount val="1"/>
                <c:pt idx="0">
                  <c:v>All adults (aged 16+)</c:v>
                </c:pt>
              </c:strCache>
            </c:strRef>
          </c:tx>
          <c:spPr>
            <a:ln w="25400" cap="rnd">
              <a:solidFill>
                <a:schemeClr val="tx1"/>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B9F1-4F1D-B5D2-63A8370CC6A4}"/>
                </c:ext>
              </c:extLst>
            </c:dLbl>
            <c:dLbl>
              <c:idx val="1"/>
              <c:layout>
                <c:manualLayout>
                  <c:x val="-2.6085144649397934E-3"/>
                  <c:y val="8.9700729699947312E-3"/>
                </c:manualLayout>
              </c:layout>
              <c:showLegendKey val="0"/>
              <c:showVal val="0"/>
              <c:showCatName val="1"/>
              <c:showSerName val="1"/>
              <c:showPercent val="0"/>
              <c:showBubbleSize val="0"/>
              <c:extLst>
                <c:ext xmlns:c15="http://schemas.microsoft.com/office/drawing/2012/chart" uri="{CE6537A1-D6FC-4f65-9D91-7224C49458BB}">
                  <c15:layout>
                    <c:manualLayout>
                      <c:w val="0.26164345403899719"/>
                      <c:h val="6.9016078661673155E-2"/>
                    </c:manualLayout>
                  </c15:layout>
                </c:ext>
                <c:ext xmlns:c16="http://schemas.microsoft.com/office/drawing/2014/chart" uri="{C3380CC4-5D6E-409C-BE32-E72D297353CC}">
                  <c16:uniqueId val="{00000002-B9F1-4F1D-B5D2-63A8370CC6A4}"/>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1"/>
            <c:showPercent val="0"/>
            <c:showBubbleSize val="0"/>
            <c:showLeaderLines val="0"/>
            <c:extLst>
              <c:ext xmlns:c15="http://schemas.microsoft.com/office/drawing/2012/chart" uri="{CE6537A1-D6FC-4f65-9D91-7224C49458BB}">
                <c15:showLeaderLines val="0"/>
              </c:ext>
            </c:extLst>
          </c:dLbls>
          <c:xVal>
            <c:numRef>
              <c:f>(Age!$H$61,Age!$H$61)</c:f>
              <c:numCache>
                <c:formatCode>0%</c:formatCode>
                <c:ptCount val="2"/>
                <c:pt idx="0">
                  <c:v>0.29290550307433111</c:v>
                </c:pt>
                <c:pt idx="1">
                  <c:v>0.29290550307433111</c:v>
                </c:pt>
              </c:numCache>
            </c:numRef>
          </c:xVal>
          <c:yVal>
            <c:numLit>
              <c:formatCode>General</c:formatCode>
              <c:ptCount val="2"/>
              <c:pt idx="0">
                <c:v>0</c:v>
              </c:pt>
              <c:pt idx="1">
                <c:v>1</c:v>
              </c:pt>
            </c:numLit>
          </c:yVal>
          <c:smooth val="0"/>
          <c:extLst>
            <c:ext xmlns:c16="http://schemas.microsoft.com/office/drawing/2014/chart" uri="{C3380CC4-5D6E-409C-BE32-E72D297353CC}">
              <c16:uniqueId val="{00000003-B9F1-4F1D-B5D2-63A8370CC6A4}"/>
            </c:ext>
          </c:extLst>
        </c:ser>
        <c:dLbls>
          <c:showLegendKey val="0"/>
          <c:showVal val="0"/>
          <c:showCatName val="0"/>
          <c:showSerName val="0"/>
          <c:showPercent val="0"/>
          <c:showBubbleSize val="0"/>
        </c:dLbls>
        <c:axId val="535828928"/>
        <c:axId val="535821728"/>
      </c:scatterChart>
      <c:catAx>
        <c:axId val="5358332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crossAx val="535827488"/>
        <c:crosses val="autoZero"/>
        <c:auto val="1"/>
        <c:lblAlgn val="ctr"/>
        <c:lblOffset val="100"/>
        <c:noMultiLvlLbl val="0"/>
      </c:catAx>
      <c:valAx>
        <c:axId val="535827488"/>
        <c:scaling>
          <c:orientation val="minMax"/>
        </c:scaling>
        <c:delete val="1"/>
        <c:axPos val="t"/>
        <c:numFmt formatCode="0%" sourceLinked="1"/>
        <c:majorTickMark val="none"/>
        <c:minorTickMark val="none"/>
        <c:tickLblPos val="nextTo"/>
        <c:crossAx val="535833248"/>
        <c:crosses val="autoZero"/>
        <c:crossBetween val="between"/>
      </c:valAx>
      <c:valAx>
        <c:axId val="535821728"/>
        <c:scaling>
          <c:orientation val="minMax"/>
          <c:max val="1"/>
        </c:scaling>
        <c:delete val="1"/>
        <c:axPos val="l"/>
        <c:numFmt formatCode="General" sourceLinked="1"/>
        <c:majorTickMark val="out"/>
        <c:minorTickMark val="none"/>
        <c:tickLblPos val="nextTo"/>
        <c:crossAx val="535828928"/>
        <c:crosses val="autoZero"/>
        <c:crossBetween val="midCat"/>
      </c:valAx>
      <c:valAx>
        <c:axId val="535828928"/>
        <c:scaling>
          <c:orientation val="minMax"/>
        </c:scaling>
        <c:delete val="1"/>
        <c:axPos val="t"/>
        <c:numFmt formatCode="0%" sourceLinked="1"/>
        <c:majorTickMark val="out"/>
        <c:minorTickMark val="none"/>
        <c:tickLblPos val="nextTo"/>
        <c:crossAx val="535821728"/>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446154014870702"/>
          <c:y val="3.2921814578778699E-2"/>
          <c:w val="0.62021812558945455"/>
          <c:h val="0.84037515315006617"/>
        </c:manualLayout>
      </c:layout>
      <c:barChart>
        <c:barDir val="bar"/>
        <c:grouping val="clustered"/>
        <c:varyColors val="0"/>
        <c:ser>
          <c:idx val="0"/>
          <c:order val="0"/>
          <c:tx>
            <c:strRef>
              <c:f>AgeGender!$H$38</c:f>
              <c:strCache>
                <c:ptCount val="1"/>
                <c:pt idx="0">
                  <c:v>Male</c:v>
                </c:pt>
              </c:strCache>
            </c:strRef>
          </c:tx>
          <c:spPr>
            <a:solidFill>
              <a:schemeClr val="tx2"/>
            </a:solidFill>
            <a:ln>
              <a:noFill/>
            </a:ln>
            <a:effectLst/>
          </c:spPr>
          <c:invertIfNegative val="0"/>
          <c:cat>
            <c:strRef>
              <c:f>AgeGender!AgeGender_labels</c:f>
              <c:strCache>
                <c:ptCount val="7"/>
                <c:pt idx="0">
                  <c:v>16-24</c:v>
                </c:pt>
                <c:pt idx="1">
                  <c:v>25-34</c:v>
                </c:pt>
                <c:pt idx="2">
                  <c:v>35-44</c:v>
                </c:pt>
                <c:pt idx="3">
                  <c:v>45-54</c:v>
                </c:pt>
                <c:pt idx="4">
                  <c:v>55-64</c:v>
                </c:pt>
                <c:pt idx="5">
                  <c:v>65-74</c:v>
                </c:pt>
                <c:pt idx="6">
                  <c:v>75+</c:v>
                </c:pt>
              </c:strCache>
            </c:strRef>
          </c:cat>
          <c:val>
            <c:numRef>
              <c:f>AgeGender!AgeGenderMale_values</c:f>
              <c:numCache>
                <c:formatCode>0%</c:formatCode>
                <c:ptCount val="7"/>
                <c:pt idx="0">
                  <c:v>0.26704764197599817</c:v>
                </c:pt>
                <c:pt idx="1">
                  <c:v>0.2077700070289871</c:v>
                </c:pt>
                <c:pt idx="2">
                  <c:v>0.21123292486028639</c:v>
                </c:pt>
                <c:pt idx="3">
                  <c:v>0.15012734054508994</c:v>
                </c:pt>
                <c:pt idx="4">
                  <c:v>0.27340232565989847</c:v>
                </c:pt>
                <c:pt idx="5">
                  <c:v>0.34806477567401461</c:v>
                </c:pt>
                <c:pt idx="6">
                  <c:v>0.48542218271843962</c:v>
                </c:pt>
              </c:numCache>
            </c:numRef>
          </c:val>
          <c:extLst>
            <c:ext xmlns:c16="http://schemas.microsoft.com/office/drawing/2014/chart" uri="{C3380CC4-5D6E-409C-BE32-E72D297353CC}">
              <c16:uniqueId val="{00000000-C4C9-411D-93DD-C2917850F526}"/>
            </c:ext>
          </c:extLst>
        </c:ser>
        <c:ser>
          <c:idx val="1"/>
          <c:order val="1"/>
          <c:tx>
            <c:strRef>
              <c:f>AgeGender!$I$38</c:f>
              <c:strCache>
                <c:ptCount val="1"/>
                <c:pt idx="0">
                  <c:v>Female</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AgeGender!AgeGender_labels</c:f>
              <c:strCache>
                <c:ptCount val="7"/>
                <c:pt idx="0">
                  <c:v>16-24</c:v>
                </c:pt>
                <c:pt idx="1">
                  <c:v>25-34</c:v>
                </c:pt>
                <c:pt idx="2">
                  <c:v>35-44</c:v>
                </c:pt>
                <c:pt idx="3">
                  <c:v>45-54</c:v>
                </c:pt>
                <c:pt idx="4">
                  <c:v>55-64</c:v>
                </c:pt>
                <c:pt idx="5">
                  <c:v>65-74</c:v>
                </c:pt>
                <c:pt idx="6">
                  <c:v>75+</c:v>
                </c:pt>
              </c:strCache>
            </c:strRef>
          </c:cat>
          <c:val>
            <c:numRef>
              <c:f>[0]!AgeGenderFemale_Values</c:f>
              <c:numCache>
                <c:formatCode>0%</c:formatCode>
                <c:ptCount val="7"/>
                <c:pt idx="0">
                  <c:v>8.9130022287559368E-2</c:v>
                </c:pt>
                <c:pt idx="1">
                  <c:v>0.31165826966916427</c:v>
                </c:pt>
                <c:pt idx="2">
                  <c:v>0.31548564133103896</c:v>
                </c:pt>
                <c:pt idx="3">
                  <c:v>0.25474013315455873</c:v>
                </c:pt>
                <c:pt idx="4">
                  <c:v>0.26564420449670545</c:v>
                </c:pt>
                <c:pt idx="5">
                  <c:v>0.39957076619595344</c:v>
                </c:pt>
                <c:pt idx="6">
                  <c:v>0.41581228499925627</c:v>
                </c:pt>
              </c:numCache>
            </c:numRef>
          </c:val>
          <c:extLst>
            <c:ext xmlns:c16="http://schemas.microsoft.com/office/drawing/2014/chart" uri="{C3380CC4-5D6E-409C-BE32-E72D297353CC}">
              <c16:uniqueId val="{00000001-C4C9-411D-93DD-C2917850F526}"/>
            </c:ext>
          </c:extLst>
        </c:ser>
        <c:dLbls>
          <c:showLegendKey val="0"/>
          <c:showVal val="0"/>
          <c:showCatName val="0"/>
          <c:showSerName val="0"/>
          <c:showPercent val="0"/>
          <c:showBubbleSize val="0"/>
        </c:dLbls>
        <c:gapWidth val="30"/>
        <c:overlap val="70"/>
        <c:axId val="535833248"/>
        <c:axId val="535827488"/>
      </c:barChart>
      <c:catAx>
        <c:axId val="5358332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crossAx val="535827488"/>
        <c:crosses val="autoZero"/>
        <c:auto val="1"/>
        <c:lblAlgn val="ctr"/>
        <c:lblOffset val="100"/>
        <c:noMultiLvlLbl val="0"/>
      </c:catAx>
      <c:valAx>
        <c:axId val="535827488"/>
        <c:scaling>
          <c:orientation val="minMax"/>
        </c:scaling>
        <c:delete val="1"/>
        <c:axPos val="t"/>
        <c:numFmt formatCode="0%" sourceLinked="1"/>
        <c:majorTickMark val="none"/>
        <c:minorTickMark val="none"/>
        <c:tickLblPos val="nextTo"/>
        <c:crossAx val="535833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latin typeface="+mj-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9721365967629613E-2"/>
          <c:w val="0.97142857142857142"/>
          <c:h val="0.7404817394056898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B243-45F4-959F-017B7ADA6DBA}"/>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0-B243-45F4-959F-017B7ADA6DB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IMD!$I$7:$I$10</c:f>
              <c:strCache>
                <c:ptCount val="4"/>
                <c:pt idx="0">
                  <c:v>Least deprived quartile</c:v>
                </c:pt>
                <c:pt idx="1">
                  <c:v>Second least deprived quartile</c:v>
                </c:pt>
                <c:pt idx="2">
                  <c:v>Second most deprived quartile</c:v>
                </c:pt>
                <c:pt idx="3">
                  <c:v>Most deprived quartile</c:v>
                </c:pt>
              </c:strCache>
            </c:strRef>
          </c:cat>
          <c:val>
            <c:numRef>
              <c:f>IMD!$J$7:$J$10</c:f>
              <c:numCache>
                <c:formatCode>0%</c:formatCode>
                <c:ptCount val="4"/>
                <c:pt idx="0">
                  <c:v>0.24131846692860953</c:v>
                </c:pt>
                <c:pt idx="1">
                  <c:v>0.27390517225917294</c:v>
                </c:pt>
                <c:pt idx="2">
                  <c:v>0.33743699106734082</c:v>
                </c:pt>
                <c:pt idx="3">
                  <c:v>0.32352605146250984</c:v>
                </c:pt>
              </c:numCache>
            </c:numRef>
          </c:val>
          <c:extLst>
            <c:ext xmlns:c16="http://schemas.microsoft.com/office/drawing/2014/chart" uri="{C3380CC4-5D6E-409C-BE32-E72D297353CC}">
              <c16:uniqueId val="{00000000-E1DA-42B4-BA7F-6BD51EE8E9CF}"/>
            </c:ext>
          </c:extLst>
        </c:ser>
        <c:dLbls>
          <c:showLegendKey val="0"/>
          <c:showVal val="0"/>
          <c:showCatName val="0"/>
          <c:showSerName val="0"/>
          <c:showPercent val="0"/>
          <c:showBubbleSize val="0"/>
        </c:dLbls>
        <c:gapWidth val="60"/>
        <c:overlap val="-27"/>
        <c:axId val="1569234031"/>
        <c:axId val="1569235951"/>
      </c:barChart>
      <c:catAx>
        <c:axId val="1569234031"/>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crossAx val="1569235951"/>
        <c:crosses val="autoZero"/>
        <c:auto val="1"/>
        <c:lblAlgn val="ctr"/>
        <c:lblOffset val="100"/>
        <c:noMultiLvlLbl val="0"/>
      </c:catAx>
      <c:valAx>
        <c:axId val="1569235951"/>
        <c:scaling>
          <c:orientation val="minMax"/>
        </c:scaling>
        <c:delete val="1"/>
        <c:axPos val="r"/>
        <c:numFmt formatCode="0%" sourceLinked="1"/>
        <c:majorTickMark val="none"/>
        <c:minorTickMark val="none"/>
        <c:tickLblPos val="nextTo"/>
        <c:crossAx val="156923403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353606913341957"/>
          <c:y val="3.2921814578778699E-2"/>
          <c:w val="0.62114359660474194"/>
          <c:h val="0.93415637084244263"/>
        </c:manualLayout>
      </c:layout>
      <c:barChart>
        <c:barDir val="bar"/>
        <c:grouping val="clustered"/>
        <c:varyColors val="0"/>
        <c:ser>
          <c:idx val="0"/>
          <c:order val="0"/>
          <c:tx>
            <c:strRef>
              <c:f>workStat10!$C$7</c:f>
              <c:strCache>
                <c:ptCount val="1"/>
                <c:pt idx="0">
                  <c:v>Working status10</c:v>
                </c:pt>
              </c:strCache>
            </c:strRef>
          </c:tx>
          <c:spPr>
            <a:solidFill>
              <a:srgbClr val="C00000"/>
            </a:solidFill>
            <a:ln>
              <a:solidFill>
                <a:schemeClr val="bg1">
                  <a:lumMod val="75000"/>
                </a:schemeClr>
              </a:solidFill>
            </a:ln>
            <a:effectLst/>
          </c:spPr>
          <c:invertIfNegative val="0"/>
          <c:dPt>
            <c:idx val="3"/>
            <c:invertIfNegative val="0"/>
            <c:bubble3D val="0"/>
            <c:spPr>
              <a:solidFill>
                <a:schemeClr val="accent1"/>
              </a:solidFill>
              <a:ln>
                <a:solidFill>
                  <a:schemeClr val="bg1">
                    <a:lumMod val="75000"/>
                  </a:schemeClr>
                </a:solidFill>
              </a:ln>
              <a:effectLst/>
            </c:spPr>
            <c:extLst>
              <c:ext xmlns:c16="http://schemas.microsoft.com/office/drawing/2014/chart" uri="{C3380CC4-5D6E-409C-BE32-E72D297353CC}">
                <c16:uniqueId val="{00000001-3DD0-4664-97E7-93BF507D1660}"/>
              </c:ext>
            </c:extLst>
          </c:dPt>
          <c:dPt>
            <c:idx val="4"/>
            <c:invertIfNegative val="0"/>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3-3DD0-4664-97E7-93BF507D1660}"/>
              </c:ext>
            </c:extLst>
          </c:dPt>
          <c:dPt>
            <c:idx val="5"/>
            <c:invertIfNegative val="0"/>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5-3DD0-4664-97E7-93BF507D166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workStat10!$AO$35:$AO$40</c:f>
              <c:strCache>
                <c:ptCount val="6"/>
                <c:pt idx="0">
                  <c:v>Long term sick or disabled</c:v>
                </c:pt>
                <c:pt idx="1">
                  <c:v>Looking after house/children</c:v>
                </c:pt>
                <c:pt idx="2">
                  <c:v>Unemployed</c:v>
                </c:pt>
                <c:pt idx="3">
                  <c:v>Retired</c:v>
                </c:pt>
                <c:pt idx="4">
                  <c:v>Working full or part time</c:v>
                </c:pt>
                <c:pt idx="5">
                  <c:v>Student full or part time</c:v>
                </c:pt>
              </c:strCache>
            </c:strRef>
          </c:cat>
          <c:val>
            <c:numRef>
              <c:f>workStat10!$AP$35:$AP$40</c:f>
              <c:numCache>
                <c:formatCode>0%</c:formatCode>
                <c:ptCount val="6"/>
                <c:pt idx="0">
                  <c:v>0.58820656777262081</c:v>
                </c:pt>
                <c:pt idx="1">
                  <c:v>0.44613949003676501</c:v>
                </c:pt>
                <c:pt idx="2">
                  <c:v>0.44486251956208805</c:v>
                </c:pt>
                <c:pt idx="3">
                  <c:v>0.38505485332755601</c:v>
                </c:pt>
                <c:pt idx="4">
                  <c:v>0.21090999279433778</c:v>
                </c:pt>
                <c:pt idx="5">
                  <c:v>0.18731363685156835</c:v>
                </c:pt>
              </c:numCache>
            </c:numRef>
          </c:val>
          <c:extLst>
            <c:ext xmlns:c16="http://schemas.microsoft.com/office/drawing/2014/chart" uri="{C3380CC4-5D6E-409C-BE32-E72D297353CC}">
              <c16:uniqueId val="{00000006-3DD0-4664-97E7-93BF507D1660}"/>
            </c:ext>
          </c:extLst>
        </c:ser>
        <c:dLbls>
          <c:showLegendKey val="0"/>
          <c:showVal val="0"/>
          <c:showCatName val="0"/>
          <c:showSerName val="0"/>
          <c:showPercent val="0"/>
          <c:showBubbleSize val="0"/>
        </c:dLbls>
        <c:gapWidth val="60"/>
        <c:axId val="546369664"/>
        <c:axId val="546371584"/>
      </c:barChart>
      <c:scatterChart>
        <c:scatterStyle val="lineMarker"/>
        <c:varyColors val="0"/>
        <c:ser>
          <c:idx val="1"/>
          <c:order val="1"/>
          <c:tx>
            <c:strRef>
              <c:f>'Whole population'!$G$38</c:f>
              <c:strCache>
                <c:ptCount val="1"/>
                <c:pt idx="0">
                  <c:v>All adults (aged 16+)</c:v>
                </c:pt>
              </c:strCache>
            </c:strRef>
          </c:tx>
          <c:spPr>
            <a:ln w="28575" cap="rnd">
              <a:solidFill>
                <a:schemeClr val="tx1"/>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3DD0-4664-97E7-93BF507D1660}"/>
                </c:ext>
              </c:extLst>
            </c:dLbl>
            <c:dLbl>
              <c:idx val="1"/>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1"/>
              <c:showPercent val="0"/>
              <c:showBubbleSize val="0"/>
              <c:extLst>
                <c:ext xmlns:c15="http://schemas.microsoft.com/office/drawing/2012/chart" uri="{CE6537A1-D6FC-4f65-9D91-7224C49458BB}">
                  <c15:layout>
                    <c:manualLayout>
                      <c:w val="0.25746518105849581"/>
                      <c:h val="9.2959232801533287E-2"/>
                    </c:manualLayout>
                  </c15:layout>
                </c:ext>
                <c:ext xmlns:c16="http://schemas.microsoft.com/office/drawing/2014/chart" uri="{C3380CC4-5D6E-409C-BE32-E72D297353CC}">
                  <c16:uniqueId val="{00000008-3DD0-4664-97E7-93BF507D16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1"/>
            <c:showPercent val="0"/>
            <c:showBubbleSize val="0"/>
            <c:showLeaderLines val="0"/>
            <c:extLst>
              <c:ext xmlns:c15="http://schemas.microsoft.com/office/drawing/2012/chart" uri="{CE6537A1-D6FC-4f65-9D91-7224C49458BB}">
                <c15:showLeaderLines val="0"/>
              </c:ext>
            </c:extLst>
          </c:dLbls>
          <c:xVal>
            <c:numRef>
              <c:f>('Whole population'!$P$38,'Whole population'!$P$38)</c:f>
              <c:numCache>
                <c:formatCode>0%</c:formatCode>
                <c:ptCount val="2"/>
                <c:pt idx="0">
                  <c:v>0.29290550307433111</c:v>
                </c:pt>
                <c:pt idx="1">
                  <c:v>0.29290550307433111</c:v>
                </c:pt>
              </c:numCache>
            </c:numRef>
          </c:xVal>
          <c:yVal>
            <c:numLit>
              <c:formatCode>General</c:formatCode>
              <c:ptCount val="2"/>
              <c:pt idx="0">
                <c:v>0</c:v>
              </c:pt>
              <c:pt idx="1">
                <c:v>1</c:v>
              </c:pt>
            </c:numLit>
          </c:yVal>
          <c:smooth val="0"/>
          <c:extLst>
            <c:ext xmlns:c16="http://schemas.microsoft.com/office/drawing/2014/chart" uri="{C3380CC4-5D6E-409C-BE32-E72D297353CC}">
              <c16:uniqueId val="{00000009-3DD0-4664-97E7-93BF507D1660}"/>
            </c:ext>
          </c:extLst>
        </c:ser>
        <c:dLbls>
          <c:showLegendKey val="0"/>
          <c:showVal val="0"/>
          <c:showCatName val="0"/>
          <c:showSerName val="0"/>
          <c:showPercent val="0"/>
          <c:showBubbleSize val="0"/>
        </c:dLbls>
        <c:axId val="1357480304"/>
        <c:axId val="1357491824"/>
      </c:scatterChart>
      <c:catAx>
        <c:axId val="54636966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46371584"/>
        <c:crosses val="autoZero"/>
        <c:auto val="1"/>
        <c:lblAlgn val="ctr"/>
        <c:lblOffset val="100"/>
        <c:noMultiLvlLbl val="0"/>
      </c:catAx>
      <c:valAx>
        <c:axId val="546371584"/>
        <c:scaling>
          <c:orientation val="minMax"/>
          <c:max val="0.60000000000000009"/>
        </c:scaling>
        <c:delete val="1"/>
        <c:axPos val="b"/>
        <c:numFmt formatCode="0%" sourceLinked="1"/>
        <c:majorTickMark val="none"/>
        <c:minorTickMark val="none"/>
        <c:tickLblPos val="nextTo"/>
        <c:crossAx val="546369664"/>
        <c:crosses val="autoZero"/>
        <c:crossBetween val="between"/>
      </c:valAx>
      <c:valAx>
        <c:axId val="1357491824"/>
        <c:scaling>
          <c:orientation val="minMax"/>
          <c:max val="1"/>
          <c:min val="0"/>
        </c:scaling>
        <c:delete val="1"/>
        <c:axPos val="r"/>
        <c:numFmt formatCode="General" sourceLinked="1"/>
        <c:majorTickMark val="out"/>
        <c:minorTickMark val="none"/>
        <c:tickLblPos val="nextTo"/>
        <c:crossAx val="1357480304"/>
        <c:crosses val="max"/>
        <c:crossBetween val="midCat"/>
      </c:valAx>
      <c:valAx>
        <c:axId val="1357480304"/>
        <c:scaling>
          <c:orientation val="minMax"/>
        </c:scaling>
        <c:delete val="1"/>
        <c:axPos val="b"/>
        <c:numFmt formatCode="0%" sourceLinked="1"/>
        <c:majorTickMark val="out"/>
        <c:minorTickMark val="none"/>
        <c:tickLblPos val="nextTo"/>
        <c:crossAx val="13574918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chemeClr val="bg1">
                <a:lumMod val="75000"/>
              </a:schemeClr>
            </a:solidFill>
            <a:ln>
              <a:noFill/>
            </a:ln>
            <a:effectLst/>
          </c:spPr>
          <c:invertIfNegative val="0"/>
          <c:dPt>
            <c:idx val="2"/>
            <c:invertIfNegative val="0"/>
            <c:bubble3D val="0"/>
            <c:spPr>
              <a:solidFill>
                <a:schemeClr val="accent5"/>
              </a:solidFill>
              <a:ln>
                <a:noFill/>
              </a:ln>
              <a:effectLst/>
            </c:spPr>
            <c:extLst>
              <c:ext xmlns:c16="http://schemas.microsoft.com/office/drawing/2014/chart" uri="{C3380CC4-5D6E-409C-BE32-E72D297353CC}">
                <c16:uniqueId val="{00000001-2E70-4A13-86B8-F766A3D399FA}"/>
              </c:ext>
            </c:extLst>
          </c:dPt>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0-4A13-86B8-F766A3D399FA}"/>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'Inequalities '!$G$35:$G$37</c:f>
              <c:strCache>
                <c:ptCount val="3"/>
                <c:pt idx="0">
                  <c:v>0 characteristics</c:v>
                </c:pt>
                <c:pt idx="1">
                  <c:v>1 characteristic</c:v>
                </c:pt>
                <c:pt idx="2">
                  <c:v>2+ characteristics</c:v>
                </c:pt>
              </c:strCache>
            </c:strRef>
          </c:cat>
          <c:val>
            <c:numRef>
              <c:f>'Inequalities '!$H$35:$H$37</c:f>
              <c:numCache>
                <c:formatCode>0%</c:formatCode>
                <c:ptCount val="3"/>
                <c:pt idx="0">
                  <c:v>0.67683527739149507</c:v>
                </c:pt>
                <c:pt idx="1">
                  <c:v>0.60575283062708019</c:v>
                </c:pt>
                <c:pt idx="2">
                  <c:v>0.38702180645132306</c:v>
                </c:pt>
              </c:numCache>
            </c:numRef>
          </c:val>
          <c:extLst>
            <c:ext xmlns:c16="http://schemas.microsoft.com/office/drawing/2014/chart" uri="{C3380CC4-5D6E-409C-BE32-E72D297353CC}">
              <c16:uniqueId val="{00000002-2E70-4A13-86B8-F766A3D399FA}"/>
            </c:ext>
          </c:extLst>
        </c:ser>
        <c:dLbls>
          <c:showLegendKey val="0"/>
          <c:showVal val="0"/>
          <c:showCatName val="0"/>
          <c:showSerName val="0"/>
          <c:showPercent val="0"/>
          <c:showBubbleSize val="0"/>
        </c:dLbls>
        <c:gapWidth val="30"/>
        <c:axId val="546369664"/>
        <c:axId val="546371584"/>
      </c:barChart>
      <c:catAx>
        <c:axId val="54636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546371584"/>
        <c:crosses val="autoZero"/>
        <c:auto val="1"/>
        <c:lblAlgn val="ctr"/>
        <c:lblOffset val="100"/>
        <c:noMultiLvlLbl val="0"/>
      </c:catAx>
      <c:valAx>
        <c:axId val="546371584"/>
        <c:scaling>
          <c:orientation val="minMax"/>
          <c:max val="0.85000000000000009"/>
        </c:scaling>
        <c:delete val="1"/>
        <c:axPos val="l"/>
        <c:numFmt formatCode="0%" sourceLinked="1"/>
        <c:majorTickMark val="out"/>
        <c:minorTickMark val="none"/>
        <c:tickLblPos val="nextTo"/>
        <c:crossAx val="54636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1886B-6DB8-46D1-B172-C34E6BCD07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D3BE896-9435-435F-89BD-A6B006E2A5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7A159-7DBE-41CD-AD3C-8203F0B1AFA1}" type="datetimeFigureOut">
              <a:rPr lang="en-GB" smtClean="0"/>
              <a:t>15/12/2025</a:t>
            </a:fld>
            <a:endParaRPr lang="en-GB"/>
          </a:p>
        </p:txBody>
      </p:sp>
      <p:sp>
        <p:nvSpPr>
          <p:cNvPr id="4" name="Footer Placeholder 3">
            <a:extLst>
              <a:ext uri="{FF2B5EF4-FFF2-40B4-BE49-F238E27FC236}">
                <a16:creationId xmlns:a16="http://schemas.microsoft.com/office/drawing/2014/main" id="{55D2911D-B9F8-4AC0-B50A-06E72E5A98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8D46549-674F-4009-B381-933B6C21EF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8D41B-BFA1-488B-B9E2-57AB533B1EC8}" type="slidenum">
              <a:rPr lang="en-GB" smtClean="0"/>
              <a:t>‹#›</a:t>
            </a:fld>
            <a:endParaRPr lang="en-GB"/>
          </a:p>
        </p:txBody>
      </p:sp>
    </p:spTree>
    <p:extLst>
      <p:ext uri="{BB962C8B-B14F-4D97-AF65-F5344CB8AC3E}">
        <p14:creationId xmlns:p14="http://schemas.microsoft.com/office/powerpoint/2010/main" val="3901472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24134-AAA0-40B5-8601-A590D5B1FB78}" type="datetimeFigureOut">
              <a:rPr lang="en-GB" smtClean="0"/>
              <a:t>15/12/2025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ABF61-C100-4B80-B600-400B65B2E28A}" type="slidenum">
              <a:rPr lang="en-GB" smtClean="0"/>
              <a:t>‹#›</a:t>
            </a:fld>
            <a:endParaRPr lang="en-GB"/>
          </a:p>
        </p:txBody>
      </p:sp>
    </p:spTree>
    <p:extLst>
      <p:ext uri="{BB962C8B-B14F-4D97-AF65-F5344CB8AC3E}">
        <p14:creationId xmlns:p14="http://schemas.microsoft.com/office/powerpoint/2010/main" val="329986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1</a:t>
            </a:fld>
            <a:endParaRPr lang="en-GB"/>
          </a:p>
        </p:txBody>
      </p:sp>
    </p:spTree>
    <p:extLst>
      <p:ext uri="{BB962C8B-B14F-4D97-AF65-F5344CB8AC3E}">
        <p14:creationId xmlns:p14="http://schemas.microsoft.com/office/powerpoint/2010/main" val="125765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9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A8BC-B08E-F8B7-541F-D8018B332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6231D-08B9-B843-A4BA-187F3A8EF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CC902-80C3-23F7-0A7D-DBB8D4F8EB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D5B68B-F9BC-5E00-C02C-C5BBA096122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18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08B61-0683-6CCA-66B2-63F78B64E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31B3B-6400-DCDB-3CB3-5297E5AD1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38132-5CC0-A29E-0513-DA9C42E604D5}"/>
              </a:ext>
            </a:extLst>
          </p:cNvPr>
          <p:cNvSpPr>
            <a:spLocks noGrp="1"/>
          </p:cNvSpPr>
          <p:nvPr>
            <p:ph type="body" idx="1"/>
          </p:nvPr>
        </p:nvSpPr>
        <p:spPr/>
        <p:txBody>
          <a:bodyPr/>
          <a:lstStyle/>
          <a:p>
            <a:pPr marL="226695"/>
            <a:r>
              <a:rPr lang="en-GB" sz="1800" kern="100" dirty="0">
                <a:effectLst/>
                <a:latin typeface="Calibri" panose="020F0502020204030204" pitchFamily="34" charset="0"/>
                <a:ea typeface="Aptos" panose="020B0004020202020204" pitchFamily="34" charset="0"/>
                <a:cs typeface="Times New Roman (Body CS)"/>
              </a:rPr>
              <a:t> </a:t>
            </a:r>
          </a:p>
          <a:p>
            <a:pPr marL="226695"/>
            <a:endParaRPr lang="en-GB" sz="1800" kern="100" dirty="0">
              <a:effectLst/>
              <a:latin typeface="Calibri" panose="020F0502020204030204" pitchFamily="34" charset="0"/>
              <a:ea typeface="Aptos" panose="020B0004020202020204" pitchFamily="34" charset="0"/>
              <a:cs typeface="Times New Roman (Body CS)"/>
            </a:endParaRPr>
          </a:p>
          <a:p>
            <a:endParaRPr lang="en-GB" dirty="0"/>
          </a:p>
        </p:txBody>
      </p:sp>
      <p:sp>
        <p:nvSpPr>
          <p:cNvPr id="4" name="Slide Number Placeholder 3">
            <a:extLst>
              <a:ext uri="{FF2B5EF4-FFF2-40B4-BE49-F238E27FC236}">
                <a16:creationId xmlns:a16="http://schemas.microsoft.com/office/drawing/2014/main" id="{98358466-6E9F-7567-D1D6-74DB611791B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84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F015-3746-C0ED-FF74-0452A17CD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90181-C5BC-B659-4D95-60A27C6E8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C7B8E-88F3-FFA1-502E-CD127082B374}"/>
              </a:ext>
            </a:extLst>
          </p:cNvPr>
          <p:cNvSpPr>
            <a:spLocks noGrp="1"/>
          </p:cNvSpPr>
          <p:nvPr>
            <p:ph type="body" idx="1"/>
          </p:nvPr>
        </p:nvSpPr>
        <p:spPr/>
        <p:txBody>
          <a:bodyPr/>
          <a:lstStyle/>
          <a:p>
            <a:r>
              <a:rPr lang="en-US" b="1" dirty="0"/>
              <a:t>Definition:  ‘Long term sick or disabled’</a:t>
            </a:r>
          </a:p>
          <a:p>
            <a:r>
              <a:rPr lang="en-US" dirty="0"/>
              <a:t>This demographic group are counted as ‘outside of work’ or ‘economically inactive’ because they are long term sick or disabled.  The percentage in this chart represents the proportion of those who are inactive.</a:t>
            </a:r>
          </a:p>
          <a:p>
            <a:endParaRPr lang="en-US" dirty="0"/>
          </a:p>
        </p:txBody>
      </p:sp>
      <p:sp>
        <p:nvSpPr>
          <p:cNvPr id="4" name="Slide Number Placeholder 3">
            <a:extLst>
              <a:ext uri="{FF2B5EF4-FFF2-40B4-BE49-F238E27FC236}">
                <a16:creationId xmlns:a16="http://schemas.microsoft.com/office/drawing/2014/main" id="{CDD8543F-DA6F-17B0-FB42-4E0415A4AA0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72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C5502-A1E5-7F21-F1A5-9FFA8062F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82988-3C4C-0DF1-4241-78557F2AC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9C478-D687-E6C9-E64A-C223EEE5A3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686A08-47D0-B29F-472E-1E515976FA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49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AB6C7-E91C-A89C-10FD-0796AF532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74B77-E027-7432-34CF-2D6A09A19B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32067-2E83-D240-3E44-BF89FC2546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FED29F62-003B-77DC-A818-FD3D712B92B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20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86F38-9772-85AA-6EC7-7BC2F5918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58465-AB63-131F-DDE6-5E2EB5060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5DAFA-CAA8-419D-5622-FD7F3A9A6A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0B8284-5C1E-8A76-B7CE-19CCE3E44F8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508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21</a:t>
            </a:fld>
            <a:endParaRPr lang="en-GB"/>
          </a:p>
        </p:txBody>
      </p:sp>
    </p:spTree>
    <p:extLst>
      <p:ext uri="{BB962C8B-B14F-4D97-AF65-F5344CB8AC3E}">
        <p14:creationId xmlns:p14="http://schemas.microsoft.com/office/powerpoint/2010/main" val="3263881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513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b="0" i="0" u="none" strike="noStrike" dirty="0">
              <a:solidFill>
                <a:srgbClr val="484043"/>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08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02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9000-A83C-E7C9-C163-D4161F4A5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D2E92-FCBA-1761-DC13-28E5976AF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E8BDE-B960-1862-2EF9-2B1291378F47}"/>
              </a:ext>
            </a:extLst>
          </p:cNvPr>
          <p:cNvSpPr>
            <a:spLocks noGrp="1"/>
          </p:cNvSpPr>
          <p:nvPr>
            <p:ph type="body" idx="1"/>
          </p:nvPr>
        </p:nvSpPr>
        <p:spPr/>
        <p:txBody>
          <a:bodyPr/>
          <a:lstStyle/>
          <a:p>
            <a:r>
              <a:rPr lang="en-GB" dirty="0"/>
              <a:t>Gardening is notably higher than in other areas, but walking for travel is lower</a:t>
            </a:r>
          </a:p>
        </p:txBody>
      </p:sp>
      <p:sp>
        <p:nvSpPr>
          <p:cNvPr id="4" name="Slide Number Placeholder 3">
            <a:extLst>
              <a:ext uri="{FF2B5EF4-FFF2-40B4-BE49-F238E27FC236}">
                <a16:creationId xmlns:a16="http://schemas.microsoft.com/office/drawing/2014/main" id="{C82DED30-5AA1-56D2-CF61-B60925EDE41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95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higher than we’ve seen in most other partnerships</a:t>
            </a:r>
          </a:p>
        </p:txBody>
      </p:sp>
      <p:sp>
        <p:nvSpPr>
          <p:cNvPr id="4" name="Slide Number Placeholder 3"/>
          <p:cNvSpPr>
            <a:spLocks noGrp="1"/>
          </p:cNvSpPr>
          <p:nvPr>
            <p:ph type="sldNum" sz="quarter" idx="5"/>
          </p:nvPr>
        </p:nvSpPr>
        <p:spPr/>
        <p:txBody>
          <a:bodyPr/>
          <a:lstStyle/>
          <a:p>
            <a:fld id="{84CABF61-C100-4B80-B600-400B65B2E28A}" type="slidenum">
              <a:rPr lang="en-GB" smtClean="0"/>
              <a:t>25</a:t>
            </a:fld>
            <a:endParaRPr lang="en-GB"/>
          </a:p>
        </p:txBody>
      </p:sp>
    </p:spTree>
    <p:extLst>
      <p:ext uri="{BB962C8B-B14F-4D97-AF65-F5344CB8AC3E}">
        <p14:creationId xmlns:p14="http://schemas.microsoft.com/office/powerpoint/2010/main" val="4271637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6C03C-0A11-4EB2-6E08-3838CEC4E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9F2F0-B0B1-5579-CA5E-29916DBF2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F5C9D-8B33-3DE0-639D-DD87EDC1C5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93400B-68E2-0D65-1B8E-A18B28ADDB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528331-3F51-AA49-AEF0-1F9D671A0A7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2438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484043"/>
                </a:solidFill>
                <a:effectLst/>
                <a:latin typeface="Calibri Light" panose="020F0302020204030204" pitchFamily="34" charset="0"/>
              </a:rPr>
              <a:t>		N &amp; NE Lincs</a:t>
            </a:r>
            <a:r>
              <a:rPr lang="en-GB" sz="1800" dirty="0"/>
              <a:t> 	</a:t>
            </a:r>
            <a:r>
              <a:rPr lang="en-GB" sz="1800" b="0" i="0" u="none" strike="noStrike" dirty="0">
                <a:solidFill>
                  <a:srgbClr val="484043"/>
                </a:solidFill>
                <a:effectLst/>
                <a:latin typeface="Calibri Light" panose="020F0302020204030204" pitchFamily="34" charset="0"/>
              </a:rPr>
              <a:t>England</a:t>
            </a:r>
            <a:r>
              <a:rPr lang="en-GB" sz="1800" dirty="0"/>
              <a:t> </a:t>
            </a:r>
          </a:p>
          <a:p>
            <a:r>
              <a:rPr lang="en-GB" sz="1800" b="0" i="0" u="none" strike="noStrike" dirty="0">
                <a:solidFill>
                  <a:srgbClr val="484043"/>
                </a:solidFill>
                <a:effectLst/>
                <a:latin typeface="Calibri" panose="020F0502020204030204" pitchFamily="34" charset="0"/>
              </a:rPr>
              <a:t>Male</a:t>
            </a:r>
            <a:r>
              <a:rPr lang="en-GB" sz="2800" dirty="0"/>
              <a:t> </a:t>
            </a:r>
            <a:r>
              <a:rPr lang="en-GB" sz="1800" b="0" i="0" u="none" strike="noStrike" dirty="0">
                <a:solidFill>
                  <a:srgbClr val="484043"/>
                </a:solidFill>
                <a:effectLst/>
                <a:latin typeface="Calibri" panose="020F0502020204030204" pitchFamily="34" charset="0"/>
              </a:rPr>
              <a:t> </a:t>
            </a:r>
            <a:r>
              <a:rPr lang="en-GB" sz="2800" dirty="0"/>
              <a:t> 		</a:t>
            </a:r>
            <a:r>
              <a:rPr lang="en-GB" sz="1800" b="0" i="0" u="none" strike="noStrike" dirty="0">
                <a:solidFill>
                  <a:srgbClr val="484043"/>
                </a:solidFill>
                <a:effectLst/>
                <a:latin typeface="Calibri Light" panose="020F0302020204030204" pitchFamily="34" charset="0"/>
              </a:rPr>
              <a:t>49%</a:t>
            </a:r>
            <a:r>
              <a:rPr lang="en-GB" sz="2800" dirty="0"/>
              <a:t> 	</a:t>
            </a:r>
            <a:r>
              <a:rPr lang="en-GB" sz="1800" b="0" i="0" u="none" strike="noStrike" dirty="0">
                <a:solidFill>
                  <a:srgbClr val="484043"/>
                </a:solidFill>
                <a:effectLst/>
                <a:latin typeface="Calibri Light" panose="020F0302020204030204" pitchFamily="34" charset="0"/>
              </a:rPr>
              <a:t>48%</a:t>
            </a:r>
            <a:r>
              <a:rPr lang="en-GB" sz="2800" dirty="0"/>
              <a:t> </a:t>
            </a:r>
          </a:p>
          <a:p>
            <a:r>
              <a:rPr lang="en-GB" sz="1800" b="0" i="0" u="none" strike="noStrike" dirty="0">
                <a:solidFill>
                  <a:srgbClr val="484043"/>
                </a:solidFill>
                <a:effectLst/>
                <a:latin typeface="Calibri" panose="020F0502020204030204" pitchFamily="34" charset="0"/>
              </a:rPr>
              <a:t>Female</a:t>
            </a:r>
            <a:r>
              <a:rPr lang="en-GB" sz="2800" dirty="0"/>
              <a:t> </a:t>
            </a:r>
            <a:r>
              <a:rPr lang="en-GB" sz="1800" b="0" i="0" u="none" strike="noStrike" dirty="0">
                <a:solidFill>
                  <a:srgbClr val="484043"/>
                </a:solidFill>
                <a:effectLst/>
                <a:latin typeface="Calibri" panose="020F0502020204030204" pitchFamily="34" charset="0"/>
              </a:rPr>
              <a:t> </a:t>
            </a:r>
            <a:r>
              <a:rPr lang="en-GB" sz="2800" dirty="0"/>
              <a:t> 		</a:t>
            </a:r>
            <a:r>
              <a:rPr lang="en-GB" sz="1800" b="0" i="0" u="none" strike="noStrike" dirty="0">
                <a:solidFill>
                  <a:srgbClr val="484043"/>
                </a:solidFill>
                <a:effectLst/>
                <a:latin typeface="Calibri Light" panose="020F0302020204030204" pitchFamily="34" charset="0"/>
              </a:rPr>
              <a:t>51%</a:t>
            </a:r>
            <a:r>
              <a:rPr lang="en-GB" sz="2800" dirty="0"/>
              <a:t> 	</a:t>
            </a:r>
            <a:r>
              <a:rPr lang="en-GB" sz="1800" b="0" i="0" u="none" strike="noStrike" dirty="0">
                <a:solidFill>
                  <a:srgbClr val="484043"/>
                </a:solidFill>
                <a:effectLst/>
                <a:latin typeface="Calibri Light" panose="020F0302020204030204" pitchFamily="34" charset="0"/>
              </a:rPr>
              <a:t>52%</a:t>
            </a:r>
            <a:r>
              <a:rPr lang="en-GB" sz="2800" dirty="0"/>
              <a:t> </a:t>
            </a:r>
            <a:endParaRPr lang="en-GB" sz="1800" b="0" i="0" u="none" strike="noStrike" dirty="0">
              <a:solidFill>
                <a:srgbClr val="484043"/>
              </a:solidFill>
              <a:effectLst/>
              <a:latin typeface="Calibri" panose="020F0502020204030204" pitchFamily="34" charset="0"/>
            </a:endParaRPr>
          </a:p>
          <a:p>
            <a:r>
              <a:rPr lang="en-GB" sz="1800" b="0" i="0" u="none" strike="noStrike" dirty="0">
                <a:solidFill>
                  <a:srgbClr val="484043"/>
                </a:solidFill>
                <a:effectLst/>
                <a:latin typeface="Calibri" panose="020F0502020204030204" pitchFamily="34" charset="0"/>
              </a:rPr>
              <a:t>NS </a:t>
            </a:r>
            <a:r>
              <a:rPr lang="en-GB" sz="1800" b="0" i="0" u="none" strike="noStrike" dirty="0" err="1">
                <a:solidFill>
                  <a:srgbClr val="484043"/>
                </a:solidFill>
                <a:effectLst/>
                <a:latin typeface="Calibri" panose="020F0502020204030204" pitchFamily="34" charset="0"/>
              </a:rPr>
              <a:t>SeC</a:t>
            </a:r>
            <a:r>
              <a:rPr lang="en-GB" sz="1800" b="0" i="0" u="none" strike="noStrike" dirty="0">
                <a:solidFill>
                  <a:srgbClr val="484043"/>
                </a:solidFill>
                <a:effectLst/>
                <a:latin typeface="Calibri" panose="020F0502020204030204" pitchFamily="34" charset="0"/>
              </a:rPr>
              <a:t> 9</a:t>
            </a:r>
            <a:r>
              <a:rPr lang="en-GB" sz="2800" dirty="0"/>
              <a:t> </a:t>
            </a:r>
            <a:r>
              <a:rPr lang="en-GB" sz="1800" b="0" i="0" u="none" strike="noStrike" dirty="0">
                <a:solidFill>
                  <a:srgbClr val="484043"/>
                </a:solidFill>
                <a:effectLst/>
                <a:latin typeface="Calibri" panose="020F0502020204030204" pitchFamily="34" charset="0"/>
              </a:rPr>
              <a:t> </a:t>
            </a:r>
            <a:r>
              <a:rPr lang="en-GB" sz="2800" dirty="0"/>
              <a:t> 		</a:t>
            </a:r>
            <a:r>
              <a:rPr lang="en-GB" sz="1800" b="0" i="0" u="none" strike="noStrike" dirty="0">
                <a:solidFill>
                  <a:srgbClr val="484043"/>
                </a:solidFill>
                <a:effectLst/>
                <a:latin typeface="Calibri Light" panose="020F0302020204030204" pitchFamily="34" charset="0"/>
              </a:rPr>
              <a:t>5%</a:t>
            </a:r>
            <a:r>
              <a:rPr lang="en-GB" sz="2800" dirty="0"/>
              <a:t> 	</a:t>
            </a:r>
            <a:r>
              <a:rPr lang="en-GB" sz="1800" b="0" i="0" u="none" strike="noStrike" dirty="0">
                <a:solidFill>
                  <a:srgbClr val="484043"/>
                </a:solidFill>
                <a:effectLst/>
                <a:latin typeface="Calibri Light" panose="020F0302020204030204" pitchFamily="34" charset="0"/>
              </a:rPr>
              <a:t>8%</a:t>
            </a:r>
            <a:r>
              <a:rPr lang="en-GB" sz="2800" dirty="0"/>
              <a:t> </a:t>
            </a:r>
          </a:p>
          <a:p>
            <a:r>
              <a:rPr lang="en-GB" sz="1800" b="0" i="0" u="none" strike="noStrike" dirty="0">
                <a:solidFill>
                  <a:srgbClr val="484043"/>
                </a:solidFill>
                <a:effectLst/>
                <a:latin typeface="Calibri" panose="020F0502020204030204" pitchFamily="34" charset="0"/>
              </a:rPr>
              <a:t>Minority ethnic group</a:t>
            </a:r>
            <a:r>
              <a:rPr lang="en-GB" sz="2800" dirty="0"/>
              <a:t> </a:t>
            </a:r>
            <a:r>
              <a:rPr lang="en-GB" sz="1800" b="0" i="0" u="none" strike="noStrike" dirty="0">
                <a:solidFill>
                  <a:srgbClr val="484043"/>
                </a:solidFill>
                <a:effectLst/>
                <a:latin typeface="Calibri" panose="020F0502020204030204" pitchFamily="34" charset="0"/>
              </a:rPr>
              <a:t> </a:t>
            </a:r>
            <a:r>
              <a:rPr lang="en-GB" sz="2800" dirty="0"/>
              <a:t> 	</a:t>
            </a:r>
            <a:r>
              <a:rPr lang="en-GB" sz="1800" b="0" i="0" u="none" strike="noStrike" dirty="0">
                <a:solidFill>
                  <a:srgbClr val="484043"/>
                </a:solidFill>
                <a:effectLst/>
                <a:latin typeface="Calibri Light" panose="020F0302020204030204" pitchFamily="34" charset="0"/>
              </a:rPr>
              <a:t>9%</a:t>
            </a:r>
            <a:r>
              <a:rPr lang="en-GB" sz="2800" dirty="0"/>
              <a:t> 	</a:t>
            </a:r>
            <a:r>
              <a:rPr lang="en-GB" sz="1800" b="0" i="0" u="none" strike="noStrike" dirty="0">
                <a:solidFill>
                  <a:srgbClr val="484043"/>
                </a:solidFill>
                <a:effectLst/>
                <a:latin typeface="Calibri Light" panose="020F0302020204030204" pitchFamily="34" charset="0"/>
              </a:rPr>
              <a:t>25%</a:t>
            </a:r>
            <a:r>
              <a:rPr lang="en-GB" sz="2800" dirty="0"/>
              <a:t> </a:t>
            </a:r>
          </a:p>
          <a:p>
            <a:r>
              <a:rPr lang="en-GB" sz="1800" b="0" i="0" u="none" strike="noStrike" dirty="0">
                <a:solidFill>
                  <a:srgbClr val="484043"/>
                </a:solidFill>
                <a:effectLst/>
                <a:latin typeface="Calibri" panose="020F0502020204030204" pitchFamily="34" charset="0"/>
              </a:rPr>
              <a:t>Other ethnic group</a:t>
            </a:r>
            <a:r>
              <a:rPr lang="en-GB" sz="2800" dirty="0"/>
              <a:t> 	</a:t>
            </a:r>
            <a:r>
              <a:rPr lang="en-GB" sz="1800" b="0" i="0" u="none" strike="noStrike" dirty="0">
                <a:solidFill>
                  <a:srgbClr val="484043"/>
                </a:solidFill>
                <a:effectLst/>
                <a:latin typeface="Calibri Light" panose="020F0302020204030204" pitchFamily="34" charset="0"/>
              </a:rPr>
              <a:t>1%</a:t>
            </a:r>
            <a:r>
              <a:rPr lang="en-GB" sz="2800" dirty="0"/>
              <a:t> 	</a:t>
            </a:r>
            <a:r>
              <a:rPr lang="en-GB" sz="1800" b="0" i="0" u="none" strike="noStrike" dirty="0">
                <a:solidFill>
                  <a:srgbClr val="484043"/>
                </a:solidFill>
                <a:effectLst/>
                <a:latin typeface="Calibri Light" panose="020F0302020204030204" pitchFamily="34" charset="0"/>
              </a:rPr>
              <a:t>2%</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580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29</a:t>
            </a:fld>
            <a:endParaRPr lang="en-GB"/>
          </a:p>
        </p:txBody>
      </p:sp>
    </p:spTree>
    <p:extLst>
      <p:ext uri="{BB962C8B-B14F-4D97-AF65-F5344CB8AC3E}">
        <p14:creationId xmlns:p14="http://schemas.microsoft.com/office/powerpoint/2010/main" val="305391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84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46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B976C-1457-A713-8BEE-0B1D72B17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B9355-94DC-1FAD-6CC6-3389E2E87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F70BA-D37F-DAF8-29B3-3EED40DCFC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AC6E8D-93C6-5C71-C2E7-57D4ED11A8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94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CABF61-C100-4B80-B600-400B65B2E28A}" type="slidenum">
              <a:rPr lang="en-GB" smtClean="0"/>
              <a:t>7</a:t>
            </a:fld>
            <a:endParaRPr lang="en-GB"/>
          </a:p>
        </p:txBody>
      </p:sp>
    </p:spTree>
    <p:extLst>
      <p:ext uri="{BB962C8B-B14F-4D97-AF65-F5344CB8AC3E}">
        <p14:creationId xmlns:p14="http://schemas.microsoft.com/office/powerpoint/2010/main" val="228259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FA478-5AB1-B3B2-9BBA-47F5789F6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D09F6-18BE-D6C9-D1AD-D2E2FEB4B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CD241F-05C2-6ED4-B6D1-49174110BEEE}"/>
              </a:ext>
            </a:extLst>
          </p:cNvPr>
          <p:cNvSpPr>
            <a:spLocks noGrp="1"/>
          </p:cNvSpPr>
          <p:nvPr>
            <p:ph type="body" idx="1"/>
          </p:nvPr>
        </p:nvSpPr>
        <p:spPr/>
        <p:txBody>
          <a:bodyPr/>
          <a:lstStyle/>
          <a:p>
            <a:r>
              <a:rPr lang="en-GB" dirty="0"/>
              <a:t>No activity at all – doing nothing</a:t>
            </a:r>
          </a:p>
          <a:p>
            <a:r>
              <a:rPr lang="en-GB" dirty="0"/>
              <a:t>Missing the intensity – light only activity only</a:t>
            </a:r>
          </a:p>
          <a:p>
            <a:r>
              <a:rPr lang="en-GB" dirty="0"/>
              <a:t>Not active for long enough – doing 1-29 minutes of activity</a:t>
            </a:r>
          </a:p>
          <a:p>
            <a:endParaRPr lang="en-GB" dirty="0"/>
          </a:p>
        </p:txBody>
      </p:sp>
      <p:sp>
        <p:nvSpPr>
          <p:cNvPr id="4" name="Slide Number Placeholder 3">
            <a:extLst>
              <a:ext uri="{FF2B5EF4-FFF2-40B4-BE49-F238E27FC236}">
                <a16:creationId xmlns:a16="http://schemas.microsoft.com/office/drawing/2014/main" id="{7C8C7254-AAC6-578C-C537-70DBFC3A896A}"/>
              </a:ext>
            </a:extLst>
          </p:cNvPr>
          <p:cNvSpPr>
            <a:spLocks noGrp="1"/>
          </p:cNvSpPr>
          <p:nvPr>
            <p:ph type="sldNum" sz="quarter" idx="5"/>
          </p:nvPr>
        </p:nvSpPr>
        <p:spPr/>
        <p:txBody>
          <a:bodyPr/>
          <a:lstStyle/>
          <a:p>
            <a:fld id="{84CABF61-C100-4B80-B600-400B65B2E28A}" type="slidenum">
              <a:rPr lang="en-GB" smtClean="0"/>
              <a:t>9</a:t>
            </a:fld>
            <a:endParaRPr lang="en-GB"/>
          </a:p>
        </p:txBody>
      </p:sp>
    </p:spTree>
    <p:extLst>
      <p:ext uri="{BB962C8B-B14F-4D97-AF65-F5344CB8AC3E}">
        <p14:creationId xmlns:p14="http://schemas.microsoft.com/office/powerpoint/2010/main" val="363357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4CABF61-C100-4B80-B600-400B65B2E28A}" type="slidenum">
              <a:rPr lang="en-GB" smtClean="0"/>
              <a:t>11</a:t>
            </a:fld>
            <a:endParaRPr lang="en-GB"/>
          </a:p>
        </p:txBody>
      </p:sp>
    </p:spTree>
    <p:extLst>
      <p:ext uri="{BB962C8B-B14F-4D97-AF65-F5344CB8AC3E}">
        <p14:creationId xmlns:p14="http://schemas.microsoft.com/office/powerpoint/2010/main" val="247178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49F43-F7C1-37E9-1F98-4534D1098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2E3E3-A57F-46D8-6BEC-4CD779C28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3B8B2-0FA8-00A9-AEC1-657E97B24B4B}"/>
              </a:ext>
            </a:extLst>
          </p:cNvPr>
          <p:cNvSpPr>
            <a:spLocks noGrp="1"/>
          </p:cNvSpPr>
          <p:nvPr>
            <p:ph type="body" idx="1"/>
          </p:nvPr>
        </p:nvSpPr>
        <p:spPr/>
        <p:txBody>
          <a:bodyPr/>
          <a:lstStyle/>
          <a:p>
            <a:pPr marL="0" indent="0">
              <a:buFont typeface="Wingdings" panose="05000000000000000000" pitchFamily="2" charset="2"/>
              <a:buNone/>
            </a:pPr>
            <a:endParaRPr lang="en-GB" dirty="0"/>
          </a:p>
        </p:txBody>
      </p:sp>
      <p:sp>
        <p:nvSpPr>
          <p:cNvPr id="4" name="Slide Number Placeholder 3">
            <a:extLst>
              <a:ext uri="{FF2B5EF4-FFF2-40B4-BE49-F238E27FC236}">
                <a16:creationId xmlns:a16="http://schemas.microsoft.com/office/drawing/2014/main" id="{E640495A-F714-F38E-9085-D4BDA260A6CB}"/>
              </a:ext>
            </a:extLst>
          </p:cNvPr>
          <p:cNvSpPr>
            <a:spLocks noGrp="1"/>
          </p:cNvSpPr>
          <p:nvPr>
            <p:ph type="sldNum" sz="quarter" idx="5"/>
          </p:nvPr>
        </p:nvSpPr>
        <p:spPr/>
        <p:txBody>
          <a:bodyPr/>
          <a:lstStyle/>
          <a:p>
            <a:fld id="{84CABF61-C100-4B80-B600-400B65B2E28A}" type="slidenum">
              <a:rPr lang="en-GB" smtClean="0"/>
              <a:t>12</a:t>
            </a:fld>
            <a:endParaRPr lang="en-GB"/>
          </a:p>
        </p:txBody>
      </p:sp>
    </p:spTree>
    <p:extLst>
      <p:ext uri="{BB962C8B-B14F-4D97-AF65-F5344CB8AC3E}">
        <p14:creationId xmlns:p14="http://schemas.microsoft.com/office/powerpoint/2010/main" val="269857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png"/><Relationship Id="rId9" Type="http://schemas.openxmlformats.org/officeDocument/2006/relationships/image" Target="../media/image3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80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single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673E7D-49FA-D202-7D86-82ACB705880E}"/>
              </a:ext>
            </a:extLst>
          </p:cNvPr>
          <p:cNvSpPr/>
          <p:nvPr userDrawn="1"/>
        </p:nvSpPr>
        <p:spPr>
          <a:xfrm>
            <a:off x="5662766" y="-16516"/>
            <a:ext cx="6529234" cy="635635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artial Circle 3">
            <a:extLst>
              <a:ext uri="{FF2B5EF4-FFF2-40B4-BE49-F238E27FC236}">
                <a16:creationId xmlns:a16="http://schemas.microsoft.com/office/drawing/2014/main" id="{1420F826-2170-939C-1352-D37E66AE9734}"/>
              </a:ext>
            </a:extLst>
          </p:cNvPr>
          <p:cNvSpPr>
            <a:spLocks noChangeAspect="1"/>
          </p:cNvSpPr>
          <p:nvPr userDrawn="1"/>
        </p:nvSpPr>
        <p:spPr>
          <a:xfrm>
            <a:off x="5981699" y="-6641645"/>
            <a:ext cx="13283745" cy="13283745"/>
          </a:xfrm>
          <a:prstGeom prst="pie">
            <a:avLst>
              <a:gd name="adj1" fmla="val 5440650"/>
              <a:gd name="adj2" fmla="val 1081181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art Placeholder 18">
            <a:extLst>
              <a:ext uri="{FF2B5EF4-FFF2-40B4-BE49-F238E27FC236}">
                <a16:creationId xmlns:a16="http://schemas.microsoft.com/office/drawing/2014/main" id="{148B6F1A-D895-193E-2C8B-94642B1EF1F9}"/>
              </a:ext>
            </a:extLst>
          </p:cNvPr>
          <p:cNvSpPr>
            <a:spLocks noGrp="1"/>
          </p:cNvSpPr>
          <p:nvPr>
            <p:ph type="chart" sz="quarter" idx="10"/>
          </p:nvPr>
        </p:nvSpPr>
        <p:spPr>
          <a:xfrm>
            <a:off x="2362203" y="1405815"/>
            <a:ext cx="9118598" cy="4243388"/>
          </a:xfrm>
          <a:prstGeom prst="rect">
            <a:avLst/>
          </a:prstGeom>
        </p:spPr>
        <p:txBody>
          <a:bodyPr/>
          <a:lstStyle/>
          <a:p>
            <a:endParaRPr lang="en-GB"/>
          </a:p>
        </p:txBody>
      </p:sp>
      <p:sp>
        <p:nvSpPr>
          <p:cNvPr id="3" name="Rectangle 2">
            <a:extLst>
              <a:ext uri="{FF2B5EF4-FFF2-40B4-BE49-F238E27FC236}">
                <a16:creationId xmlns:a16="http://schemas.microsoft.com/office/drawing/2014/main" id="{6303E3AA-628C-4D37-E591-BF73594EEDAB}"/>
              </a:ext>
            </a:extLst>
          </p:cNvPr>
          <p:cNvSpPr/>
          <p:nvPr userDrawn="1"/>
        </p:nvSpPr>
        <p:spPr>
          <a:xfrm>
            <a:off x="530176" y="0"/>
            <a:ext cx="5152993" cy="63563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A2D3FC9-041C-E17F-789B-D78B69D73938}"/>
              </a:ext>
            </a:extLst>
          </p:cNvPr>
          <p:cNvGrpSpPr/>
          <p:nvPr userDrawn="1"/>
        </p:nvGrpSpPr>
        <p:grpSpPr>
          <a:xfrm>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1765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1_single chart">
    <p:spTree>
      <p:nvGrpSpPr>
        <p:cNvPr id="1" name=""/>
        <p:cNvGrpSpPr/>
        <p:nvPr/>
      </p:nvGrpSpPr>
      <p:grpSpPr>
        <a:xfrm>
          <a:off x="0" y="0"/>
          <a:ext cx="0" cy="0"/>
          <a:chOff x="0" y="0"/>
          <a:chExt cx="0" cy="0"/>
        </a:xfrm>
      </p:grpSpPr>
      <p:sp>
        <p:nvSpPr>
          <p:cNvPr id="20" name="Chart Placeholder 18">
            <a:extLst>
              <a:ext uri="{FF2B5EF4-FFF2-40B4-BE49-F238E27FC236}">
                <a16:creationId xmlns:a16="http://schemas.microsoft.com/office/drawing/2014/main" id="{148B6F1A-D895-193E-2C8B-94642B1EF1F9}"/>
              </a:ext>
            </a:extLst>
          </p:cNvPr>
          <p:cNvSpPr>
            <a:spLocks noGrp="1"/>
          </p:cNvSpPr>
          <p:nvPr>
            <p:ph type="chart" sz="quarter" idx="10"/>
          </p:nvPr>
        </p:nvSpPr>
        <p:spPr>
          <a:xfrm>
            <a:off x="2371728" y="1834348"/>
            <a:ext cx="9118598" cy="4243388"/>
          </a:xfrm>
          <a:prstGeom prst="rect">
            <a:avLst/>
          </a:prstGeom>
        </p:spPr>
        <p:txBody>
          <a:bodyPr/>
          <a:lstStyle/>
          <a:p>
            <a:endParaRPr lang="en-GB"/>
          </a:p>
        </p:txBody>
      </p:sp>
      <p:sp>
        <p:nvSpPr>
          <p:cNvPr id="3" name="Rectangle 2">
            <a:extLst>
              <a:ext uri="{FF2B5EF4-FFF2-40B4-BE49-F238E27FC236}">
                <a16:creationId xmlns:a16="http://schemas.microsoft.com/office/drawing/2014/main" id="{6303E3AA-628C-4D37-E591-BF73594EEDAB}"/>
              </a:ext>
            </a:extLst>
          </p:cNvPr>
          <p:cNvSpPr/>
          <p:nvPr userDrawn="1"/>
        </p:nvSpPr>
        <p:spPr>
          <a:xfrm>
            <a:off x="530176" y="0"/>
            <a:ext cx="5152993" cy="63563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A2D3FC9-041C-E17F-789B-D78B69D73938}"/>
              </a:ext>
            </a:extLst>
          </p:cNvPr>
          <p:cNvGrpSpPr/>
          <p:nvPr userDrawn="1"/>
        </p:nvGrpSpPr>
        <p:grpSpPr>
          <a:xfrm>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26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Inactiv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AC467B-E6D0-B53F-580A-1A8A323C1A92}"/>
              </a:ext>
            </a:extLst>
          </p:cNvPr>
          <p:cNvSpPr/>
          <p:nvPr userDrawn="1"/>
        </p:nvSpPr>
        <p:spPr>
          <a:xfrm>
            <a:off x="530129" y="5185290"/>
            <a:ext cx="11673022" cy="11670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9A03E733-0A87-DB9E-3ADD-89FB2D10B99B}"/>
              </a:ext>
            </a:extLst>
          </p:cNvPr>
          <p:cNvGrpSpPr/>
          <p:nvPr userDrawn="1"/>
        </p:nvGrpSpPr>
        <p:grpSpPr>
          <a:xfrm>
            <a:off x="0" y="0"/>
            <a:ext cx="12192000" cy="6858000"/>
            <a:chOff x="0" y="0"/>
            <a:chExt cx="12192000" cy="6858000"/>
          </a:xfrm>
        </p:grpSpPr>
        <p:cxnSp>
          <p:nvCxnSpPr>
            <p:cNvPr id="30" name="Straight Connector 29">
              <a:extLst>
                <a:ext uri="{FF2B5EF4-FFF2-40B4-BE49-F238E27FC236}">
                  <a16:creationId xmlns:a16="http://schemas.microsoft.com/office/drawing/2014/main" id="{2BFA6ECB-8519-24CE-8987-190945AF64FA}"/>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2D5D0-0D9C-4E4A-1D32-332D840B735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6348988-279B-720A-7369-DABED6112287}"/>
                </a:ext>
              </a:extLst>
            </p:cNvPr>
            <p:cNvGrpSpPr/>
            <p:nvPr/>
          </p:nvGrpSpPr>
          <p:grpSpPr>
            <a:xfrm>
              <a:off x="359176" y="6181375"/>
              <a:ext cx="342000" cy="342000"/>
              <a:chOff x="-1837324" y="4018825"/>
              <a:chExt cx="342000" cy="342000"/>
            </a:xfrm>
          </p:grpSpPr>
          <p:sp>
            <p:nvSpPr>
              <p:cNvPr id="33" name="Oval 32">
                <a:extLst>
                  <a:ext uri="{FF2B5EF4-FFF2-40B4-BE49-F238E27FC236}">
                    <a16:creationId xmlns:a16="http://schemas.microsoft.com/office/drawing/2014/main" id="{E5532279-2387-ADEF-3A2E-144D5BA85D9E}"/>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AFA3E5A-7A4C-68A7-57BB-0935F0047E0D}"/>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Chart Placeholder 5">
            <a:extLst>
              <a:ext uri="{FF2B5EF4-FFF2-40B4-BE49-F238E27FC236}">
                <a16:creationId xmlns:a16="http://schemas.microsoft.com/office/drawing/2014/main" id="{A22090DD-F8C9-B804-B9B8-DEBBD276C939}"/>
              </a:ext>
            </a:extLst>
          </p:cNvPr>
          <p:cNvSpPr>
            <a:spLocks noGrp="1"/>
          </p:cNvSpPr>
          <p:nvPr>
            <p:ph type="chart" sz="quarter" idx="10"/>
          </p:nvPr>
        </p:nvSpPr>
        <p:spPr>
          <a:xfrm>
            <a:off x="530225" y="968254"/>
            <a:ext cx="8436222" cy="5054995"/>
          </a:xfrm>
          <a:prstGeom prst="rect">
            <a:avLst/>
          </a:prstGeom>
        </p:spPr>
        <p:txBody>
          <a:bodyPr/>
          <a:lstStyle/>
          <a:p>
            <a:endParaRPr lang="en-GB"/>
          </a:p>
        </p:txBody>
      </p:sp>
      <p:sp>
        <p:nvSpPr>
          <p:cNvPr id="3" name="TextBox 2">
            <a:extLst>
              <a:ext uri="{FF2B5EF4-FFF2-40B4-BE49-F238E27FC236}">
                <a16:creationId xmlns:a16="http://schemas.microsoft.com/office/drawing/2014/main" id="{AC69519C-9E2B-F6F8-6DC3-489A510808A9}"/>
              </a:ext>
            </a:extLst>
          </p:cNvPr>
          <p:cNvSpPr txBox="1"/>
          <p:nvPr userDrawn="1"/>
        </p:nvSpPr>
        <p:spPr>
          <a:xfrm>
            <a:off x="509655" y="190942"/>
            <a:ext cx="7991794" cy="707886"/>
          </a:xfrm>
          <a:prstGeom prst="rect">
            <a:avLst/>
          </a:prstGeom>
          <a:noFill/>
        </p:spPr>
        <p:txBody>
          <a:bodyPr wrap="square">
            <a:spAutoFit/>
          </a:bodyPr>
          <a:lstStyle/>
          <a:p>
            <a:pPr marL="226695"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00" cap="none" spc="0" normalizeH="0" baseline="0" noProof="0" dirty="0">
                <a:ln>
                  <a:noFill/>
                </a:ln>
                <a:solidFill>
                  <a:srgbClr val="53B0C2"/>
                </a:solidFill>
                <a:effectLst/>
                <a:uLnTx/>
                <a:uFillTx/>
                <a:latin typeface="Calibri" panose="020F0502020204030204"/>
                <a:ea typeface="Aptos" panose="020B0004020202020204" pitchFamily="34" charset="0"/>
                <a:cs typeface="Times New Roman (Body CS)"/>
              </a:rPr>
              <a:t>Where we live makes a difference</a:t>
            </a:r>
          </a:p>
        </p:txBody>
      </p:sp>
    </p:spTree>
    <p:extLst>
      <p:ext uri="{BB962C8B-B14F-4D97-AF65-F5344CB8AC3E}">
        <p14:creationId xmlns:p14="http://schemas.microsoft.com/office/powerpoint/2010/main" val="335016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ingle chart">
    <p:spTree>
      <p:nvGrpSpPr>
        <p:cNvPr id="1" name=""/>
        <p:cNvGrpSpPr/>
        <p:nvPr/>
      </p:nvGrpSpPr>
      <p:grpSpPr>
        <a:xfrm>
          <a:off x="0" y="0"/>
          <a:ext cx="0" cy="0"/>
          <a:chOff x="0" y="0"/>
          <a:chExt cx="0" cy="0"/>
        </a:xfrm>
      </p:grpSpPr>
      <p:sp>
        <p:nvSpPr>
          <p:cNvPr id="5" name="Chart Placeholder 3">
            <a:extLst>
              <a:ext uri="{FF2B5EF4-FFF2-40B4-BE49-F238E27FC236}">
                <a16:creationId xmlns:a16="http://schemas.microsoft.com/office/drawing/2014/main" id="{0C56014B-BC2B-FE17-863E-DFF7B506F703}"/>
              </a:ext>
            </a:extLst>
          </p:cNvPr>
          <p:cNvSpPr>
            <a:spLocks noGrp="1"/>
          </p:cNvSpPr>
          <p:nvPr>
            <p:ph type="chart" sz="quarter" idx="10"/>
          </p:nvPr>
        </p:nvSpPr>
        <p:spPr>
          <a:xfrm>
            <a:off x="5869632" y="1574245"/>
            <a:ext cx="5399048" cy="3915766"/>
          </a:xfrm>
          <a:prstGeom prst="rect">
            <a:avLst/>
          </a:prstGeom>
        </p:spPr>
        <p:txBody>
          <a:bodyPr/>
          <a:lstStyle/>
          <a:p>
            <a:endParaRPr lang="en-GB"/>
          </a:p>
        </p:txBody>
      </p:sp>
      <p:sp>
        <p:nvSpPr>
          <p:cNvPr id="2" name="Rectangle 1">
            <a:extLst>
              <a:ext uri="{FF2B5EF4-FFF2-40B4-BE49-F238E27FC236}">
                <a16:creationId xmlns:a16="http://schemas.microsoft.com/office/drawing/2014/main" id="{9114BF4D-BCBE-39AC-0545-A6D358064455}"/>
              </a:ext>
            </a:extLst>
          </p:cNvPr>
          <p:cNvSpPr/>
          <p:nvPr userDrawn="1"/>
        </p:nvSpPr>
        <p:spPr>
          <a:xfrm>
            <a:off x="523557" y="1"/>
            <a:ext cx="4141903" cy="63523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A0B8F125-F22E-1272-D852-FDF61F30957C}"/>
              </a:ext>
            </a:extLst>
          </p:cNvPr>
          <p:cNvCxnSpPr>
            <a:cxnSpLocks/>
          </p:cNvCxnSpPr>
          <p:nvPr userDrawn="1"/>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A0B9A11-2089-2070-296C-ADEB8A48659B}"/>
              </a:ext>
            </a:extLst>
          </p:cNvPr>
          <p:cNvCxnSpPr>
            <a:cxnSpLocks/>
          </p:cNvCxnSpPr>
          <p:nvPr userDrawn="1"/>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68FCF77-6871-5516-9D40-1FD796310AEB}"/>
              </a:ext>
            </a:extLst>
          </p:cNvPr>
          <p:cNvGrpSpPr/>
          <p:nvPr userDrawn="1"/>
        </p:nvGrpSpPr>
        <p:grpSpPr>
          <a:xfrm>
            <a:off x="359176" y="6181375"/>
            <a:ext cx="342000" cy="342000"/>
            <a:chOff x="-1837324" y="4018825"/>
            <a:chExt cx="342000" cy="342000"/>
          </a:xfrm>
        </p:grpSpPr>
        <p:sp>
          <p:nvSpPr>
            <p:cNvPr id="7" name="Oval 6">
              <a:extLst>
                <a:ext uri="{FF2B5EF4-FFF2-40B4-BE49-F238E27FC236}">
                  <a16:creationId xmlns:a16="http://schemas.microsoft.com/office/drawing/2014/main" id="{54EAECEC-4FA5-4E85-59F4-F500E3C3D3F7}"/>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FA525050-2F53-56F8-5614-5FCF25622CF7}"/>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C76DF435-9C51-F5DE-B2A3-D968C08133E4}"/>
              </a:ext>
            </a:extLst>
          </p:cNvPr>
          <p:cNvSpPr txBox="1"/>
          <p:nvPr userDrawn="1"/>
        </p:nvSpPr>
        <p:spPr>
          <a:xfrm>
            <a:off x="7156026" y="5551861"/>
            <a:ext cx="30888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4043"/>
                </a:solidFill>
                <a:effectLst/>
                <a:uLnTx/>
                <a:uFillTx/>
                <a:latin typeface="Calibri Light" panose="020F0302020204030204"/>
                <a:ea typeface="+mn-ea"/>
                <a:cs typeface="+mn-cs"/>
              </a:rPr>
              <a:t>Physical activity levels</a:t>
            </a:r>
          </a:p>
        </p:txBody>
      </p:sp>
      <p:sp>
        <p:nvSpPr>
          <p:cNvPr id="10" name="Oval 9">
            <a:extLst>
              <a:ext uri="{FF2B5EF4-FFF2-40B4-BE49-F238E27FC236}">
                <a16:creationId xmlns:a16="http://schemas.microsoft.com/office/drawing/2014/main" id="{EC8D8595-BCA3-B259-9826-70FAA338F6D8}"/>
              </a:ext>
            </a:extLst>
          </p:cNvPr>
          <p:cNvSpPr/>
          <p:nvPr userDrawn="1"/>
        </p:nvSpPr>
        <p:spPr>
          <a:xfrm>
            <a:off x="2826888" y="3889975"/>
            <a:ext cx="2784997" cy="2784997"/>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D755F5CB-C84D-6234-7688-D59105893BCE}"/>
              </a:ext>
            </a:extLst>
          </p:cNvPr>
          <p:cNvGrpSpPr/>
          <p:nvPr userDrawn="1"/>
        </p:nvGrpSpPr>
        <p:grpSpPr>
          <a:xfrm>
            <a:off x="2964719" y="4245978"/>
            <a:ext cx="2509333" cy="2003667"/>
            <a:chOff x="2964719" y="4245978"/>
            <a:chExt cx="2509333" cy="2003667"/>
          </a:xfrm>
        </p:grpSpPr>
        <p:cxnSp>
          <p:nvCxnSpPr>
            <p:cNvPr id="12" name="Straight Connector 11">
              <a:extLst>
                <a:ext uri="{FF2B5EF4-FFF2-40B4-BE49-F238E27FC236}">
                  <a16:creationId xmlns:a16="http://schemas.microsoft.com/office/drawing/2014/main" id="{8937A86F-963D-0A0A-398A-66A365B4E663}"/>
                </a:ext>
              </a:extLst>
            </p:cNvPr>
            <p:cNvCxnSpPr>
              <a:cxnSpLocks/>
            </p:cNvCxnSpPr>
            <p:nvPr/>
          </p:nvCxnSpPr>
          <p:spPr>
            <a:xfrm>
              <a:off x="3654215" y="4674634"/>
              <a:ext cx="3577" cy="1171712"/>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03CB00-2D6E-FD58-A6DD-F5867F1B5DAD}"/>
                </a:ext>
              </a:extLst>
            </p:cNvPr>
            <p:cNvCxnSpPr>
              <a:cxnSpLocks/>
            </p:cNvCxnSpPr>
            <p:nvPr/>
          </p:nvCxnSpPr>
          <p:spPr>
            <a:xfrm>
              <a:off x="3680075" y="4660617"/>
              <a:ext cx="1056731" cy="9207"/>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25419C-87A5-092D-0CDA-4F7B696B7B68}"/>
                </a:ext>
              </a:extLst>
            </p:cNvPr>
            <p:cNvCxnSpPr>
              <a:cxnSpLocks/>
            </p:cNvCxnSpPr>
            <p:nvPr/>
          </p:nvCxnSpPr>
          <p:spPr>
            <a:xfrm flipH="1">
              <a:off x="3357785" y="4674634"/>
              <a:ext cx="301035" cy="588099"/>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0DF83EC-B964-0356-8F83-8F9D94CCAA99}"/>
                </a:ext>
              </a:extLst>
            </p:cNvPr>
            <p:cNvCxnSpPr>
              <a:cxnSpLocks/>
            </p:cNvCxnSpPr>
            <p:nvPr/>
          </p:nvCxnSpPr>
          <p:spPr>
            <a:xfrm>
              <a:off x="3680075" y="4660617"/>
              <a:ext cx="1422004" cy="602116"/>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E66000-E873-FF01-1B34-C89ED24D4733}"/>
                </a:ext>
              </a:extLst>
            </p:cNvPr>
            <p:cNvCxnSpPr>
              <a:cxnSpLocks/>
            </p:cNvCxnSpPr>
            <p:nvPr/>
          </p:nvCxnSpPr>
          <p:spPr>
            <a:xfrm>
              <a:off x="3680075" y="4660617"/>
              <a:ext cx="953444" cy="1321898"/>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395D08-3638-07AD-57F5-A041F037BA43}"/>
                </a:ext>
              </a:extLst>
            </p:cNvPr>
            <p:cNvCxnSpPr>
              <a:cxnSpLocks/>
            </p:cNvCxnSpPr>
            <p:nvPr/>
          </p:nvCxnSpPr>
          <p:spPr>
            <a:xfrm flipV="1">
              <a:off x="3673354" y="4669824"/>
              <a:ext cx="1063452" cy="1204303"/>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35B726-E495-F837-5086-82992249EAF7}"/>
                </a:ext>
              </a:extLst>
            </p:cNvPr>
            <p:cNvCxnSpPr>
              <a:cxnSpLocks/>
            </p:cNvCxnSpPr>
            <p:nvPr/>
          </p:nvCxnSpPr>
          <p:spPr>
            <a:xfrm flipH="1" flipV="1">
              <a:off x="3365727" y="5262733"/>
              <a:ext cx="304612" cy="583613"/>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01EFBB-B6B2-EC8A-81A5-0C4864E8A75A}"/>
                </a:ext>
              </a:extLst>
            </p:cNvPr>
            <p:cNvCxnSpPr>
              <a:cxnSpLocks/>
            </p:cNvCxnSpPr>
            <p:nvPr/>
          </p:nvCxnSpPr>
          <p:spPr>
            <a:xfrm flipV="1">
              <a:off x="3673354" y="5262733"/>
              <a:ext cx="1428724" cy="611394"/>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CFB163-430D-D2AC-5750-7D13771E995B}"/>
                </a:ext>
              </a:extLst>
            </p:cNvPr>
            <p:cNvCxnSpPr>
              <a:cxnSpLocks/>
            </p:cNvCxnSpPr>
            <p:nvPr/>
          </p:nvCxnSpPr>
          <p:spPr>
            <a:xfrm>
              <a:off x="3673354" y="5874127"/>
              <a:ext cx="960164" cy="108388"/>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C5419A-B9CA-FE54-4344-54CD3F844AF6}"/>
                </a:ext>
              </a:extLst>
            </p:cNvPr>
            <p:cNvCxnSpPr>
              <a:cxnSpLocks/>
            </p:cNvCxnSpPr>
            <p:nvPr/>
          </p:nvCxnSpPr>
          <p:spPr>
            <a:xfrm flipH="1" flipV="1">
              <a:off x="4736806" y="4669824"/>
              <a:ext cx="365273" cy="592909"/>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B36A91-5101-1BC3-F1E7-F4AD28AFE3A1}"/>
                </a:ext>
              </a:extLst>
            </p:cNvPr>
            <p:cNvCxnSpPr>
              <a:cxnSpLocks/>
            </p:cNvCxnSpPr>
            <p:nvPr/>
          </p:nvCxnSpPr>
          <p:spPr>
            <a:xfrm flipV="1">
              <a:off x="4633518" y="4669824"/>
              <a:ext cx="103288" cy="1312691"/>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3F43B1A-7A61-4688-CE8E-89C3FD93C090}"/>
                </a:ext>
              </a:extLst>
            </p:cNvPr>
            <p:cNvCxnSpPr>
              <a:cxnSpLocks/>
            </p:cNvCxnSpPr>
            <p:nvPr/>
          </p:nvCxnSpPr>
          <p:spPr>
            <a:xfrm flipV="1">
              <a:off x="3362563" y="4669824"/>
              <a:ext cx="1374243" cy="592909"/>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C17333-859F-EFB0-96A5-18C769A23F02}"/>
                </a:ext>
              </a:extLst>
            </p:cNvPr>
            <p:cNvCxnSpPr>
              <a:cxnSpLocks/>
            </p:cNvCxnSpPr>
            <p:nvPr/>
          </p:nvCxnSpPr>
          <p:spPr>
            <a:xfrm flipH="1">
              <a:off x="3362563" y="5262733"/>
              <a:ext cx="1739515"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36CD6D-3CDA-0AF7-C1C8-E34687B95787}"/>
                </a:ext>
              </a:extLst>
            </p:cNvPr>
            <p:cNvCxnSpPr>
              <a:cxnSpLocks/>
            </p:cNvCxnSpPr>
            <p:nvPr/>
          </p:nvCxnSpPr>
          <p:spPr>
            <a:xfrm flipH="1" flipV="1">
              <a:off x="3362563" y="5262733"/>
              <a:ext cx="1270955" cy="719782"/>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EF61FC-2F2A-367F-66A2-780A5C00A170}"/>
                </a:ext>
              </a:extLst>
            </p:cNvPr>
            <p:cNvCxnSpPr>
              <a:cxnSpLocks/>
            </p:cNvCxnSpPr>
            <p:nvPr/>
          </p:nvCxnSpPr>
          <p:spPr>
            <a:xfrm flipV="1">
              <a:off x="4633518" y="5262733"/>
              <a:ext cx="468561" cy="711419"/>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99E1DC87-E86B-DE8E-E242-3E6F45E03FA8}"/>
                </a:ext>
              </a:extLst>
            </p:cNvPr>
            <p:cNvSpPr>
              <a:spLocks noChangeAspect="1"/>
            </p:cNvSpPr>
            <p:nvPr/>
          </p:nvSpPr>
          <p:spPr>
            <a:xfrm>
              <a:off x="5035354" y="5069640"/>
              <a:ext cx="438698" cy="438698"/>
            </a:xfrm>
            <a:prstGeom prst="ellipse">
              <a:avLst/>
            </a:prstGeom>
            <a:solidFill>
              <a:schemeClr val="bg1"/>
            </a:solidFill>
            <a:ln w="28575">
              <a:solidFill>
                <a:srgbClr val="7C498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8" name="Picture 27">
              <a:extLst>
                <a:ext uri="{FF2B5EF4-FFF2-40B4-BE49-F238E27FC236}">
                  <a16:creationId xmlns:a16="http://schemas.microsoft.com/office/drawing/2014/main" id="{A9E3AAB3-2431-1464-BEF7-B67A877A3CA6}"/>
                </a:ext>
              </a:extLst>
            </p:cNvPr>
            <p:cNvPicPr>
              <a:picLocks noChangeAspect="1"/>
            </p:cNvPicPr>
            <p:nvPr/>
          </p:nvPicPr>
          <p:blipFill>
            <a:blip r:embed="rId2">
              <a:duotone>
                <a:schemeClr val="accent5">
                  <a:shade val="45000"/>
                  <a:satMod val="135000"/>
                </a:schemeClr>
                <a:prstClr val="white"/>
              </a:duotone>
            </a:blip>
            <a:stretch>
              <a:fillRect/>
            </a:stretch>
          </p:blipFill>
          <p:spPr>
            <a:xfrm>
              <a:off x="5102079" y="5106979"/>
              <a:ext cx="311508" cy="311508"/>
            </a:xfrm>
            <a:prstGeom prst="rect">
              <a:avLst/>
            </a:prstGeom>
            <a:ln>
              <a:noFill/>
            </a:ln>
          </p:spPr>
        </p:pic>
        <p:sp>
          <p:nvSpPr>
            <p:cNvPr id="29" name="Oval 28">
              <a:extLst>
                <a:ext uri="{FF2B5EF4-FFF2-40B4-BE49-F238E27FC236}">
                  <a16:creationId xmlns:a16="http://schemas.microsoft.com/office/drawing/2014/main" id="{8DA24744-3FFD-2C00-129A-922877959F8A}"/>
                </a:ext>
              </a:extLst>
            </p:cNvPr>
            <p:cNvSpPr>
              <a:spLocks noChangeAspect="1"/>
            </p:cNvSpPr>
            <p:nvPr/>
          </p:nvSpPr>
          <p:spPr>
            <a:xfrm>
              <a:off x="3446253" y="5810947"/>
              <a:ext cx="438698" cy="438698"/>
            </a:xfrm>
            <a:prstGeom prst="ellipse">
              <a:avLst/>
            </a:prstGeom>
            <a:solidFill>
              <a:schemeClr val="bg1"/>
            </a:solidFill>
            <a:ln w="28575">
              <a:solidFill>
                <a:schemeClr val="tx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ACA9B67C-DB13-7ED0-EB50-60CB6378B016}"/>
                </a:ext>
              </a:extLst>
            </p:cNvPr>
            <p:cNvGrpSpPr>
              <a:grpSpLocks noChangeAspect="1"/>
            </p:cNvGrpSpPr>
            <p:nvPr/>
          </p:nvGrpSpPr>
          <p:grpSpPr>
            <a:xfrm>
              <a:off x="3534391" y="5874127"/>
              <a:ext cx="269438" cy="261296"/>
              <a:chOff x="5802625" y="856909"/>
              <a:chExt cx="5036152" cy="4877481"/>
            </a:xfrm>
          </p:grpSpPr>
          <p:pic>
            <p:nvPicPr>
              <p:cNvPr id="45" name="Picture 44" descr="A blue and black image of a person kneeling on the ground&#10;&#10;AI-generated content may be incorrect.">
                <a:extLst>
                  <a:ext uri="{FF2B5EF4-FFF2-40B4-BE49-F238E27FC236}">
                    <a16:creationId xmlns:a16="http://schemas.microsoft.com/office/drawing/2014/main" id="{E226E6DC-8A76-6C7C-7E32-25DA5BC30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296" y="856909"/>
                <a:ext cx="4877481" cy="4877481"/>
              </a:xfrm>
              <a:prstGeom prst="rect">
                <a:avLst/>
              </a:prstGeom>
            </p:spPr>
          </p:pic>
          <p:sp>
            <p:nvSpPr>
              <p:cNvPr id="46" name="Oval 45">
                <a:extLst>
                  <a:ext uri="{FF2B5EF4-FFF2-40B4-BE49-F238E27FC236}">
                    <a16:creationId xmlns:a16="http://schemas.microsoft.com/office/drawing/2014/main" id="{BFE0B8BE-A659-CCBE-61EE-E8DA073172E5}"/>
                  </a:ext>
                </a:extLst>
              </p:cNvPr>
              <p:cNvSpPr>
                <a:spLocks noChangeAspect="1"/>
              </p:cNvSpPr>
              <p:nvPr/>
            </p:nvSpPr>
            <p:spPr>
              <a:xfrm>
                <a:off x="5802625" y="2767726"/>
                <a:ext cx="1055846" cy="10558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4F4223CE-4C2B-4615-9114-65FDF4696F87}"/>
                  </a:ext>
                </a:extLst>
              </p:cNvPr>
              <p:cNvSpPr>
                <a:spLocks noChangeAspect="1"/>
              </p:cNvSpPr>
              <p:nvPr/>
            </p:nvSpPr>
            <p:spPr>
              <a:xfrm>
                <a:off x="9782931" y="967501"/>
                <a:ext cx="1055846" cy="10558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E17DC8E9-1BAC-5EFF-DAF1-79CBD0DB8348}"/>
                  </a:ext>
                </a:extLst>
              </p:cNvPr>
              <p:cNvSpPr>
                <a:spLocks noChangeAspect="1"/>
              </p:cNvSpPr>
              <p:nvPr/>
            </p:nvSpPr>
            <p:spPr>
              <a:xfrm>
                <a:off x="8448132" y="1763697"/>
                <a:ext cx="1055846" cy="10558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C6FF5C8D-71E3-4DC3-B718-D880A6DD9537}"/>
                  </a:ext>
                </a:extLst>
              </p:cNvPr>
              <p:cNvSpPr>
                <a:spLocks noChangeAspect="1"/>
              </p:cNvSpPr>
              <p:nvPr/>
            </p:nvSpPr>
            <p:spPr>
              <a:xfrm>
                <a:off x="8695112" y="1183667"/>
                <a:ext cx="318370" cy="3183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9959D063-1184-A32B-ADE7-AA0078D99AD0}"/>
                  </a:ext>
                </a:extLst>
              </p:cNvPr>
              <p:cNvSpPr>
                <a:spLocks noChangeAspect="1"/>
              </p:cNvSpPr>
              <p:nvPr/>
            </p:nvSpPr>
            <p:spPr>
              <a:xfrm>
                <a:off x="10520407" y="3176187"/>
                <a:ext cx="318370" cy="3183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31" name="Oval 30">
              <a:extLst>
                <a:ext uri="{FF2B5EF4-FFF2-40B4-BE49-F238E27FC236}">
                  <a16:creationId xmlns:a16="http://schemas.microsoft.com/office/drawing/2014/main" id="{B326E9BA-1A63-BDDB-EDF0-A4BDAC8AB9B0}"/>
                </a:ext>
              </a:extLst>
            </p:cNvPr>
            <p:cNvSpPr>
              <a:spLocks noChangeAspect="1"/>
            </p:cNvSpPr>
            <p:nvPr/>
          </p:nvSpPr>
          <p:spPr>
            <a:xfrm>
              <a:off x="4517278" y="4245978"/>
              <a:ext cx="438698" cy="438698"/>
            </a:xfrm>
            <a:prstGeom prst="ellipse">
              <a:avLst/>
            </a:prstGeom>
            <a:solidFill>
              <a:schemeClr val="bg1"/>
            </a:solidFill>
            <a:ln w="28575">
              <a:solidFill>
                <a:schemeClr val="accent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id="{8A178EDA-44C9-2AC1-6CD3-FDFEB622414A}"/>
                </a:ext>
              </a:extLst>
            </p:cNvPr>
            <p:cNvPicPr>
              <a:picLocks noChangeAspect="1"/>
            </p:cNvPicPr>
            <p:nvPr/>
          </p:nvPicPr>
          <p:blipFill>
            <a:blip r:embed="rId4">
              <a:duotone>
                <a:schemeClr val="accent2">
                  <a:shade val="45000"/>
                  <a:satMod val="135000"/>
                </a:schemeClr>
                <a:prstClr val="white"/>
              </a:duotone>
            </a:blip>
            <a:srcRect t="-5130" b="-8613"/>
            <a:stretch/>
          </p:blipFill>
          <p:spPr>
            <a:xfrm>
              <a:off x="4557018" y="4260830"/>
              <a:ext cx="359575" cy="408994"/>
            </a:xfrm>
            <a:prstGeom prst="rect">
              <a:avLst/>
            </a:prstGeom>
            <a:ln w="114300">
              <a:noFill/>
            </a:ln>
          </p:spPr>
        </p:pic>
        <p:sp>
          <p:nvSpPr>
            <p:cNvPr id="33" name="Oval 32">
              <a:extLst>
                <a:ext uri="{FF2B5EF4-FFF2-40B4-BE49-F238E27FC236}">
                  <a16:creationId xmlns:a16="http://schemas.microsoft.com/office/drawing/2014/main" id="{18EF66B5-C1D9-F9F3-A331-0E45AB9177C4}"/>
                </a:ext>
              </a:extLst>
            </p:cNvPr>
            <p:cNvSpPr>
              <a:spLocks noChangeAspect="1"/>
            </p:cNvSpPr>
            <p:nvPr/>
          </p:nvSpPr>
          <p:spPr>
            <a:xfrm>
              <a:off x="3445480" y="4278652"/>
              <a:ext cx="438698" cy="438698"/>
            </a:xfrm>
            <a:prstGeom prst="ellipse">
              <a:avLst/>
            </a:prstGeom>
            <a:solidFill>
              <a:schemeClr val="bg1"/>
            </a:solidFill>
            <a:ln w="28575">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F3200976-3C9C-8716-1705-3F5C38F276CD}"/>
                </a:ext>
              </a:extLst>
            </p:cNvPr>
            <p:cNvGrpSpPr>
              <a:grpSpLocks noChangeAspect="1"/>
            </p:cNvGrpSpPr>
            <p:nvPr/>
          </p:nvGrpSpPr>
          <p:grpSpPr>
            <a:xfrm>
              <a:off x="3473293" y="4309309"/>
              <a:ext cx="410885" cy="351308"/>
              <a:chOff x="6138581" y="3709280"/>
              <a:chExt cx="1196253" cy="1022801"/>
            </a:xfrm>
          </p:grpSpPr>
          <p:pic>
            <p:nvPicPr>
              <p:cNvPr id="39" name="Picture 38" descr="A black background with a black square&#10;&#10;AI-generated content may be incorrect.">
                <a:extLst>
                  <a:ext uri="{FF2B5EF4-FFF2-40B4-BE49-F238E27FC236}">
                    <a16:creationId xmlns:a16="http://schemas.microsoft.com/office/drawing/2014/main" id="{A3A983F6-5594-6ED6-382C-E1D9645309FD}"/>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10523" t="31697" r="55237" b="29697"/>
              <a:stretch/>
            </p:blipFill>
            <p:spPr>
              <a:xfrm>
                <a:off x="6287039" y="3709280"/>
                <a:ext cx="907131" cy="1022801"/>
              </a:xfrm>
              <a:prstGeom prst="rect">
                <a:avLst/>
              </a:prstGeom>
            </p:spPr>
          </p:pic>
          <p:pic>
            <p:nvPicPr>
              <p:cNvPr id="40" name="Picture 39">
                <a:extLst>
                  <a:ext uri="{FF2B5EF4-FFF2-40B4-BE49-F238E27FC236}">
                    <a16:creationId xmlns:a16="http://schemas.microsoft.com/office/drawing/2014/main" id="{68B84EAE-B834-A603-5A5D-97E4EC73057A}"/>
                  </a:ext>
                </a:extLst>
              </p:cNvPr>
              <p:cNvPicPr>
                <a:picLocks noChangeAspect="1"/>
              </p:cNvPicPr>
              <p:nvPr/>
            </p:nvPicPr>
            <p:blipFill>
              <a:blip r:embed="rId6">
                <a:duotone>
                  <a:schemeClr val="accent6">
                    <a:shade val="45000"/>
                    <a:satMod val="135000"/>
                  </a:schemeClr>
                  <a:prstClr val="white"/>
                </a:duotone>
              </a:blip>
              <a:srcRect r="78686" b="5265"/>
              <a:stretch/>
            </p:blipFill>
            <p:spPr>
              <a:xfrm>
                <a:off x="6138581" y="3833406"/>
                <a:ext cx="214332" cy="761605"/>
              </a:xfrm>
              <a:prstGeom prst="rect">
                <a:avLst/>
              </a:prstGeom>
            </p:spPr>
          </p:pic>
          <p:sp>
            <p:nvSpPr>
              <p:cNvPr id="41" name="Rectangle 40">
                <a:extLst>
                  <a:ext uri="{FF2B5EF4-FFF2-40B4-BE49-F238E27FC236}">
                    <a16:creationId xmlns:a16="http://schemas.microsoft.com/office/drawing/2014/main" id="{47F94A64-5AF7-4EBD-66F1-7F6E19849815}"/>
                  </a:ext>
                </a:extLst>
              </p:cNvPr>
              <p:cNvSpPr/>
              <p:nvPr/>
            </p:nvSpPr>
            <p:spPr>
              <a:xfrm rot="2288303">
                <a:off x="6241437" y="3987061"/>
                <a:ext cx="93127" cy="75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B9DADE6-6421-7B8B-EBB3-9BFF4C8EBA4F}"/>
                  </a:ext>
                </a:extLst>
              </p:cNvPr>
              <p:cNvSpPr/>
              <p:nvPr/>
            </p:nvSpPr>
            <p:spPr>
              <a:xfrm rot="3379119">
                <a:off x="7142748" y="3990510"/>
                <a:ext cx="93127" cy="75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1A0316EE-48FC-C707-9B35-72E5ADC13BDD}"/>
                  </a:ext>
                </a:extLst>
              </p:cNvPr>
              <p:cNvSpPr/>
              <p:nvPr/>
            </p:nvSpPr>
            <p:spPr>
              <a:xfrm rot="5400000">
                <a:off x="6221982" y="4530254"/>
                <a:ext cx="93127" cy="75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13EDA761-2006-C7CF-CC66-76316983D294}"/>
                  </a:ext>
                </a:extLst>
              </p:cNvPr>
              <p:cNvPicPr>
                <a:picLocks noChangeAspect="1"/>
              </p:cNvPicPr>
              <p:nvPr/>
            </p:nvPicPr>
            <p:blipFill>
              <a:blip r:embed="rId6">
                <a:duotone>
                  <a:schemeClr val="accent6">
                    <a:shade val="45000"/>
                    <a:satMod val="135000"/>
                  </a:schemeClr>
                  <a:prstClr val="white"/>
                </a:duotone>
              </a:blip>
              <a:srcRect r="78686" b="21683"/>
              <a:stretch/>
            </p:blipFill>
            <p:spPr>
              <a:xfrm flipH="1">
                <a:off x="7120502" y="3815485"/>
                <a:ext cx="214332" cy="629618"/>
              </a:xfrm>
              <a:prstGeom prst="rect">
                <a:avLst/>
              </a:prstGeom>
            </p:spPr>
          </p:pic>
        </p:grpSp>
        <p:sp>
          <p:nvSpPr>
            <p:cNvPr id="35" name="Oval 34">
              <a:extLst>
                <a:ext uri="{FF2B5EF4-FFF2-40B4-BE49-F238E27FC236}">
                  <a16:creationId xmlns:a16="http://schemas.microsoft.com/office/drawing/2014/main" id="{AF1B565B-E0D0-2A82-7735-38ADBB654F6F}"/>
                </a:ext>
              </a:extLst>
            </p:cNvPr>
            <p:cNvSpPr>
              <a:spLocks noChangeAspect="1"/>
            </p:cNvSpPr>
            <p:nvPr/>
          </p:nvSpPr>
          <p:spPr>
            <a:xfrm>
              <a:off x="2964719" y="5052298"/>
              <a:ext cx="438698" cy="438698"/>
            </a:xfrm>
            <a:prstGeom prst="ellipse">
              <a:avLst/>
            </a:prstGeom>
            <a:solidFill>
              <a:schemeClr val="bg1"/>
            </a:solidFill>
            <a:ln w="28575">
              <a:solidFill>
                <a:srgbClr val="53B0C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6" name="Picture 35" descr="A person and person silhouettes&#10;&#10;AI-generated content may be incorrect.">
              <a:extLst>
                <a:ext uri="{FF2B5EF4-FFF2-40B4-BE49-F238E27FC236}">
                  <a16:creationId xmlns:a16="http://schemas.microsoft.com/office/drawing/2014/main" id="{4A3F863F-9142-EFB3-4DF2-81C3C1C98B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5545" y="5089224"/>
              <a:ext cx="347018" cy="347018"/>
            </a:xfrm>
            <a:prstGeom prst="rect">
              <a:avLst/>
            </a:prstGeom>
          </p:spPr>
        </p:pic>
        <p:sp>
          <p:nvSpPr>
            <p:cNvPr id="37" name="Oval 36">
              <a:extLst>
                <a:ext uri="{FF2B5EF4-FFF2-40B4-BE49-F238E27FC236}">
                  <a16:creationId xmlns:a16="http://schemas.microsoft.com/office/drawing/2014/main" id="{6CFB1DFC-4E20-4415-71DF-7366EDDD2AFF}"/>
                </a:ext>
              </a:extLst>
            </p:cNvPr>
            <p:cNvSpPr>
              <a:spLocks noChangeAspect="1"/>
            </p:cNvSpPr>
            <p:nvPr/>
          </p:nvSpPr>
          <p:spPr>
            <a:xfrm>
              <a:off x="4592281" y="5774654"/>
              <a:ext cx="438698" cy="438698"/>
            </a:xfrm>
            <a:prstGeom prst="ellipse">
              <a:avLst/>
            </a:prstGeom>
            <a:solidFill>
              <a:schemeClr val="bg1"/>
            </a:solidFill>
            <a:ln w="28575">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8" name="Picture 37">
              <a:extLst>
                <a:ext uri="{FF2B5EF4-FFF2-40B4-BE49-F238E27FC236}">
                  <a16:creationId xmlns:a16="http://schemas.microsoft.com/office/drawing/2014/main" id="{6703BB4F-082D-46D8-655F-C819D82F8E81}"/>
                </a:ext>
              </a:extLst>
            </p:cNvPr>
            <p:cNvPicPr>
              <a:picLocks noChangeAspect="1"/>
            </p:cNvPicPr>
            <p:nvPr/>
          </p:nvPicPr>
          <p:blipFill>
            <a:blip r:embed="rId8">
              <a:duotone>
                <a:schemeClr val="accent1">
                  <a:shade val="45000"/>
                  <a:satMod val="135000"/>
                </a:schemeClr>
                <a:prstClr val="white"/>
              </a:duotone>
            </a:blip>
            <a:stretch>
              <a:fillRect/>
            </a:stretch>
          </p:blipFill>
          <p:spPr>
            <a:xfrm>
              <a:off x="4633518" y="5793664"/>
              <a:ext cx="377700" cy="377700"/>
            </a:xfrm>
            <a:prstGeom prst="rect">
              <a:avLst/>
            </a:prstGeom>
          </p:spPr>
        </p:pic>
      </p:grpSp>
    </p:spTree>
    <p:extLst>
      <p:ext uri="{BB962C8B-B14F-4D97-AF65-F5344CB8AC3E}">
        <p14:creationId xmlns:p14="http://schemas.microsoft.com/office/powerpoint/2010/main" val="4220842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single char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2D3FC9-041C-E17F-789B-D78B69D73938}"/>
              </a:ext>
            </a:extLst>
          </p:cNvPr>
          <p:cNvGrpSpPr/>
          <p:nvPr userDrawn="1"/>
        </p:nvGrpSpPr>
        <p:grpSpPr>
          <a:xfrm flipH="1">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Chart Placeholder 18">
            <a:extLst>
              <a:ext uri="{FF2B5EF4-FFF2-40B4-BE49-F238E27FC236}">
                <a16:creationId xmlns:a16="http://schemas.microsoft.com/office/drawing/2014/main" id="{148B6F1A-D895-193E-2C8B-94642B1EF1F9}"/>
              </a:ext>
            </a:extLst>
          </p:cNvPr>
          <p:cNvSpPr>
            <a:spLocks noGrp="1"/>
          </p:cNvSpPr>
          <p:nvPr>
            <p:ph type="chart" sz="quarter" idx="10"/>
          </p:nvPr>
        </p:nvSpPr>
        <p:spPr>
          <a:xfrm>
            <a:off x="3935132" y="1695450"/>
            <a:ext cx="7555193" cy="4243388"/>
          </a:xfrm>
          <a:prstGeom prst="rect">
            <a:avLst/>
          </a:prstGeom>
        </p:spPr>
        <p:txBody>
          <a:bodyPr/>
          <a:lstStyle/>
          <a:p>
            <a:endParaRPr lang="en-GB"/>
          </a:p>
        </p:txBody>
      </p:sp>
      <p:sp>
        <p:nvSpPr>
          <p:cNvPr id="3" name="Rectangle 2">
            <a:extLst>
              <a:ext uri="{FF2B5EF4-FFF2-40B4-BE49-F238E27FC236}">
                <a16:creationId xmlns:a16="http://schemas.microsoft.com/office/drawing/2014/main" id="{6303E3AA-628C-4D37-E591-BF73594EEDAB}"/>
              </a:ext>
            </a:extLst>
          </p:cNvPr>
          <p:cNvSpPr/>
          <p:nvPr userDrawn="1"/>
        </p:nvSpPr>
        <p:spPr>
          <a:xfrm>
            <a:off x="-6364" y="0"/>
            <a:ext cx="3770496" cy="63563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636086D9-4F92-528F-E4A6-8E970E4DC842}"/>
              </a:ext>
            </a:extLst>
          </p:cNvPr>
          <p:cNvSpPr>
            <a:spLocks noChangeAspect="1"/>
          </p:cNvSpPr>
          <p:nvPr userDrawn="1"/>
        </p:nvSpPr>
        <p:spPr>
          <a:xfrm>
            <a:off x="2093789" y="277309"/>
            <a:ext cx="2362559" cy="2362559"/>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0660A01-9094-28FF-BF69-79B1FF8FDF9D}"/>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2390510" y="652998"/>
            <a:ext cx="1608277" cy="1608277"/>
          </a:xfrm>
          <a:prstGeom prst="rect">
            <a:avLst/>
          </a:prstGeom>
        </p:spPr>
      </p:pic>
      <p:sp>
        <p:nvSpPr>
          <p:cNvPr id="14" name="Oval 13">
            <a:extLst>
              <a:ext uri="{FF2B5EF4-FFF2-40B4-BE49-F238E27FC236}">
                <a16:creationId xmlns:a16="http://schemas.microsoft.com/office/drawing/2014/main" id="{255FB1EB-B4CB-E04B-CF8C-9400C4DA41AD}"/>
              </a:ext>
            </a:extLst>
          </p:cNvPr>
          <p:cNvSpPr>
            <a:spLocks noChangeAspect="1"/>
          </p:cNvSpPr>
          <p:nvPr userDrawn="1"/>
        </p:nvSpPr>
        <p:spPr>
          <a:xfrm>
            <a:off x="2093789" y="271633"/>
            <a:ext cx="2362559" cy="2362559"/>
          </a:xfrm>
          <a:prstGeom prst="ellipse">
            <a:avLst/>
          </a:prstGeom>
          <a:solidFill>
            <a:srgbClr val="FFFFFF">
              <a:alpha val="20000"/>
            </a:srgbClr>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1213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single char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2D3FC9-041C-E17F-789B-D78B69D73938}"/>
              </a:ext>
            </a:extLst>
          </p:cNvPr>
          <p:cNvGrpSpPr/>
          <p:nvPr userDrawn="1"/>
        </p:nvGrpSpPr>
        <p:grpSpPr>
          <a:xfrm flipH="1">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Chart Placeholder 18">
            <a:extLst>
              <a:ext uri="{FF2B5EF4-FFF2-40B4-BE49-F238E27FC236}">
                <a16:creationId xmlns:a16="http://schemas.microsoft.com/office/drawing/2014/main" id="{148B6F1A-D895-193E-2C8B-94642B1EF1F9}"/>
              </a:ext>
            </a:extLst>
          </p:cNvPr>
          <p:cNvSpPr>
            <a:spLocks noGrp="1"/>
          </p:cNvSpPr>
          <p:nvPr>
            <p:ph type="chart" sz="quarter" idx="10"/>
          </p:nvPr>
        </p:nvSpPr>
        <p:spPr>
          <a:xfrm>
            <a:off x="2500225" y="1642185"/>
            <a:ext cx="6594622" cy="4243388"/>
          </a:xfrm>
          <a:prstGeom prst="rect">
            <a:avLst/>
          </a:prstGeom>
        </p:spPr>
        <p:txBody>
          <a:bodyPr/>
          <a:lstStyle/>
          <a:p>
            <a:endParaRPr lang="en-GB"/>
          </a:p>
        </p:txBody>
      </p:sp>
      <p:sp>
        <p:nvSpPr>
          <p:cNvPr id="3" name="Partial Circle 2">
            <a:extLst>
              <a:ext uri="{FF2B5EF4-FFF2-40B4-BE49-F238E27FC236}">
                <a16:creationId xmlns:a16="http://schemas.microsoft.com/office/drawing/2014/main" id="{AD99BDFE-3EC7-88E8-565F-86C0B70DD974}"/>
              </a:ext>
            </a:extLst>
          </p:cNvPr>
          <p:cNvSpPr/>
          <p:nvPr userDrawn="1"/>
        </p:nvSpPr>
        <p:spPr>
          <a:xfrm>
            <a:off x="3615357" y="1625627"/>
            <a:ext cx="4343791" cy="4256902"/>
          </a:xfrm>
          <a:prstGeom prst="pie">
            <a:avLst>
              <a:gd name="adj1" fmla="val 5771240"/>
              <a:gd name="adj2" fmla="val 15832319"/>
            </a:avLst>
          </a:prstGeom>
          <a:solidFill>
            <a:srgbClr val="3CC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A344B08-F667-FAF2-2B9A-F82E3CCEA405}"/>
              </a:ext>
            </a:extLst>
          </p:cNvPr>
          <p:cNvSpPr txBox="1"/>
          <p:nvPr userDrawn="1"/>
        </p:nvSpPr>
        <p:spPr>
          <a:xfrm>
            <a:off x="430355" y="330392"/>
            <a:ext cx="8440376"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BD1622"/>
                </a:solidFill>
                <a:effectLst/>
                <a:uLnTx/>
                <a:uFillTx/>
                <a:latin typeface="+mj-lt"/>
                <a:ea typeface="+mn-ea"/>
                <a:cs typeface="+mn-cs"/>
              </a:rPr>
              <a:t>What does activity look like where we live?</a:t>
            </a:r>
          </a:p>
        </p:txBody>
      </p:sp>
    </p:spTree>
    <p:extLst>
      <p:ext uri="{BB962C8B-B14F-4D97-AF65-F5344CB8AC3E}">
        <p14:creationId xmlns:p14="http://schemas.microsoft.com/office/powerpoint/2010/main" val="305063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1669F48-AFED-7523-1ED3-71EAED258384}"/>
              </a:ext>
            </a:extLst>
          </p:cNvPr>
          <p:cNvCxnSpPr>
            <a:cxnSpLocks/>
          </p:cNvCxnSpPr>
          <p:nvPr userDrawn="1"/>
        </p:nvCxnSpPr>
        <p:spPr>
          <a:xfrm>
            <a:off x="1167345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BBC537-5194-F0F5-CEE1-D84791083BAF}"/>
              </a:ext>
            </a:extLst>
          </p:cNvPr>
          <p:cNvCxnSpPr>
            <a:cxnSpLocks/>
          </p:cNvCxnSpPr>
          <p:nvPr userDrawn="1"/>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8FE1CEB-1C73-9B69-8926-F4CB7FC0BD6D}"/>
              </a:ext>
            </a:extLst>
          </p:cNvPr>
          <p:cNvGrpSpPr/>
          <p:nvPr userDrawn="1"/>
        </p:nvGrpSpPr>
        <p:grpSpPr>
          <a:xfrm>
            <a:off x="11502457" y="6181375"/>
            <a:ext cx="342000" cy="342000"/>
            <a:chOff x="-1837324" y="4018825"/>
            <a:chExt cx="342000" cy="342000"/>
          </a:xfrm>
        </p:grpSpPr>
        <p:sp>
          <p:nvSpPr>
            <p:cNvPr id="11" name="Oval 10">
              <a:extLst>
                <a:ext uri="{FF2B5EF4-FFF2-40B4-BE49-F238E27FC236}">
                  <a16:creationId xmlns:a16="http://schemas.microsoft.com/office/drawing/2014/main" id="{4C7590F8-939A-47E7-21D7-2272ADC7B235}"/>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3A0E2E-1E66-3722-549B-AA72B437035D}"/>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C5153C77-E29F-F9E8-494B-920572AF7645}"/>
              </a:ext>
            </a:extLst>
          </p:cNvPr>
          <p:cNvSpPr/>
          <p:nvPr userDrawn="1"/>
        </p:nvSpPr>
        <p:spPr>
          <a:xfrm>
            <a:off x="-1" y="0"/>
            <a:ext cx="5505451" cy="635237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49706543-B78F-BAF1-D6F9-22F99C932213}"/>
              </a:ext>
            </a:extLst>
          </p:cNvPr>
          <p:cNvSpPr txBox="1">
            <a:spLocks/>
          </p:cNvSpPr>
          <p:nvPr userDrawn="1"/>
        </p:nvSpPr>
        <p:spPr>
          <a:xfrm>
            <a:off x="233023" y="445036"/>
            <a:ext cx="2834027" cy="677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600" dirty="0">
                <a:solidFill>
                  <a:schemeClr val="bg1"/>
                </a:solidFill>
                <a:latin typeface="+mj-lt"/>
              </a:rPr>
              <a:t>Sample size</a:t>
            </a:r>
          </a:p>
          <a:p>
            <a:pPr marL="0" indent="0">
              <a:lnSpc>
                <a:spcPct val="100000"/>
              </a:lnSpc>
              <a:buNone/>
            </a:pPr>
            <a:r>
              <a:rPr lang="en-GB" sz="3600" dirty="0">
                <a:solidFill>
                  <a:schemeClr val="bg1"/>
                </a:solidFill>
                <a:latin typeface="+mj-lt"/>
              </a:rPr>
              <a:t>Active Lives Adult</a:t>
            </a:r>
          </a:p>
        </p:txBody>
      </p:sp>
      <p:sp>
        <p:nvSpPr>
          <p:cNvPr id="4" name="Table Placeholder 17">
            <a:extLst>
              <a:ext uri="{FF2B5EF4-FFF2-40B4-BE49-F238E27FC236}">
                <a16:creationId xmlns:a16="http://schemas.microsoft.com/office/drawing/2014/main" id="{E725C1FD-437A-97DA-9562-4C79FCB47F90}"/>
              </a:ext>
            </a:extLst>
          </p:cNvPr>
          <p:cNvSpPr>
            <a:spLocks noGrp="1"/>
          </p:cNvSpPr>
          <p:nvPr>
            <p:ph type="tbl" sz="quarter" idx="11"/>
          </p:nvPr>
        </p:nvSpPr>
        <p:spPr>
          <a:xfrm>
            <a:off x="2838452" y="410368"/>
            <a:ext cx="8329419" cy="5685622"/>
          </a:xfrm>
          <a:prstGeom prst="rect">
            <a:avLst/>
          </a:prstGeom>
        </p:spPr>
        <p:txBody>
          <a:bodyPr/>
          <a:lstStyle/>
          <a:p>
            <a:endParaRPr lang="en-GB" dirty="0"/>
          </a:p>
        </p:txBody>
      </p:sp>
    </p:spTree>
    <p:extLst>
      <p:ext uri="{BB962C8B-B14F-4D97-AF65-F5344CB8AC3E}">
        <p14:creationId xmlns:p14="http://schemas.microsoft.com/office/powerpoint/2010/main" val="3965591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4CF60D3-9E5D-82C4-B9DB-FB2CC473D505}"/>
              </a:ext>
            </a:extLst>
          </p:cNvPr>
          <p:cNvSpPr/>
          <p:nvPr userDrawn="1"/>
        </p:nvSpPr>
        <p:spPr>
          <a:xfrm>
            <a:off x="4147794" y="1"/>
            <a:ext cx="7525663" cy="120736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1669F48-AFED-7523-1ED3-71EAED258384}"/>
              </a:ext>
            </a:extLst>
          </p:cNvPr>
          <p:cNvCxnSpPr>
            <a:cxnSpLocks/>
          </p:cNvCxnSpPr>
          <p:nvPr userDrawn="1"/>
        </p:nvCxnSpPr>
        <p:spPr>
          <a:xfrm>
            <a:off x="1167345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BBC537-5194-F0F5-CEE1-D84791083BAF}"/>
              </a:ext>
            </a:extLst>
          </p:cNvPr>
          <p:cNvCxnSpPr>
            <a:cxnSpLocks/>
          </p:cNvCxnSpPr>
          <p:nvPr userDrawn="1"/>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8FE1CEB-1C73-9B69-8926-F4CB7FC0BD6D}"/>
              </a:ext>
            </a:extLst>
          </p:cNvPr>
          <p:cNvGrpSpPr/>
          <p:nvPr userDrawn="1"/>
        </p:nvGrpSpPr>
        <p:grpSpPr>
          <a:xfrm>
            <a:off x="11502457" y="6181375"/>
            <a:ext cx="342000" cy="342000"/>
            <a:chOff x="-1837324" y="4018825"/>
            <a:chExt cx="342000" cy="342000"/>
          </a:xfrm>
        </p:grpSpPr>
        <p:sp>
          <p:nvSpPr>
            <p:cNvPr id="11" name="Oval 10">
              <a:extLst>
                <a:ext uri="{FF2B5EF4-FFF2-40B4-BE49-F238E27FC236}">
                  <a16:creationId xmlns:a16="http://schemas.microsoft.com/office/drawing/2014/main" id="{4C7590F8-939A-47E7-21D7-2272ADC7B235}"/>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3A0E2E-1E66-3722-549B-AA72B437035D}"/>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A04C6175-1B4A-2838-5448-79B636EB30EF}"/>
              </a:ext>
            </a:extLst>
          </p:cNvPr>
          <p:cNvSpPr/>
          <p:nvPr userDrawn="1"/>
        </p:nvSpPr>
        <p:spPr>
          <a:xfrm>
            <a:off x="-1" y="0"/>
            <a:ext cx="6391921" cy="635237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2">
            <a:extLst>
              <a:ext uri="{FF2B5EF4-FFF2-40B4-BE49-F238E27FC236}">
                <a16:creationId xmlns:a16="http://schemas.microsoft.com/office/drawing/2014/main" id="{5DC8E322-B981-1FFE-BF0D-B6CDD3FD4043}"/>
              </a:ext>
            </a:extLst>
          </p:cNvPr>
          <p:cNvSpPr txBox="1">
            <a:spLocks/>
          </p:cNvSpPr>
          <p:nvPr userDrawn="1"/>
        </p:nvSpPr>
        <p:spPr>
          <a:xfrm>
            <a:off x="233023" y="445036"/>
            <a:ext cx="3460744" cy="677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3600" dirty="0">
                <a:solidFill>
                  <a:schemeClr val="bg1"/>
                </a:solidFill>
                <a:latin typeface="+mj-lt"/>
              </a:rPr>
              <a:t>Adult population breakdown</a:t>
            </a:r>
          </a:p>
        </p:txBody>
      </p:sp>
      <p:sp>
        <p:nvSpPr>
          <p:cNvPr id="19" name="Table Placeholder 17">
            <a:extLst>
              <a:ext uri="{FF2B5EF4-FFF2-40B4-BE49-F238E27FC236}">
                <a16:creationId xmlns:a16="http://schemas.microsoft.com/office/drawing/2014/main" id="{51E5DFFD-9544-AFC9-A6F6-9A11CC701BB0}"/>
              </a:ext>
            </a:extLst>
          </p:cNvPr>
          <p:cNvSpPr>
            <a:spLocks noGrp="1"/>
          </p:cNvSpPr>
          <p:nvPr>
            <p:ph type="tbl" sz="quarter" idx="11"/>
          </p:nvPr>
        </p:nvSpPr>
        <p:spPr>
          <a:xfrm>
            <a:off x="3946525" y="372862"/>
            <a:ext cx="6680200" cy="5743851"/>
          </a:xfrm>
          <a:prstGeom prst="rect">
            <a:avLst/>
          </a:prstGeom>
        </p:spPr>
        <p:txBody>
          <a:bodyPr/>
          <a:lstStyle/>
          <a:p>
            <a:endParaRPr lang="en-GB"/>
          </a:p>
        </p:txBody>
      </p:sp>
      <p:sp>
        <p:nvSpPr>
          <p:cNvPr id="22" name="Text Placeholder 21">
            <a:extLst>
              <a:ext uri="{FF2B5EF4-FFF2-40B4-BE49-F238E27FC236}">
                <a16:creationId xmlns:a16="http://schemas.microsoft.com/office/drawing/2014/main" id="{CDCAF9D5-9856-A31C-5D59-4C4169AD3142}"/>
              </a:ext>
            </a:extLst>
          </p:cNvPr>
          <p:cNvSpPr>
            <a:spLocks noGrp="1"/>
          </p:cNvSpPr>
          <p:nvPr>
            <p:ph type="body" sz="quarter" idx="12"/>
          </p:nvPr>
        </p:nvSpPr>
        <p:spPr>
          <a:xfrm>
            <a:off x="233363" y="1793506"/>
            <a:ext cx="3078162" cy="3577485"/>
          </a:xfrm>
          <a:prstGeom prst="rect">
            <a:avLst/>
          </a:prstGeom>
        </p:spPr>
        <p:txBody>
          <a:bodyPr>
            <a:normAutofit/>
          </a:bodyPr>
          <a:lstStyle>
            <a:lvl1pPr marL="0" indent="0">
              <a:lnSpc>
                <a:spcPct val="100000"/>
              </a:lnSpc>
              <a:buFontTx/>
              <a:buNone/>
              <a:defRPr sz="2000">
                <a:solidFill>
                  <a:schemeClr val="bg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p:txBody>
      </p:sp>
      <p:sp>
        <p:nvSpPr>
          <p:cNvPr id="2" name="TextBox 1">
            <a:extLst>
              <a:ext uri="{FF2B5EF4-FFF2-40B4-BE49-F238E27FC236}">
                <a16:creationId xmlns:a16="http://schemas.microsoft.com/office/drawing/2014/main" id="{FEA242B8-6C6F-2BFD-850F-FD992A017896}"/>
              </a:ext>
            </a:extLst>
          </p:cNvPr>
          <p:cNvSpPr txBox="1"/>
          <p:nvPr userDrawn="1"/>
        </p:nvSpPr>
        <p:spPr>
          <a:xfrm>
            <a:off x="5721091" y="6426676"/>
            <a:ext cx="5528931" cy="261610"/>
          </a:xfrm>
          <a:prstGeom prst="rect">
            <a:avLst/>
          </a:prstGeom>
          <a:noFill/>
        </p:spPr>
        <p:txBody>
          <a:bodyPr wrap="square" rtlCol="0">
            <a:spAutoFit/>
          </a:bodyPr>
          <a:lstStyle/>
          <a:p>
            <a:pPr algn="r"/>
            <a:r>
              <a:rPr lang="en-GB" sz="1100" dirty="0">
                <a:latin typeface="+mj-lt"/>
                <a:cs typeface="Arial" panose="020B0604020202020204" pitchFamily="34" charset="0"/>
              </a:rPr>
              <a:t>Source: Census 2021</a:t>
            </a:r>
          </a:p>
        </p:txBody>
      </p:sp>
    </p:spTree>
    <p:extLst>
      <p:ext uri="{BB962C8B-B14F-4D97-AF65-F5344CB8AC3E}">
        <p14:creationId xmlns:p14="http://schemas.microsoft.com/office/powerpoint/2010/main" val="4086439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single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FF0D25-9B14-3871-9134-9A18A82FFCAC}"/>
              </a:ext>
            </a:extLst>
          </p:cNvPr>
          <p:cNvSpPr/>
          <p:nvPr userDrawn="1"/>
        </p:nvSpPr>
        <p:spPr>
          <a:xfrm>
            <a:off x="7160964" y="0"/>
            <a:ext cx="4507255" cy="63523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flipH="1">
            <a:off x="116618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flipH="1">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flipH="1">
            <a:off x="11490824"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F3DB2EC5-30D8-5032-7B64-4350253AE4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458" y="979064"/>
            <a:ext cx="3981302" cy="3981302"/>
          </a:xfrm>
          <a:prstGeom prst="rect">
            <a:avLst/>
          </a:prstGeom>
        </p:spPr>
      </p:pic>
      <p:sp>
        <p:nvSpPr>
          <p:cNvPr id="4" name="Text Placeholder 5">
            <a:extLst>
              <a:ext uri="{FF2B5EF4-FFF2-40B4-BE49-F238E27FC236}">
                <a16:creationId xmlns:a16="http://schemas.microsoft.com/office/drawing/2014/main" id="{4463CBCE-7577-3198-66CD-B77B47EFC0CC}"/>
              </a:ext>
            </a:extLst>
          </p:cNvPr>
          <p:cNvSpPr txBox="1">
            <a:spLocks/>
          </p:cNvSpPr>
          <p:nvPr userDrawn="1"/>
        </p:nvSpPr>
        <p:spPr>
          <a:xfrm>
            <a:off x="8096435" y="5627954"/>
            <a:ext cx="3888419" cy="5428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800" b="0" dirty="0">
                <a:solidFill>
                  <a:schemeClr val="bg1"/>
                </a:solidFill>
                <a:latin typeface="+mj-lt"/>
                <a:ea typeface="Calibri" panose="020F0502020204030204" pitchFamily="34" charset="0"/>
                <a:cs typeface="Calibri" panose="020F0502020204030204" pitchFamily="34" charset="0"/>
              </a:rPr>
              <a:t>Compared to </a:t>
            </a:r>
            <a:r>
              <a:rPr lang="en-GB" sz="1800" b="1" dirty="0">
                <a:solidFill>
                  <a:schemeClr val="bg1"/>
                </a:solidFill>
                <a:latin typeface="+mn-lt"/>
                <a:ea typeface="Calibri" panose="020F0502020204030204" pitchFamily="34" charset="0"/>
                <a:cs typeface="Calibri" panose="020F0502020204030204" pitchFamily="34" charset="0"/>
              </a:rPr>
              <a:t>75% </a:t>
            </a:r>
            <a:r>
              <a:rPr lang="en-GB" sz="1800" b="0" dirty="0">
                <a:solidFill>
                  <a:schemeClr val="bg1"/>
                </a:solidFill>
                <a:latin typeface="+mj-lt"/>
                <a:ea typeface="Calibri" panose="020F0502020204030204" pitchFamily="34" charset="0"/>
                <a:cs typeface="Calibri" panose="020F0502020204030204" pitchFamily="34" charset="0"/>
              </a:rPr>
              <a:t>in</a:t>
            </a:r>
            <a:r>
              <a:rPr lang="en-GB" sz="1800" b="1" dirty="0">
                <a:solidFill>
                  <a:schemeClr val="bg1"/>
                </a:solidFill>
                <a:latin typeface="+mn-lt"/>
                <a:ea typeface="Calibri" panose="020F0502020204030204" pitchFamily="34" charset="0"/>
                <a:cs typeface="Calibri" panose="020F0502020204030204" pitchFamily="34" charset="0"/>
              </a:rPr>
              <a:t> </a:t>
            </a:r>
            <a:r>
              <a:rPr lang="en-GB" sz="1800" b="0" dirty="0">
                <a:solidFill>
                  <a:schemeClr val="bg1"/>
                </a:solidFill>
                <a:latin typeface="+mj-lt"/>
              </a:rPr>
              <a:t>England</a:t>
            </a:r>
          </a:p>
        </p:txBody>
      </p:sp>
      <p:cxnSp>
        <p:nvCxnSpPr>
          <p:cNvPr id="5" name="Straight Connector 4">
            <a:extLst>
              <a:ext uri="{FF2B5EF4-FFF2-40B4-BE49-F238E27FC236}">
                <a16:creationId xmlns:a16="http://schemas.microsoft.com/office/drawing/2014/main" id="{778A76C4-1018-858D-FD5F-2EA56A27D1B9}"/>
              </a:ext>
            </a:extLst>
          </p:cNvPr>
          <p:cNvCxnSpPr>
            <a:cxnSpLocks/>
          </p:cNvCxnSpPr>
          <p:nvPr userDrawn="1"/>
        </p:nvCxnSpPr>
        <p:spPr>
          <a:xfrm>
            <a:off x="811186" y="4972822"/>
            <a:ext cx="9985914"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A person and person running&#10;&#10;AI-generated content may be incorrect.">
            <a:extLst>
              <a:ext uri="{FF2B5EF4-FFF2-40B4-BE49-F238E27FC236}">
                <a16:creationId xmlns:a16="http://schemas.microsoft.com/office/drawing/2014/main" id="{1BB1458A-DA77-6330-F206-A001F397D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94364" y="2346814"/>
            <a:ext cx="2728994" cy="2728994"/>
          </a:xfrm>
          <a:prstGeom prst="rect">
            <a:avLst/>
          </a:prstGeom>
        </p:spPr>
      </p:pic>
      <p:cxnSp>
        <p:nvCxnSpPr>
          <p:cNvPr id="14" name="Straight Connector 13">
            <a:extLst>
              <a:ext uri="{FF2B5EF4-FFF2-40B4-BE49-F238E27FC236}">
                <a16:creationId xmlns:a16="http://schemas.microsoft.com/office/drawing/2014/main" id="{24A78CE7-B944-C01D-B0FD-3E11BCB78ED1}"/>
              </a:ext>
            </a:extLst>
          </p:cNvPr>
          <p:cNvCxnSpPr>
            <a:cxnSpLocks/>
          </p:cNvCxnSpPr>
          <p:nvPr userDrawn="1"/>
        </p:nvCxnSpPr>
        <p:spPr>
          <a:xfrm>
            <a:off x="0" y="4970066"/>
            <a:ext cx="7138930" cy="918"/>
          </a:xfrm>
          <a:prstGeom prst="line">
            <a:avLst/>
          </a:prstGeom>
          <a:ln w="76200" cap="sq">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descr="A person kneeling on his knees planting a flower&#10;&#10;AI-generated content may be incorrect.">
            <a:extLst>
              <a:ext uri="{FF2B5EF4-FFF2-40B4-BE49-F238E27FC236}">
                <a16:creationId xmlns:a16="http://schemas.microsoft.com/office/drawing/2014/main" id="{727483D0-456C-E9B6-A144-F7BCBDFC701B}"/>
              </a:ext>
            </a:extLst>
          </p:cNvPr>
          <p:cNvPicPr>
            <a:picLocks noChangeAspect="1"/>
          </p:cNvPicPr>
          <p:nvPr userDrawn="1"/>
        </p:nvPicPr>
        <p:blipFill>
          <a:blip r:embed="rId4">
            <a:extLst>
              <a:ext uri="{28A0092B-C50C-407E-A947-70E740481C1C}">
                <a14:useLocalDpi xmlns:a14="http://schemas.microsoft.com/office/drawing/2010/main" val="0"/>
              </a:ext>
            </a:extLst>
          </a:blip>
          <a:srcRect l="25712"/>
          <a:stretch/>
        </p:blipFill>
        <p:spPr>
          <a:xfrm flipH="1">
            <a:off x="390670" y="3240125"/>
            <a:ext cx="1285821" cy="1730859"/>
          </a:xfrm>
          <a:prstGeom prst="rect">
            <a:avLst/>
          </a:prstGeom>
        </p:spPr>
      </p:pic>
      <p:pic>
        <p:nvPicPr>
          <p:cNvPr id="16" name="Picture 15" descr="A group of flowers and butterflies&#10;&#10;AI-generated content may be incorrect.">
            <a:extLst>
              <a:ext uri="{FF2B5EF4-FFF2-40B4-BE49-F238E27FC236}">
                <a16:creationId xmlns:a16="http://schemas.microsoft.com/office/drawing/2014/main" id="{03D3C951-EEE7-99A3-0C89-303DE716D57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98525" y="4037744"/>
            <a:ext cx="986572" cy="986572"/>
          </a:xfrm>
          <a:prstGeom prst="rect">
            <a:avLst/>
          </a:prstGeom>
        </p:spPr>
      </p:pic>
      <p:pic>
        <p:nvPicPr>
          <p:cNvPr id="17" name="Picture 16" descr="A person running on a treadmill&#10;&#10;AI-generated content may be incorrect.">
            <a:extLst>
              <a:ext uri="{FF2B5EF4-FFF2-40B4-BE49-F238E27FC236}">
                <a16:creationId xmlns:a16="http://schemas.microsoft.com/office/drawing/2014/main" id="{63BF5922-3D19-14C7-EEB3-8A981148CFF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96436" y="2342579"/>
            <a:ext cx="2560310" cy="2560310"/>
          </a:xfrm>
          <a:prstGeom prst="rect">
            <a:avLst/>
          </a:prstGeom>
        </p:spPr>
      </p:pic>
    </p:spTree>
    <p:extLst>
      <p:ext uri="{BB962C8B-B14F-4D97-AF65-F5344CB8AC3E}">
        <p14:creationId xmlns:p14="http://schemas.microsoft.com/office/powerpoint/2010/main" val="422321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Inactiv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AC467B-E6D0-B53F-580A-1A8A323C1A92}"/>
              </a:ext>
            </a:extLst>
          </p:cNvPr>
          <p:cNvSpPr/>
          <p:nvPr userDrawn="1"/>
        </p:nvSpPr>
        <p:spPr>
          <a:xfrm>
            <a:off x="530129" y="5185290"/>
            <a:ext cx="11673022" cy="11670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9A03E733-0A87-DB9E-3ADD-89FB2D10B99B}"/>
              </a:ext>
            </a:extLst>
          </p:cNvPr>
          <p:cNvGrpSpPr/>
          <p:nvPr userDrawn="1"/>
        </p:nvGrpSpPr>
        <p:grpSpPr>
          <a:xfrm>
            <a:off x="0" y="0"/>
            <a:ext cx="12192000" cy="6858000"/>
            <a:chOff x="0" y="0"/>
            <a:chExt cx="12192000" cy="6858000"/>
          </a:xfrm>
        </p:grpSpPr>
        <p:cxnSp>
          <p:nvCxnSpPr>
            <p:cNvPr id="30" name="Straight Connector 29">
              <a:extLst>
                <a:ext uri="{FF2B5EF4-FFF2-40B4-BE49-F238E27FC236}">
                  <a16:creationId xmlns:a16="http://schemas.microsoft.com/office/drawing/2014/main" id="{2BFA6ECB-8519-24CE-8987-190945AF64FA}"/>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2D5D0-0D9C-4E4A-1D32-332D840B735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6348988-279B-720A-7369-DABED6112287}"/>
                </a:ext>
              </a:extLst>
            </p:cNvPr>
            <p:cNvGrpSpPr/>
            <p:nvPr/>
          </p:nvGrpSpPr>
          <p:grpSpPr>
            <a:xfrm>
              <a:off x="359176" y="6181375"/>
              <a:ext cx="342000" cy="342000"/>
              <a:chOff x="-1837324" y="4018825"/>
              <a:chExt cx="342000" cy="342000"/>
            </a:xfrm>
          </p:grpSpPr>
          <p:sp>
            <p:nvSpPr>
              <p:cNvPr id="33" name="Oval 32">
                <a:extLst>
                  <a:ext uri="{FF2B5EF4-FFF2-40B4-BE49-F238E27FC236}">
                    <a16:creationId xmlns:a16="http://schemas.microsoft.com/office/drawing/2014/main" id="{E5532279-2387-ADEF-3A2E-144D5BA85D9E}"/>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AFA3E5A-7A4C-68A7-57BB-0935F0047E0D}"/>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EAA5C3C3-1699-31AB-7AD0-46CF66A1531C}"/>
              </a:ext>
            </a:extLst>
          </p:cNvPr>
          <p:cNvSpPr txBox="1"/>
          <p:nvPr userDrawn="1"/>
        </p:nvSpPr>
        <p:spPr>
          <a:xfrm>
            <a:off x="10309764" y="4878169"/>
            <a:ext cx="1773380" cy="338554"/>
          </a:xfrm>
          <a:prstGeom prst="rect">
            <a:avLst/>
          </a:prstGeom>
          <a:noFill/>
        </p:spPr>
        <p:txBody>
          <a:bodyPr wrap="square" rtlCol="0">
            <a:spAutoFit/>
          </a:bodyPr>
          <a:lstStyle/>
          <a:p>
            <a:r>
              <a:rPr lang="en-GB" sz="1600" dirty="0">
                <a:solidFill>
                  <a:schemeClr val="accent1"/>
                </a:solidFill>
              </a:rPr>
              <a:t>Inactive population</a:t>
            </a:r>
          </a:p>
        </p:txBody>
      </p:sp>
      <p:sp>
        <p:nvSpPr>
          <p:cNvPr id="5" name="TextBox 4">
            <a:extLst>
              <a:ext uri="{FF2B5EF4-FFF2-40B4-BE49-F238E27FC236}">
                <a16:creationId xmlns:a16="http://schemas.microsoft.com/office/drawing/2014/main" id="{25D27F80-0618-54CA-A48C-C0559276CBBA}"/>
              </a:ext>
            </a:extLst>
          </p:cNvPr>
          <p:cNvSpPr txBox="1"/>
          <p:nvPr userDrawn="1"/>
        </p:nvSpPr>
        <p:spPr>
          <a:xfrm>
            <a:off x="10309764" y="4334990"/>
            <a:ext cx="1566551" cy="338554"/>
          </a:xfrm>
          <a:prstGeom prst="rect">
            <a:avLst/>
          </a:prstGeom>
          <a:noFill/>
        </p:spPr>
        <p:txBody>
          <a:bodyPr wrap="square" rtlCol="0">
            <a:spAutoFit/>
          </a:bodyPr>
          <a:lstStyle/>
          <a:p>
            <a:r>
              <a:rPr lang="en-GB" sz="1600" dirty="0">
                <a:solidFill>
                  <a:schemeClr val="tx1">
                    <a:lumMod val="60000"/>
                    <a:lumOff val="40000"/>
                  </a:schemeClr>
                </a:solidFill>
              </a:rPr>
              <a:t>Total population</a:t>
            </a:r>
          </a:p>
        </p:txBody>
      </p:sp>
      <p:sp>
        <p:nvSpPr>
          <p:cNvPr id="6" name="Text Placeholder 14">
            <a:extLst>
              <a:ext uri="{FF2B5EF4-FFF2-40B4-BE49-F238E27FC236}">
                <a16:creationId xmlns:a16="http://schemas.microsoft.com/office/drawing/2014/main" id="{F49C1153-E855-4EBA-42F5-F2FDC16BA49F}"/>
              </a:ext>
            </a:extLst>
          </p:cNvPr>
          <p:cNvSpPr txBox="1">
            <a:spLocks/>
          </p:cNvSpPr>
          <p:nvPr userDrawn="1"/>
        </p:nvSpPr>
        <p:spPr>
          <a:xfrm>
            <a:off x="827313" y="338593"/>
            <a:ext cx="6539141" cy="1917170"/>
          </a:xfrm>
          <a:prstGeom prst="rect">
            <a:avLst/>
          </a:prstGeom>
        </p:spPr>
        <p:txBody>
          <a:bodyPr>
            <a:normAutofit/>
          </a:bodyPr>
          <a:lstStyle>
            <a:lvl1pPr marL="0" indent="0" algn="l" defTabSz="914400" rtl="0" eaLnBrk="1" latinLnBrk="0" hangingPunct="1">
              <a:lnSpc>
                <a:spcPct val="90000"/>
              </a:lnSpc>
              <a:spcBef>
                <a:spcPts val="1000"/>
              </a:spcBef>
              <a:buFontTx/>
              <a:buNone/>
              <a:defRPr sz="28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Our </a:t>
            </a:r>
            <a:r>
              <a:rPr lang="en-GB" b="1" dirty="0">
                <a:solidFill>
                  <a:schemeClr val="accent1"/>
                </a:solidFill>
                <a:latin typeface="+mn-lt"/>
              </a:rPr>
              <a:t>inactive population </a:t>
            </a:r>
            <a:r>
              <a:rPr lang="en-GB" dirty="0"/>
              <a:t>in the context of the size of the demographic group</a:t>
            </a:r>
          </a:p>
        </p:txBody>
      </p:sp>
      <p:sp>
        <p:nvSpPr>
          <p:cNvPr id="10" name="Chart Placeholder 5">
            <a:extLst>
              <a:ext uri="{FF2B5EF4-FFF2-40B4-BE49-F238E27FC236}">
                <a16:creationId xmlns:a16="http://schemas.microsoft.com/office/drawing/2014/main" id="{A22090DD-F8C9-B804-B9B8-DEBBD276C939}"/>
              </a:ext>
            </a:extLst>
          </p:cNvPr>
          <p:cNvSpPr>
            <a:spLocks noGrp="1"/>
          </p:cNvSpPr>
          <p:nvPr>
            <p:ph type="chart" sz="quarter" idx="10"/>
          </p:nvPr>
        </p:nvSpPr>
        <p:spPr>
          <a:xfrm>
            <a:off x="530225" y="965079"/>
            <a:ext cx="9779536" cy="5054995"/>
          </a:xfrm>
          <a:prstGeom prst="rect">
            <a:avLst/>
          </a:prstGeom>
        </p:spPr>
        <p:txBody>
          <a:bodyPr/>
          <a:lstStyle/>
          <a:p>
            <a:endParaRPr lang="en-GB"/>
          </a:p>
        </p:txBody>
      </p:sp>
      <p:sp>
        <p:nvSpPr>
          <p:cNvPr id="4" name="TextBox 3">
            <a:extLst>
              <a:ext uri="{FF2B5EF4-FFF2-40B4-BE49-F238E27FC236}">
                <a16:creationId xmlns:a16="http://schemas.microsoft.com/office/drawing/2014/main" id="{EA32A109-69CF-FF01-9E10-60331A0A4F55}"/>
              </a:ext>
            </a:extLst>
          </p:cNvPr>
          <p:cNvSpPr txBox="1"/>
          <p:nvPr userDrawn="1"/>
        </p:nvSpPr>
        <p:spPr>
          <a:xfrm>
            <a:off x="5662766" y="6350399"/>
            <a:ext cx="5913438" cy="553998"/>
          </a:xfrm>
          <a:prstGeom prst="rect">
            <a:avLst/>
          </a:prstGeom>
          <a:noFill/>
        </p:spPr>
        <p:txBody>
          <a:bodyPr wrap="square">
            <a:spAutoFit/>
          </a:bodyPr>
          <a:lstStyle/>
          <a:p>
            <a:pPr algn="r"/>
            <a:r>
              <a:rPr lang="en-GB" sz="10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Source: SE ALS 2023-24 (16+) and ONS Persons by single year of age </a:t>
            </a:r>
          </a:p>
          <a:p>
            <a:pPr algn="r"/>
            <a:r>
              <a:rPr lang="en-GB" sz="10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for local authorities in England, mid-2024</a:t>
            </a:r>
          </a:p>
          <a:p>
            <a:pPr algn="r"/>
            <a:r>
              <a:rPr lang="en-GB" sz="10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Tree>
    <p:extLst>
      <p:ext uri="{BB962C8B-B14F-4D97-AF65-F5344CB8AC3E}">
        <p14:creationId xmlns:p14="http://schemas.microsoft.com/office/powerpoint/2010/main" val="129780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E2EBE1-56E4-839A-73A7-5ED6F24BC988}"/>
              </a:ext>
            </a:extLst>
          </p:cNvPr>
          <p:cNvSpPr/>
          <p:nvPr userDrawn="1"/>
        </p:nvSpPr>
        <p:spPr>
          <a:xfrm>
            <a:off x="7603435" y="0"/>
            <a:ext cx="4588564"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7FA1895B-8439-FB32-1076-761293B88B3A}"/>
              </a:ext>
            </a:extLst>
          </p:cNvPr>
          <p:cNvGrpSpPr/>
          <p:nvPr userDrawn="1"/>
        </p:nvGrpSpPr>
        <p:grpSpPr>
          <a:xfrm>
            <a:off x="0" y="0"/>
            <a:ext cx="12273280" cy="6858000"/>
            <a:chOff x="0" y="0"/>
            <a:chExt cx="12273280" cy="6858000"/>
          </a:xfrm>
        </p:grpSpPr>
        <p:cxnSp>
          <p:nvCxnSpPr>
            <p:cNvPr id="6" name="Straight Connector 5">
              <a:extLst>
                <a:ext uri="{FF2B5EF4-FFF2-40B4-BE49-F238E27FC236}">
                  <a16:creationId xmlns:a16="http://schemas.microsoft.com/office/drawing/2014/main" id="{2C547464-C74D-F0DF-B7A3-6C60F01AA6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965300-C1A2-87FC-0A0A-3250A71FBE70}"/>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0DC6AAF-40D6-A7D4-FC70-A8B97FD71C6E}"/>
                </a:ext>
              </a:extLst>
            </p:cNvPr>
            <p:cNvGrpSpPr/>
            <p:nvPr/>
          </p:nvGrpSpPr>
          <p:grpSpPr>
            <a:xfrm>
              <a:off x="359176" y="6181375"/>
              <a:ext cx="342000" cy="342000"/>
              <a:chOff x="-1837324" y="4018825"/>
              <a:chExt cx="342000" cy="342000"/>
            </a:xfrm>
          </p:grpSpPr>
          <p:sp>
            <p:nvSpPr>
              <p:cNvPr id="9" name="Oval 8">
                <a:extLst>
                  <a:ext uri="{FF2B5EF4-FFF2-40B4-BE49-F238E27FC236}">
                    <a16:creationId xmlns:a16="http://schemas.microsoft.com/office/drawing/2014/main" id="{804B809E-9ACA-51A0-978A-9EDC1A0D535A}"/>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5FE6E6F3-8350-2343-B592-E9CD30DB137A}"/>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22" name="Straight Connector 21">
              <a:extLst>
                <a:ext uri="{FF2B5EF4-FFF2-40B4-BE49-F238E27FC236}">
                  <a16:creationId xmlns:a16="http://schemas.microsoft.com/office/drawing/2014/main" id="{CA5474F8-7771-E2D4-BBAF-7CE4998585C2}"/>
                </a:ext>
              </a:extLst>
            </p:cNvPr>
            <p:cNvCxnSpPr>
              <a:cxnSpLocks/>
            </p:cNvCxnSpPr>
            <p:nvPr userDrawn="1"/>
          </p:nvCxnSpPr>
          <p:spPr>
            <a:xfrm>
              <a:off x="7603435" y="6355690"/>
              <a:ext cx="46698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AEBF6334-FB84-D878-E872-662548C98E1A}"/>
              </a:ext>
            </a:extLst>
          </p:cNvPr>
          <p:cNvSpPr txBox="1"/>
          <p:nvPr userDrawn="1"/>
        </p:nvSpPr>
        <p:spPr>
          <a:xfrm>
            <a:off x="1106284" y="233792"/>
            <a:ext cx="44993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accent1"/>
                </a:solidFill>
                <a:effectLst/>
                <a:uLnTx/>
                <a:uFillTx/>
                <a:latin typeface="+mj-lt"/>
                <a:ea typeface="+mn-ea"/>
                <a:cs typeface="+mn-cs"/>
              </a:rPr>
              <a:t>Currently, </a:t>
            </a:r>
            <a:r>
              <a:rPr kumimoji="0" lang="en-GB" sz="4800" i="0" u="none" strike="noStrike" kern="1200" cap="none" spc="0" normalizeH="0" baseline="0" noProof="0" dirty="0">
                <a:ln>
                  <a:noFill/>
                </a:ln>
                <a:solidFill>
                  <a:schemeClr val="bg1"/>
                </a:solidFill>
                <a:effectLst/>
                <a:uLnTx/>
                <a:uFillTx/>
                <a:latin typeface="+mj-lt"/>
                <a:ea typeface="+mn-ea"/>
                <a:cs typeface="+mn-cs"/>
              </a:rPr>
              <a:t>22%</a:t>
            </a:r>
            <a:r>
              <a:rPr kumimoji="0" lang="en-GB" sz="3200" i="0" u="none" strike="noStrike" kern="1200" cap="none" spc="0" normalizeH="0" baseline="0" noProof="0" dirty="0">
                <a:ln>
                  <a:noFill/>
                </a:ln>
                <a:solidFill>
                  <a:schemeClr val="accent1"/>
                </a:solidFill>
                <a:effectLst/>
                <a:uLnTx/>
                <a:uFillTx/>
                <a:latin typeface="+mj-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accent1"/>
                </a:solidFill>
                <a:effectLst/>
                <a:uLnTx/>
                <a:uFillTx/>
                <a:latin typeface="+mj-lt"/>
                <a:ea typeface="+mn-ea"/>
                <a:cs typeface="+mn-cs"/>
              </a:rPr>
              <a:t>of adults are inactive</a:t>
            </a:r>
          </a:p>
        </p:txBody>
      </p:sp>
      <p:sp>
        <p:nvSpPr>
          <p:cNvPr id="11" name="Text Placeholder 16">
            <a:extLst>
              <a:ext uri="{FF2B5EF4-FFF2-40B4-BE49-F238E27FC236}">
                <a16:creationId xmlns:a16="http://schemas.microsoft.com/office/drawing/2014/main" id="{180927D1-CB03-2F2F-AA16-19AEDC0B8B6A}"/>
              </a:ext>
            </a:extLst>
          </p:cNvPr>
          <p:cNvSpPr>
            <a:spLocks noGrp="1"/>
          </p:cNvSpPr>
          <p:nvPr>
            <p:ph type="body" sz="quarter" idx="10" hasCustomPrompt="1"/>
          </p:nvPr>
        </p:nvSpPr>
        <p:spPr>
          <a:xfrm>
            <a:off x="2839931" y="293255"/>
            <a:ext cx="1873326" cy="676360"/>
          </a:xfrm>
          <a:prstGeom prst="rect">
            <a:avLst/>
          </a:prstGeom>
        </p:spPr>
        <p:txBody>
          <a:bodyPr/>
          <a:lstStyle>
            <a:lvl1pPr marL="0" indent="0" algn="l">
              <a:buFontTx/>
              <a:buNone/>
              <a:defRPr sz="4800">
                <a:solidFill>
                  <a:schemeClr val="accent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Xx</a:t>
            </a:r>
            <a:r>
              <a:rPr lang="en-US" dirty="0"/>
              <a:t>%</a:t>
            </a:r>
          </a:p>
        </p:txBody>
      </p:sp>
      <p:sp>
        <p:nvSpPr>
          <p:cNvPr id="16" name="TextBox 15">
            <a:extLst>
              <a:ext uri="{FF2B5EF4-FFF2-40B4-BE49-F238E27FC236}">
                <a16:creationId xmlns:a16="http://schemas.microsoft.com/office/drawing/2014/main" id="{36B91176-9B93-A7C0-5C9C-60D0D27C031B}"/>
              </a:ext>
            </a:extLst>
          </p:cNvPr>
          <p:cNvSpPr txBox="1"/>
          <p:nvPr userDrawn="1"/>
        </p:nvSpPr>
        <p:spPr>
          <a:xfrm>
            <a:off x="7577525" y="2720887"/>
            <a:ext cx="36683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Calibri" panose="020F0502020204030204"/>
                <a:ea typeface="+mn-ea"/>
                <a:cs typeface="+mn-cs"/>
              </a:rPr>
              <a:t>That’s </a:t>
            </a:r>
          </a:p>
        </p:txBody>
      </p:sp>
      <p:sp>
        <p:nvSpPr>
          <p:cNvPr id="17" name="TextBox 16">
            <a:extLst>
              <a:ext uri="{FF2B5EF4-FFF2-40B4-BE49-F238E27FC236}">
                <a16:creationId xmlns:a16="http://schemas.microsoft.com/office/drawing/2014/main" id="{2CF30292-26BB-A69E-8E9F-9DAFD9624EC5}"/>
              </a:ext>
            </a:extLst>
          </p:cNvPr>
          <p:cNvSpPr txBox="1"/>
          <p:nvPr userDrawn="1"/>
        </p:nvSpPr>
        <p:spPr>
          <a:xfrm>
            <a:off x="7577525" y="3853728"/>
            <a:ext cx="36683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Calibri" panose="020F0502020204030204"/>
                <a:ea typeface="+mn-ea"/>
                <a:cs typeface="+mn-cs"/>
              </a:rPr>
              <a:t>people </a:t>
            </a:r>
          </a:p>
        </p:txBody>
      </p:sp>
      <p:sp>
        <p:nvSpPr>
          <p:cNvPr id="18" name="Text Placeholder 16">
            <a:extLst>
              <a:ext uri="{FF2B5EF4-FFF2-40B4-BE49-F238E27FC236}">
                <a16:creationId xmlns:a16="http://schemas.microsoft.com/office/drawing/2014/main" id="{63DC5244-4D85-374B-D773-038B66435BBC}"/>
              </a:ext>
            </a:extLst>
          </p:cNvPr>
          <p:cNvSpPr>
            <a:spLocks noGrp="1"/>
          </p:cNvSpPr>
          <p:nvPr>
            <p:ph type="body" sz="quarter" idx="11" hasCustomPrompt="1"/>
          </p:nvPr>
        </p:nvSpPr>
        <p:spPr>
          <a:xfrm>
            <a:off x="8007081" y="3173759"/>
            <a:ext cx="2748903" cy="676360"/>
          </a:xfrm>
          <a:prstGeom prst="rect">
            <a:avLst/>
          </a:prstGeom>
        </p:spPr>
        <p:txBody>
          <a:bodyPr/>
          <a:lstStyle>
            <a:lvl1pPr marL="0" indent="0" algn="ctr">
              <a:buFontTx/>
              <a:buNone/>
              <a:defRPr sz="5400" b="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Xx,xxx</a:t>
            </a:r>
            <a:endParaRPr lang="en-US" dirty="0"/>
          </a:p>
        </p:txBody>
      </p:sp>
      <p:pic>
        <p:nvPicPr>
          <p:cNvPr id="21" name="Picture 20" descr="A white figure with black background&#10;&#10;AI-generated content may be incorrect.">
            <a:extLst>
              <a:ext uri="{FF2B5EF4-FFF2-40B4-BE49-F238E27FC236}">
                <a16:creationId xmlns:a16="http://schemas.microsoft.com/office/drawing/2014/main" id="{8DD4C6C9-3B3B-9BC0-1AA9-5240B900A4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3900" y="3939847"/>
            <a:ext cx="2189286" cy="2189286"/>
          </a:xfrm>
          <a:prstGeom prst="rect">
            <a:avLst/>
          </a:prstGeom>
        </p:spPr>
      </p:pic>
    </p:spTree>
    <p:extLst>
      <p:ext uri="{BB962C8B-B14F-4D97-AF65-F5344CB8AC3E}">
        <p14:creationId xmlns:p14="http://schemas.microsoft.com/office/powerpoint/2010/main" val="362797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Signle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D2ED5A-98F2-1916-D6E3-E4DA1B05EF5D}"/>
              </a:ext>
            </a:extLst>
          </p:cNvPr>
          <p:cNvSpPr/>
          <p:nvPr userDrawn="1"/>
        </p:nvSpPr>
        <p:spPr>
          <a:xfrm>
            <a:off x="-1" y="0"/>
            <a:ext cx="6095998" cy="63517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C4216C2-37AC-A345-5F1E-354C60935904}"/>
              </a:ext>
            </a:extLst>
          </p:cNvPr>
          <p:cNvGrpSpPr/>
          <p:nvPr userDrawn="1"/>
        </p:nvGrpSpPr>
        <p:grpSpPr>
          <a:xfrm>
            <a:off x="0" y="0"/>
            <a:ext cx="12192000" cy="6858000"/>
            <a:chOff x="0" y="0"/>
            <a:chExt cx="12192000" cy="6858000"/>
          </a:xfrm>
        </p:grpSpPr>
        <p:cxnSp>
          <p:nvCxnSpPr>
            <p:cNvPr id="4" name="Straight Connector 3">
              <a:extLst>
                <a:ext uri="{FF2B5EF4-FFF2-40B4-BE49-F238E27FC236}">
                  <a16:creationId xmlns:a16="http://schemas.microsoft.com/office/drawing/2014/main" id="{D30DB98A-2414-8047-DC0F-0BB91D6778CA}"/>
                </a:ext>
              </a:extLst>
            </p:cNvPr>
            <p:cNvCxnSpPr>
              <a:cxnSpLocks/>
            </p:cNvCxnSpPr>
            <p:nvPr/>
          </p:nvCxnSpPr>
          <p:spPr>
            <a:xfrm>
              <a:off x="1165423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318321C-91EB-D2E1-05B8-92C8C419D837}"/>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A3BAB51-9F7A-3E29-2D3B-EEB5452776DE}"/>
                </a:ext>
              </a:extLst>
            </p:cNvPr>
            <p:cNvGrpSpPr/>
            <p:nvPr/>
          </p:nvGrpSpPr>
          <p:grpSpPr>
            <a:xfrm>
              <a:off x="11483230" y="6181375"/>
              <a:ext cx="342000" cy="342000"/>
              <a:chOff x="9286730" y="4018825"/>
              <a:chExt cx="342000" cy="342000"/>
            </a:xfrm>
          </p:grpSpPr>
          <p:sp>
            <p:nvSpPr>
              <p:cNvPr id="7" name="Oval 6">
                <a:extLst>
                  <a:ext uri="{FF2B5EF4-FFF2-40B4-BE49-F238E27FC236}">
                    <a16:creationId xmlns:a16="http://schemas.microsoft.com/office/drawing/2014/main" id="{92B5AA31-A160-16F8-DCEA-3577A39BF22D}"/>
                  </a:ext>
                </a:extLst>
              </p:cNvPr>
              <p:cNvSpPr>
                <a:spLocks noChangeAspect="1"/>
              </p:cNvSpPr>
              <p:nvPr/>
            </p:nvSpPr>
            <p:spPr>
              <a:xfrm>
                <a:off x="9286730"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188708C-8D16-EEED-9CA1-7EC9434B3660}"/>
                  </a:ext>
                </a:extLst>
              </p:cNvPr>
              <p:cNvSpPr>
                <a:spLocks noChangeAspect="1"/>
              </p:cNvSpPr>
              <p:nvPr/>
            </p:nvSpPr>
            <p:spPr>
              <a:xfrm>
                <a:off x="9340730"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Chart Placeholder 11">
            <a:extLst>
              <a:ext uri="{FF2B5EF4-FFF2-40B4-BE49-F238E27FC236}">
                <a16:creationId xmlns:a16="http://schemas.microsoft.com/office/drawing/2014/main" id="{007634EA-E9D7-BD56-1B6B-04211D21E4BF}"/>
              </a:ext>
            </a:extLst>
          </p:cNvPr>
          <p:cNvSpPr>
            <a:spLocks noGrp="1"/>
          </p:cNvSpPr>
          <p:nvPr>
            <p:ph type="chart" sz="quarter" idx="10"/>
          </p:nvPr>
        </p:nvSpPr>
        <p:spPr>
          <a:xfrm>
            <a:off x="2859958" y="725488"/>
            <a:ext cx="8709025" cy="5362575"/>
          </a:xfrm>
          <a:prstGeom prst="rect">
            <a:avLst/>
          </a:prstGeom>
        </p:spPr>
        <p:txBody>
          <a:bodyPr/>
          <a:lstStyle>
            <a:lvl1pPr>
              <a:defRPr>
                <a:latin typeface="Calibri Light" panose="020F0302020204030204" pitchFamily="34" charset="0"/>
                <a:ea typeface="Calibri Light" panose="020F0302020204030204" pitchFamily="34" charset="0"/>
                <a:cs typeface="Calibri Light" panose="020F0302020204030204" pitchFamily="34" charset="0"/>
              </a:defRPr>
            </a:lvl1pPr>
          </a:lstStyle>
          <a:p>
            <a:endParaRPr lang="en-GB"/>
          </a:p>
        </p:txBody>
      </p:sp>
      <p:sp>
        <p:nvSpPr>
          <p:cNvPr id="14" name="Text Placeholder 21">
            <a:extLst>
              <a:ext uri="{FF2B5EF4-FFF2-40B4-BE49-F238E27FC236}">
                <a16:creationId xmlns:a16="http://schemas.microsoft.com/office/drawing/2014/main" id="{4B89BA22-8FE1-B077-93EF-AD170820F178}"/>
              </a:ext>
            </a:extLst>
          </p:cNvPr>
          <p:cNvSpPr>
            <a:spLocks noGrp="1"/>
          </p:cNvSpPr>
          <p:nvPr>
            <p:ph type="body" sz="quarter" idx="11"/>
          </p:nvPr>
        </p:nvSpPr>
        <p:spPr>
          <a:xfrm>
            <a:off x="538163" y="506413"/>
            <a:ext cx="3500437" cy="3098800"/>
          </a:xfrm>
          <a:prstGeom prst="rect">
            <a:avLst/>
          </a:prstGeom>
        </p:spPr>
        <p:txBody>
          <a:bodyPr>
            <a:noAutofit/>
          </a:bodyPr>
          <a:lstStyle>
            <a:lvl1pPr marL="0" indent="0">
              <a:lnSpc>
                <a:spcPct val="100000"/>
              </a:lnSpc>
              <a:spcBef>
                <a:spcPts val="0"/>
              </a:spcBef>
              <a:buFontTx/>
              <a:buNone/>
              <a:defRPr sz="3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FontTx/>
              <a:buNone/>
              <a:defRPr sz="3200">
                <a:solidFill>
                  <a:schemeClr val="bg1"/>
                </a:solidFill>
                <a:latin typeface="Arial Nova Light" panose="020B0304020202020204" pitchFamily="34" charset="0"/>
              </a:defRPr>
            </a:lvl2pPr>
            <a:lvl3pPr marL="914400" indent="0">
              <a:buFontTx/>
              <a:buNone/>
              <a:defRPr sz="3200">
                <a:solidFill>
                  <a:schemeClr val="bg1"/>
                </a:solidFill>
                <a:latin typeface="Arial Nova Light" panose="020B0304020202020204" pitchFamily="34" charset="0"/>
              </a:defRPr>
            </a:lvl3pPr>
            <a:lvl4pPr marL="1371600" indent="0">
              <a:buFontTx/>
              <a:buNone/>
              <a:defRPr sz="3200">
                <a:solidFill>
                  <a:schemeClr val="bg1"/>
                </a:solidFill>
                <a:latin typeface="Arial Nova Light" panose="020B0304020202020204" pitchFamily="34" charset="0"/>
              </a:defRPr>
            </a:lvl4pPr>
            <a:lvl5pPr marL="1828800" indent="0">
              <a:buFontTx/>
              <a:buNone/>
              <a:defRPr sz="3200">
                <a:solidFill>
                  <a:schemeClr val="bg1"/>
                </a:solidFill>
                <a:latin typeface="Arial Nova Light" panose="020B0304020202020204" pitchFamily="34"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A440E5A5-AC63-26D5-FCC0-CDD9B3FF2A9D}"/>
              </a:ext>
            </a:extLst>
          </p:cNvPr>
          <p:cNvSpPr txBox="1"/>
          <p:nvPr userDrawn="1"/>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2022-23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Tree>
    <p:extLst>
      <p:ext uri="{BB962C8B-B14F-4D97-AF65-F5344CB8AC3E}">
        <p14:creationId xmlns:p14="http://schemas.microsoft.com/office/powerpoint/2010/main" val="127492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Signle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D2ED5A-98F2-1916-D6E3-E4DA1B05EF5D}"/>
              </a:ext>
            </a:extLst>
          </p:cNvPr>
          <p:cNvSpPr/>
          <p:nvPr userDrawn="1"/>
        </p:nvSpPr>
        <p:spPr>
          <a:xfrm>
            <a:off x="-2" y="0"/>
            <a:ext cx="6095998" cy="6351705"/>
          </a:xfrm>
          <a:prstGeom prst="rect">
            <a:avLst/>
          </a:prstGeom>
          <a:solidFill>
            <a:srgbClr val="BD1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C4216C2-37AC-A345-5F1E-354C60935904}"/>
              </a:ext>
            </a:extLst>
          </p:cNvPr>
          <p:cNvGrpSpPr/>
          <p:nvPr userDrawn="1"/>
        </p:nvGrpSpPr>
        <p:grpSpPr>
          <a:xfrm>
            <a:off x="0" y="0"/>
            <a:ext cx="12192000" cy="6858000"/>
            <a:chOff x="0" y="0"/>
            <a:chExt cx="12192000" cy="6858000"/>
          </a:xfrm>
        </p:grpSpPr>
        <p:cxnSp>
          <p:nvCxnSpPr>
            <p:cNvPr id="4" name="Straight Connector 3">
              <a:extLst>
                <a:ext uri="{FF2B5EF4-FFF2-40B4-BE49-F238E27FC236}">
                  <a16:creationId xmlns:a16="http://schemas.microsoft.com/office/drawing/2014/main" id="{D30DB98A-2414-8047-DC0F-0BB91D6778CA}"/>
                </a:ext>
              </a:extLst>
            </p:cNvPr>
            <p:cNvCxnSpPr>
              <a:cxnSpLocks/>
            </p:cNvCxnSpPr>
            <p:nvPr/>
          </p:nvCxnSpPr>
          <p:spPr>
            <a:xfrm>
              <a:off x="1165423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318321C-91EB-D2E1-05B8-92C8C419D837}"/>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A3BAB51-9F7A-3E29-2D3B-EEB5452776DE}"/>
                </a:ext>
              </a:extLst>
            </p:cNvPr>
            <p:cNvGrpSpPr/>
            <p:nvPr/>
          </p:nvGrpSpPr>
          <p:grpSpPr>
            <a:xfrm>
              <a:off x="11483230" y="6181375"/>
              <a:ext cx="342000" cy="342000"/>
              <a:chOff x="9286730" y="4018825"/>
              <a:chExt cx="342000" cy="342000"/>
            </a:xfrm>
          </p:grpSpPr>
          <p:sp>
            <p:nvSpPr>
              <p:cNvPr id="7" name="Oval 6">
                <a:extLst>
                  <a:ext uri="{FF2B5EF4-FFF2-40B4-BE49-F238E27FC236}">
                    <a16:creationId xmlns:a16="http://schemas.microsoft.com/office/drawing/2014/main" id="{92B5AA31-A160-16F8-DCEA-3577A39BF22D}"/>
                  </a:ext>
                </a:extLst>
              </p:cNvPr>
              <p:cNvSpPr>
                <a:spLocks noChangeAspect="1"/>
              </p:cNvSpPr>
              <p:nvPr/>
            </p:nvSpPr>
            <p:spPr>
              <a:xfrm>
                <a:off x="9286730"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188708C-8D16-EEED-9CA1-7EC9434B3660}"/>
                  </a:ext>
                </a:extLst>
              </p:cNvPr>
              <p:cNvSpPr>
                <a:spLocks noChangeAspect="1"/>
              </p:cNvSpPr>
              <p:nvPr/>
            </p:nvSpPr>
            <p:spPr>
              <a:xfrm>
                <a:off x="9340730"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ext Placeholder 21">
            <a:extLst>
              <a:ext uri="{FF2B5EF4-FFF2-40B4-BE49-F238E27FC236}">
                <a16:creationId xmlns:a16="http://schemas.microsoft.com/office/drawing/2014/main" id="{650F1514-1030-5CEE-4159-F79F21D85DF4}"/>
              </a:ext>
            </a:extLst>
          </p:cNvPr>
          <p:cNvSpPr>
            <a:spLocks noGrp="1"/>
          </p:cNvSpPr>
          <p:nvPr>
            <p:ph type="body" sz="quarter" idx="11"/>
          </p:nvPr>
        </p:nvSpPr>
        <p:spPr>
          <a:xfrm>
            <a:off x="538163" y="506413"/>
            <a:ext cx="3065649" cy="3098800"/>
          </a:xfrm>
          <a:prstGeom prst="rect">
            <a:avLst/>
          </a:prstGeom>
        </p:spPr>
        <p:txBody>
          <a:bodyPr>
            <a:noAutofit/>
          </a:bodyPr>
          <a:lstStyle>
            <a:lvl1pPr marL="0" indent="0">
              <a:lnSpc>
                <a:spcPct val="100000"/>
              </a:lnSpc>
              <a:buFontTx/>
              <a:buNone/>
              <a:defRPr sz="3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FontTx/>
              <a:buNone/>
              <a:defRPr sz="3200">
                <a:solidFill>
                  <a:schemeClr val="bg1"/>
                </a:solidFill>
                <a:latin typeface="Arial Nova Light" panose="020B0304020202020204" pitchFamily="34" charset="0"/>
              </a:defRPr>
            </a:lvl2pPr>
            <a:lvl3pPr marL="914400" indent="0">
              <a:buFontTx/>
              <a:buNone/>
              <a:defRPr sz="3200">
                <a:solidFill>
                  <a:schemeClr val="bg1"/>
                </a:solidFill>
                <a:latin typeface="Arial Nova Light" panose="020B0304020202020204" pitchFamily="34" charset="0"/>
              </a:defRPr>
            </a:lvl3pPr>
            <a:lvl4pPr marL="1371600" indent="0">
              <a:buFontTx/>
              <a:buNone/>
              <a:defRPr sz="3200">
                <a:solidFill>
                  <a:schemeClr val="bg1"/>
                </a:solidFill>
                <a:latin typeface="Arial Nova Light" panose="020B0304020202020204" pitchFamily="34" charset="0"/>
              </a:defRPr>
            </a:lvl4pPr>
            <a:lvl5pPr marL="1828800" indent="0">
              <a:buFontTx/>
              <a:buNone/>
              <a:defRPr sz="3200">
                <a:solidFill>
                  <a:schemeClr val="bg1"/>
                </a:solidFill>
                <a:latin typeface="Arial Nova Light" panose="020B0304020202020204" pitchFamily="34" charset="0"/>
              </a:defRPr>
            </a:lvl5pPr>
          </a:lstStyle>
          <a:p>
            <a:pPr lvl="0"/>
            <a:r>
              <a:rPr lang="en-US" dirty="0"/>
              <a:t>Click to edit Master text styles</a:t>
            </a:r>
          </a:p>
        </p:txBody>
      </p:sp>
      <p:sp>
        <p:nvSpPr>
          <p:cNvPr id="11" name="Chart Placeholder 11">
            <a:extLst>
              <a:ext uri="{FF2B5EF4-FFF2-40B4-BE49-F238E27FC236}">
                <a16:creationId xmlns:a16="http://schemas.microsoft.com/office/drawing/2014/main" id="{3A719D51-EB35-F861-661A-7137BCFB8AFB}"/>
              </a:ext>
            </a:extLst>
          </p:cNvPr>
          <p:cNvSpPr>
            <a:spLocks noGrp="1"/>
          </p:cNvSpPr>
          <p:nvPr>
            <p:ph type="chart" sz="quarter" idx="12"/>
          </p:nvPr>
        </p:nvSpPr>
        <p:spPr>
          <a:xfrm>
            <a:off x="2869483" y="725488"/>
            <a:ext cx="8709025" cy="5362575"/>
          </a:xfrm>
          <a:prstGeom prst="rect">
            <a:avLst/>
          </a:prstGeom>
        </p:spPr>
        <p:txBody>
          <a:bodyPr/>
          <a:lstStyle>
            <a:lvl1pPr>
              <a:defRPr>
                <a:latin typeface="Calibri Light" panose="020F0302020204030204" pitchFamily="34" charset="0"/>
                <a:ea typeface="Calibri Light" panose="020F0302020204030204" pitchFamily="34" charset="0"/>
                <a:cs typeface="Calibri Light" panose="020F0302020204030204" pitchFamily="34" charset="0"/>
              </a:defRPr>
            </a:lvl1pPr>
          </a:lstStyle>
          <a:p>
            <a:endParaRPr lang="en-GB"/>
          </a:p>
        </p:txBody>
      </p:sp>
      <p:sp>
        <p:nvSpPr>
          <p:cNvPr id="9" name="TextBox 8">
            <a:extLst>
              <a:ext uri="{FF2B5EF4-FFF2-40B4-BE49-F238E27FC236}">
                <a16:creationId xmlns:a16="http://schemas.microsoft.com/office/drawing/2014/main" id="{1C261DAE-CB16-D9D8-5DAF-3522458C1BBC}"/>
              </a:ext>
            </a:extLst>
          </p:cNvPr>
          <p:cNvSpPr txBox="1"/>
          <p:nvPr userDrawn="1"/>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2022-23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Tree>
    <p:extLst>
      <p:ext uri="{BB962C8B-B14F-4D97-AF65-F5344CB8AC3E}">
        <p14:creationId xmlns:p14="http://schemas.microsoft.com/office/powerpoint/2010/main" val="367887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ignle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D2ED5A-98F2-1916-D6E3-E4DA1B05EF5D}"/>
              </a:ext>
            </a:extLst>
          </p:cNvPr>
          <p:cNvSpPr/>
          <p:nvPr userDrawn="1"/>
        </p:nvSpPr>
        <p:spPr>
          <a:xfrm>
            <a:off x="-1" y="0"/>
            <a:ext cx="6095998" cy="63517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3" name="Group 2">
            <a:extLst>
              <a:ext uri="{FF2B5EF4-FFF2-40B4-BE49-F238E27FC236}">
                <a16:creationId xmlns:a16="http://schemas.microsoft.com/office/drawing/2014/main" id="{CC4216C2-37AC-A345-5F1E-354C60935904}"/>
              </a:ext>
            </a:extLst>
          </p:cNvPr>
          <p:cNvGrpSpPr/>
          <p:nvPr userDrawn="1"/>
        </p:nvGrpSpPr>
        <p:grpSpPr>
          <a:xfrm>
            <a:off x="0" y="0"/>
            <a:ext cx="12192000" cy="6858000"/>
            <a:chOff x="0" y="0"/>
            <a:chExt cx="12192000" cy="6858000"/>
          </a:xfrm>
        </p:grpSpPr>
        <p:cxnSp>
          <p:nvCxnSpPr>
            <p:cNvPr id="4" name="Straight Connector 3">
              <a:extLst>
                <a:ext uri="{FF2B5EF4-FFF2-40B4-BE49-F238E27FC236}">
                  <a16:creationId xmlns:a16="http://schemas.microsoft.com/office/drawing/2014/main" id="{D30DB98A-2414-8047-DC0F-0BB91D6778CA}"/>
                </a:ext>
              </a:extLst>
            </p:cNvPr>
            <p:cNvCxnSpPr>
              <a:cxnSpLocks/>
            </p:cNvCxnSpPr>
            <p:nvPr/>
          </p:nvCxnSpPr>
          <p:spPr>
            <a:xfrm>
              <a:off x="1165423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318321C-91EB-D2E1-05B8-92C8C419D837}"/>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A3BAB51-9F7A-3E29-2D3B-EEB5452776DE}"/>
                </a:ext>
              </a:extLst>
            </p:cNvPr>
            <p:cNvGrpSpPr/>
            <p:nvPr/>
          </p:nvGrpSpPr>
          <p:grpSpPr>
            <a:xfrm>
              <a:off x="11483230" y="6181375"/>
              <a:ext cx="342000" cy="342000"/>
              <a:chOff x="9286730" y="4018825"/>
              <a:chExt cx="342000" cy="342000"/>
            </a:xfrm>
          </p:grpSpPr>
          <p:sp>
            <p:nvSpPr>
              <p:cNvPr id="7" name="Oval 6">
                <a:extLst>
                  <a:ext uri="{FF2B5EF4-FFF2-40B4-BE49-F238E27FC236}">
                    <a16:creationId xmlns:a16="http://schemas.microsoft.com/office/drawing/2014/main" id="{92B5AA31-A160-16F8-DCEA-3577A39BF22D}"/>
                  </a:ext>
                </a:extLst>
              </p:cNvPr>
              <p:cNvSpPr>
                <a:spLocks noChangeAspect="1"/>
              </p:cNvSpPr>
              <p:nvPr/>
            </p:nvSpPr>
            <p:spPr>
              <a:xfrm>
                <a:off x="9286730"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188708C-8D16-EEED-9CA1-7EC9434B3660}"/>
                  </a:ext>
                </a:extLst>
              </p:cNvPr>
              <p:cNvSpPr>
                <a:spLocks noChangeAspect="1"/>
              </p:cNvSpPr>
              <p:nvPr/>
            </p:nvSpPr>
            <p:spPr>
              <a:xfrm>
                <a:off x="9340730"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Chart Placeholder 11">
            <a:extLst>
              <a:ext uri="{FF2B5EF4-FFF2-40B4-BE49-F238E27FC236}">
                <a16:creationId xmlns:a16="http://schemas.microsoft.com/office/drawing/2014/main" id="{007634EA-E9D7-BD56-1B6B-04211D21E4BF}"/>
              </a:ext>
            </a:extLst>
          </p:cNvPr>
          <p:cNvSpPr>
            <a:spLocks noGrp="1"/>
          </p:cNvSpPr>
          <p:nvPr>
            <p:ph type="chart" sz="quarter" idx="10"/>
          </p:nvPr>
        </p:nvSpPr>
        <p:spPr>
          <a:xfrm>
            <a:off x="3943352" y="725488"/>
            <a:ext cx="7705148" cy="5362575"/>
          </a:xfrm>
          <a:prstGeom prst="rect">
            <a:avLst/>
          </a:prstGeom>
        </p:spPr>
        <p:txBody>
          <a:bodyPr/>
          <a:lstStyle/>
          <a:p>
            <a:endParaRPr lang="en-GB"/>
          </a:p>
        </p:txBody>
      </p:sp>
      <p:sp>
        <p:nvSpPr>
          <p:cNvPr id="14" name="Text Placeholder 21">
            <a:extLst>
              <a:ext uri="{FF2B5EF4-FFF2-40B4-BE49-F238E27FC236}">
                <a16:creationId xmlns:a16="http://schemas.microsoft.com/office/drawing/2014/main" id="{4B89BA22-8FE1-B077-93EF-AD170820F178}"/>
              </a:ext>
            </a:extLst>
          </p:cNvPr>
          <p:cNvSpPr>
            <a:spLocks noGrp="1"/>
          </p:cNvSpPr>
          <p:nvPr>
            <p:ph type="body" sz="quarter" idx="11"/>
          </p:nvPr>
        </p:nvSpPr>
        <p:spPr>
          <a:xfrm>
            <a:off x="538162" y="506413"/>
            <a:ext cx="3146071" cy="5006620"/>
          </a:xfrm>
          <a:prstGeom prst="rect">
            <a:avLst/>
          </a:prstGeom>
        </p:spPr>
        <p:txBody>
          <a:bodyPr anchor="t">
            <a:noAutofit/>
          </a:bodyPr>
          <a:lstStyle>
            <a:lvl1pPr marL="0" indent="0">
              <a:lnSpc>
                <a:spcPct val="100000"/>
              </a:lnSpc>
              <a:buFontTx/>
              <a:buNone/>
              <a:defRPr sz="3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FontTx/>
              <a:buNone/>
              <a:defRPr sz="3200">
                <a:solidFill>
                  <a:schemeClr val="bg1"/>
                </a:solidFill>
                <a:latin typeface="Arial Nova Light" panose="020B0304020202020204" pitchFamily="34" charset="0"/>
              </a:defRPr>
            </a:lvl2pPr>
            <a:lvl3pPr marL="914400" indent="0">
              <a:buFontTx/>
              <a:buNone/>
              <a:defRPr sz="3200">
                <a:solidFill>
                  <a:schemeClr val="bg1"/>
                </a:solidFill>
                <a:latin typeface="Arial Nova Light" panose="020B0304020202020204" pitchFamily="34" charset="0"/>
              </a:defRPr>
            </a:lvl3pPr>
            <a:lvl4pPr marL="1371600" indent="0">
              <a:buFontTx/>
              <a:buNone/>
              <a:defRPr sz="3200">
                <a:solidFill>
                  <a:schemeClr val="bg1"/>
                </a:solidFill>
                <a:latin typeface="Arial Nova Light" panose="020B0304020202020204" pitchFamily="34" charset="0"/>
              </a:defRPr>
            </a:lvl4pPr>
            <a:lvl5pPr marL="1828800" indent="0">
              <a:buFontTx/>
              <a:buNone/>
              <a:defRPr sz="3200">
                <a:solidFill>
                  <a:schemeClr val="bg1"/>
                </a:solidFill>
                <a:latin typeface="Arial Nova Light" panose="020B0304020202020204" pitchFamily="34" charset="0"/>
              </a:defRPr>
            </a:lvl5pPr>
          </a:lstStyle>
          <a:p>
            <a:pPr lvl="0"/>
            <a:r>
              <a:rPr lang="en-US" dirty="0"/>
              <a:t>Click to edit Master text styles</a:t>
            </a:r>
          </a:p>
        </p:txBody>
      </p:sp>
      <p:sp>
        <p:nvSpPr>
          <p:cNvPr id="10" name="TextBox 9">
            <a:extLst>
              <a:ext uri="{FF2B5EF4-FFF2-40B4-BE49-F238E27FC236}">
                <a16:creationId xmlns:a16="http://schemas.microsoft.com/office/drawing/2014/main" id="{CD37E4D6-D54D-B319-D871-081CF0D53033}"/>
              </a:ext>
            </a:extLst>
          </p:cNvPr>
          <p:cNvSpPr txBox="1"/>
          <p:nvPr userDrawn="1"/>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2015-16 to 2022-23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Tree>
    <p:extLst>
      <p:ext uri="{BB962C8B-B14F-4D97-AF65-F5344CB8AC3E}">
        <p14:creationId xmlns:p14="http://schemas.microsoft.com/office/powerpoint/2010/main" val="1919313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68A78F-73BC-248E-6659-E1934A08C3F2}"/>
              </a:ext>
            </a:extLst>
          </p:cNvPr>
          <p:cNvSpPr/>
          <p:nvPr userDrawn="1"/>
        </p:nvSpPr>
        <p:spPr>
          <a:xfrm>
            <a:off x="8090758" y="0"/>
            <a:ext cx="4101242"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F81D8D30-AE79-306B-2523-8AF1A8690CB3}"/>
              </a:ext>
            </a:extLst>
          </p:cNvPr>
          <p:cNvSpPr/>
          <p:nvPr userDrawn="1"/>
        </p:nvSpPr>
        <p:spPr>
          <a:xfrm rot="5400000">
            <a:off x="7876755" y="2926167"/>
            <a:ext cx="712778" cy="452227"/>
          </a:xfrm>
          <a:prstGeom prst="triangle">
            <a:avLst/>
          </a:prstGeom>
          <a:solidFill>
            <a:schemeClr val="accent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C369457-45F0-AD99-622A-1D97A1257DF7}"/>
              </a:ext>
            </a:extLst>
          </p:cNvPr>
          <p:cNvSpPr/>
          <p:nvPr userDrawn="1"/>
        </p:nvSpPr>
        <p:spPr>
          <a:xfrm>
            <a:off x="4185033" y="0"/>
            <a:ext cx="3846424" cy="68579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Isosceles Triangle 4">
            <a:extLst>
              <a:ext uri="{FF2B5EF4-FFF2-40B4-BE49-F238E27FC236}">
                <a16:creationId xmlns:a16="http://schemas.microsoft.com/office/drawing/2014/main" id="{79ABDADE-01DD-324E-30FF-8930A40BC3DF}"/>
              </a:ext>
            </a:extLst>
          </p:cNvPr>
          <p:cNvSpPr/>
          <p:nvPr userDrawn="1"/>
        </p:nvSpPr>
        <p:spPr>
          <a:xfrm rot="5400000">
            <a:off x="3951808" y="2926167"/>
            <a:ext cx="712778" cy="452227"/>
          </a:xfrm>
          <a:prstGeom prst="triangle">
            <a:avLst/>
          </a:prstGeom>
          <a:solidFill>
            <a:schemeClr val="accent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A3F3EAB-494F-62E3-22DE-DCE470F91E5B}"/>
              </a:ext>
            </a:extLst>
          </p:cNvPr>
          <p:cNvSpPr/>
          <p:nvPr userDrawn="1"/>
        </p:nvSpPr>
        <p:spPr>
          <a:xfrm>
            <a:off x="0" y="0"/>
            <a:ext cx="413103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Aharoni" panose="02010803020104030203" pitchFamily="2" charset="-79"/>
            </a:endParaRPr>
          </a:p>
        </p:txBody>
      </p:sp>
      <p:sp>
        <p:nvSpPr>
          <p:cNvPr id="7" name="Rectangle 6">
            <a:extLst>
              <a:ext uri="{FF2B5EF4-FFF2-40B4-BE49-F238E27FC236}">
                <a16:creationId xmlns:a16="http://schemas.microsoft.com/office/drawing/2014/main" id="{EFF31C2A-B788-AEF8-7DBF-4CAEA7AC285C}"/>
              </a:ext>
            </a:extLst>
          </p:cNvPr>
          <p:cNvSpPr/>
          <p:nvPr userDrawn="1"/>
        </p:nvSpPr>
        <p:spPr>
          <a:xfrm>
            <a:off x="898262" y="2624523"/>
            <a:ext cx="2950343" cy="14496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But not all inactive adults do nothing</a:t>
            </a:r>
          </a:p>
        </p:txBody>
      </p:sp>
      <p:pic>
        <p:nvPicPr>
          <p:cNvPr id="8" name="Picture 7" descr="A white silhouette of a person and person sitting on a couch&#10;&#10;AI-generated content may be incorrect.">
            <a:extLst>
              <a:ext uri="{FF2B5EF4-FFF2-40B4-BE49-F238E27FC236}">
                <a16:creationId xmlns:a16="http://schemas.microsoft.com/office/drawing/2014/main" id="{D36CF4A0-BA1F-413E-532B-CE84143560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289" y="3867878"/>
            <a:ext cx="2471954" cy="2471954"/>
          </a:xfrm>
          <a:prstGeom prst="rect">
            <a:avLst/>
          </a:prstGeom>
        </p:spPr>
      </p:pic>
      <p:sp>
        <p:nvSpPr>
          <p:cNvPr id="9" name="Oval 8">
            <a:extLst>
              <a:ext uri="{FF2B5EF4-FFF2-40B4-BE49-F238E27FC236}">
                <a16:creationId xmlns:a16="http://schemas.microsoft.com/office/drawing/2014/main" id="{CD7957EA-8E66-B96D-A6E4-51073CCF511B}"/>
              </a:ext>
            </a:extLst>
          </p:cNvPr>
          <p:cNvSpPr>
            <a:spLocks noChangeAspect="1"/>
          </p:cNvSpPr>
          <p:nvPr userDrawn="1"/>
        </p:nvSpPr>
        <p:spPr>
          <a:xfrm>
            <a:off x="2137766" y="4403336"/>
            <a:ext cx="54000" cy="5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8AAC5B3-988C-BD14-6A7B-36BA8219B89B}"/>
              </a:ext>
            </a:extLst>
          </p:cNvPr>
          <p:cNvSpPr>
            <a:spLocks noChangeAspect="1"/>
          </p:cNvSpPr>
          <p:nvPr userDrawn="1"/>
        </p:nvSpPr>
        <p:spPr>
          <a:xfrm>
            <a:off x="3027315" y="4519100"/>
            <a:ext cx="54000" cy="5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DE816A7-7789-A7FD-C0CB-00A8A7BB617D}"/>
              </a:ext>
            </a:extLst>
          </p:cNvPr>
          <p:cNvSpPr>
            <a:spLocks noChangeAspect="1"/>
          </p:cNvSpPr>
          <p:nvPr userDrawn="1"/>
        </p:nvSpPr>
        <p:spPr>
          <a:xfrm>
            <a:off x="2238762" y="4403336"/>
            <a:ext cx="54000" cy="5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F1AE74B-2532-4CA2-44FF-F228B74F749C}"/>
              </a:ext>
            </a:extLst>
          </p:cNvPr>
          <p:cNvSpPr>
            <a:spLocks noChangeAspect="1"/>
          </p:cNvSpPr>
          <p:nvPr userDrawn="1"/>
        </p:nvSpPr>
        <p:spPr>
          <a:xfrm>
            <a:off x="3117168" y="4492100"/>
            <a:ext cx="54000" cy="5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white figure with a broom&#10;&#10;AI-generated content may be incorrect.">
            <a:extLst>
              <a:ext uri="{FF2B5EF4-FFF2-40B4-BE49-F238E27FC236}">
                <a16:creationId xmlns:a16="http://schemas.microsoft.com/office/drawing/2014/main" id="{D4FFD567-CE4E-D44F-DBDE-790090999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6370" y="4066181"/>
            <a:ext cx="1871952" cy="1871952"/>
          </a:xfrm>
          <a:prstGeom prst="rect">
            <a:avLst/>
          </a:prstGeom>
        </p:spPr>
      </p:pic>
      <p:pic>
        <p:nvPicPr>
          <p:cNvPr id="14" name="Picture 13" descr="A red figure with hands together&#10;&#10;AI-generated content may be incorrect.">
            <a:extLst>
              <a:ext uri="{FF2B5EF4-FFF2-40B4-BE49-F238E27FC236}">
                <a16:creationId xmlns:a16="http://schemas.microsoft.com/office/drawing/2014/main" id="{1A7C11D0-DBB9-45FC-8BB9-8B828B5B8D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56066" y="3867879"/>
            <a:ext cx="2135148" cy="2135148"/>
          </a:xfrm>
          <a:prstGeom prst="rect">
            <a:avLst/>
          </a:prstGeom>
        </p:spPr>
      </p:pic>
      <p:pic>
        <p:nvPicPr>
          <p:cNvPr id="15" name="Graphic 14" descr="Heart with pulse with solid fill">
            <a:extLst>
              <a:ext uri="{FF2B5EF4-FFF2-40B4-BE49-F238E27FC236}">
                <a16:creationId xmlns:a16="http://schemas.microsoft.com/office/drawing/2014/main" id="{B8A20FAE-BF98-BC3A-4AD8-122CCC55A78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30262" y="5174551"/>
            <a:ext cx="709162" cy="709162"/>
          </a:xfrm>
          <a:prstGeom prst="rect">
            <a:avLst/>
          </a:prstGeom>
        </p:spPr>
      </p:pic>
      <p:grpSp>
        <p:nvGrpSpPr>
          <p:cNvPr id="16" name="Group 15">
            <a:extLst>
              <a:ext uri="{FF2B5EF4-FFF2-40B4-BE49-F238E27FC236}">
                <a16:creationId xmlns:a16="http://schemas.microsoft.com/office/drawing/2014/main" id="{58DD60D6-5FA3-911E-6EA4-3D91D6335E46}"/>
              </a:ext>
            </a:extLst>
          </p:cNvPr>
          <p:cNvGrpSpPr/>
          <p:nvPr userDrawn="1"/>
        </p:nvGrpSpPr>
        <p:grpSpPr>
          <a:xfrm>
            <a:off x="0" y="0"/>
            <a:ext cx="12188231" cy="6858000"/>
            <a:chOff x="0" y="0"/>
            <a:chExt cx="12188231" cy="6858000"/>
          </a:xfrm>
        </p:grpSpPr>
        <p:cxnSp>
          <p:nvCxnSpPr>
            <p:cNvPr id="17" name="Straight Connector 16">
              <a:extLst>
                <a:ext uri="{FF2B5EF4-FFF2-40B4-BE49-F238E27FC236}">
                  <a16:creationId xmlns:a16="http://schemas.microsoft.com/office/drawing/2014/main" id="{7AC91971-EE71-CCF8-2310-1F9AABD8FA30}"/>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05ED15-5ECD-58CD-3CF5-EB65B0806B62}"/>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9A0D4FF-B932-2CBB-E627-4C85C959A7B2}"/>
                </a:ext>
              </a:extLst>
            </p:cNvPr>
            <p:cNvGrpSpPr/>
            <p:nvPr userDrawn="1"/>
          </p:nvGrpSpPr>
          <p:grpSpPr>
            <a:xfrm>
              <a:off x="359176" y="6181375"/>
              <a:ext cx="342000" cy="342000"/>
              <a:chOff x="359176" y="6181375"/>
              <a:chExt cx="342000" cy="342000"/>
            </a:xfrm>
          </p:grpSpPr>
          <p:sp>
            <p:nvSpPr>
              <p:cNvPr id="20" name="Oval 19">
                <a:extLst>
                  <a:ext uri="{FF2B5EF4-FFF2-40B4-BE49-F238E27FC236}">
                    <a16:creationId xmlns:a16="http://schemas.microsoft.com/office/drawing/2014/main" id="{0953B4DE-9A09-CB0E-07AF-084B693EB025}"/>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4B6A644-6E30-F890-F0F8-1A0A39A3C723}"/>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22" name="Group 21">
            <a:extLst>
              <a:ext uri="{FF2B5EF4-FFF2-40B4-BE49-F238E27FC236}">
                <a16:creationId xmlns:a16="http://schemas.microsoft.com/office/drawing/2014/main" id="{4E77CDD6-9845-60BB-5C0B-7EE40A190D04}"/>
              </a:ext>
            </a:extLst>
          </p:cNvPr>
          <p:cNvGrpSpPr/>
          <p:nvPr userDrawn="1"/>
        </p:nvGrpSpPr>
        <p:grpSpPr>
          <a:xfrm flipH="1" flipV="1">
            <a:off x="-7857" y="-1"/>
            <a:ext cx="12188231" cy="6858000"/>
            <a:chOff x="0" y="0"/>
            <a:chExt cx="12188231" cy="6858000"/>
          </a:xfrm>
        </p:grpSpPr>
        <p:cxnSp>
          <p:nvCxnSpPr>
            <p:cNvPr id="23" name="Straight Connector 22">
              <a:extLst>
                <a:ext uri="{FF2B5EF4-FFF2-40B4-BE49-F238E27FC236}">
                  <a16:creationId xmlns:a16="http://schemas.microsoft.com/office/drawing/2014/main" id="{20048AAE-E732-9DE9-B253-C2DAA40418DB}"/>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7F8F66-1D28-9B5A-1CFE-BFDC61DABDEE}"/>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DFFBCFA-0DBE-5CEF-200A-A6997DBAB43E}"/>
                </a:ext>
              </a:extLst>
            </p:cNvPr>
            <p:cNvGrpSpPr/>
            <p:nvPr userDrawn="1"/>
          </p:nvGrpSpPr>
          <p:grpSpPr>
            <a:xfrm>
              <a:off x="359176" y="6181375"/>
              <a:ext cx="342000" cy="342000"/>
              <a:chOff x="359176" y="6181375"/>
              <a:chExt cx="342000" cy="342000"/>
            </a:xfrm>
          </p:grpSpPr>
          <p:sp>
            <p:nvSpPr>
              <p:cNvPr id="26" name="Oval 25">
                <a:extLst>
                  <a:ext uri="{FF2B5EF4-FFF2-40B4-BE49-F238E27FC236}">
                    <a16:creationId xmlns:a16="http://schemas.microsoft.com/office/drawing/2014/main" id="{1FED46C2-3712-9B11-2C46-69E391145B23}"/>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71CD8DED-05D8-F329-E0A4-5D84F08B8D99}"/>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sp>
        <p:nvSpPr>
          <p:cNvPr id="28" name="Oval 27">
            <a:extLst>
              <a:ext uri="{FF2B5EF4-FFF2-40B4-BE49-F238E27FC236}">
                <a16:creationId xmlns:a16="http://schemas.microsoft.com/office/drawing/2014/main" id="{D4BD3D29-5A3E-32AF-3FCB-F53C6A7567F0}"/>
              </a:ext>
            </a:extLst>
          </p:cNvPr>
          <p:cNvSpPr/>
          <p:nvPr userDrawn="1"/>
        </p:nvSpPr>
        <p:spPr>
          <a:xfrm>
            <a:off x="4763156" y="5103349"/>
            <a:ext cx="810079" cy="810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Stopwatch 33% with solid fill">
            <a:extLst>
              <a:ext uri="{FF2B5EF4-FFF2-40B4-BE49-F238E27FC236}">
                <a16:creationId xmlns:a16="http://schemas.microsoft.com/office/drawing/2014/main" id="{6325A62E-AB61-0F8A-551E-8A0EB211B97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753607" y="5232773"/>
            <a:ext cx="651837" cy="651837"/>
          </a:xfrm>
          <a:prstGeom prst="rect">
            <a:avLst/>
          </a:prstGeom>
        </p:spPr>
      </p:pic>
      <p:sp>
        <p:nvSpPr>
          <p:cNvPr id="30" name="Oval 29">
            <a:extLst>
              <a:ext uri="{FF2B5EF4-FFF2-40B4-BE49-F238E27FC236}">
                <a16:creationId xmlns:a16="http://schemas.microsoft.com/office/drawing/2014/main" id="{16BB560D-A473-F81D-77E4-0A6BFE266B06}"/>
              </a:ext>
            </a:extLst>
          </p:cNvPr>
          <p:cNvSpPr/>
          <p:nvPr userDrawn="1"/>
        </p:nvSpPr>
        <p:spPr>
          <a:xfrm>
            <a:off x="8674487" y="5174551"/>
            <a:ext cx="810079" cy="810079"/>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6E97DAF-B9E3-3696-0C3B-CDE376BF2EBB}"/>
              </a:ext>
            </a:extLst>
          </p:cNvPr>
          <p:cNvSpPr txBox="1"/>
          <p:nvPr userDrawn="1"/>
        </p:nvSpPr>
        <p:spPr>
          <a:xfrm>
            <a:off x="581581" y="6438535"/>
            <a:ext cx="3318967" cy="261610"/>
          </a:xfrm>
          <a:prstGeom prst="rect">
            <a:avLst/>
          </a:prstGeom>
          <a:noFill/>
        </p:spPr>
        <p:txBody>
          <a:bodyPr wrap="square" rtlCol="0">
            <a:spAutoFit/>
          </a:bodyPr>
          <a:lstStyle/>
          <a:p>
            <a:r>
              <a:rPr lang="en-GB" sz="1100" dirty="0">
                <a:solidFill>
                  <a:schemeClr val="bg1"/>
                </a:solidFill>
                <a:latin typeface="+mj-lt"/>
              </a:rPr>
              <a:t>Data is for:  North and North East Lincolnshire</a:t>
            </a:r>
          </a:p>
        </p:txBody>
      </p:sp>
    </p:spTree>
    <p:extLst>
      <p:ext uri="{BB962C8B-B14F-4D97-AF65-F5344CB8AC3E}">
        <p14:creationId xmlns:p14="http://schemas.microsoft.com/office/powerpoint/2010/main" val="3507845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ingle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FBAA8F-7C41-61F6-74BD-1171DE0B56CA}"/>
              </a:ext>
            </a:extLst>
          </p:cNvPr>
          <p:cNvSpPr/>
          <p:nvPr userDrawn="1"/>
        </p:nvSpPr>
        <p:spPr>
          <a:xfrm>
            <a:off x="0" y="5198724"/>
            <a:ext cx="12192000" cy="165927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FCD0A8C3-6167-2689-11C2-FC4DCE356FD7}"/>
              </a:ext>
            </a:extLst>
          </p:cNvPr>
          <p:cNvGrpSpPr/>
          <p:nvPr userDrawn="1"/>
        </p:nvGrpSpPr>
        <p:grpSpPr>
          <a:xfrm>
            <a:off x="0" y="0"/>
            <a:ext cx="12188231" cy="6858000"/>
            <a:chOff x="0" y="0"/>
            <a:chExt cx="12188231" cy="6858000"/>
          </a:xfrm>
        </p:grpSpPr>
        <p:cxnSp>
          <p:nvCxnSpPr>
            <p:cNvPr id="4" name="Straight Connector 3">
              <a:extLst>
                <a:ext uri="{FF2B5EF4-FFF2-40B4-BE49-F238E27FC236}">
                  <a16:creationId xmlns:a16="http://schemas.microsoft.com/office/drawing/2014/main" id="{B3A114D8-6A8C-1A25-8156-1CF4E54E6CDB}"/>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3B7AA2-8C34-EE31-107B-0BF68E9E6A7C}"/>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D89FF14-73C2-AFDB-E8F7-C42AE4DA50AF}"/>
                </a:ext>
              </a:extLst>
            </p:cNvPr>
            <p:cNvGrpSpPr/>
            <p:nvPr userDrawn="1"/>
          </p:nvGrpSpPr>
          <p:grpSpPr>
            <a:xfrm>
              <a:off x="359176" y="6181375"/>
              <a:ext cx="342000" cy="342000"/>
              <a:chOff x="359176" y="6181375"/>
              <a:chExt cx="342000" cy="342000"/>
            </a:xfrm>
          </p:grpSpPr>
          <p:sp>
            <p:nvSpPr>
              <p:cNvPr id="9" name="Oval 8">
                <a:extLst>
                  <a:ext uri="{FF2B5EF4-FFF2-40B4-BE49-F238E27FC236}">
                    <a16:creationId xmlns:a16="http://schemas.microsoft.com/office/drawing/2014/main" id="{1408BE03-0066-17A9-7290-94F75EBEBD0F}"/>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EFBB3ADE-649F-868F-948A-0F946794BC3A}"/>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cxnSp>
          <p:nvCxnSpPr>
            <p:cNvPr id="13" name="Straight Connector 12">
              <a:extLst>
                <a:ext uri="{FF2B5EF4-FFF2-40B4-BE49-F238E27FC236}">
                  <a16:creationId xmlns:a16="http://schemas.microsoft.com/office/drawing/2014/main" id="{816A461C-FDE4-ABDC-8CDF-1664EAE702BB}"/>
                </a:ext>
              </a:extLst>
            </p:cNvPr>
            <p:cNvCxnSpPr>
              <a:cxnSpLocks/>
            </p:cNvCxnSpPr>
            <p:nvPr userDrawn="1"/>
          </p:nvCxnSpPr>
          <p:spPr>
            <a:xfrm>
              <a:off x="530176" y="0"/>
              <a:ext cx="0" cy="5198724"/>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Chart Placeholder 2">
            <a:extLst>
              <a:ext uri="{FF2B5EF4-FFF2-40B4-BE49-F238E27FC236}">
                <a16:creationId xmlns:a16="http://schemas.microsoft.com/office/drawing/2014/main" id="{85019120-EEBC-0C94-2024-1D46D38B2977}"/>
              </a:ext>
            </a:extLst>
          </p:cNvPr>
          <p:cNvSpPr>
            <a:spLocks noGrp="1"/>
          </p:cNvSpPr>
          <p:nvPr>
            <p:ph type="chart" sz="quarter" idx="10"/>
          </p:nvPr>
        </p:nvSpPr>
        <p:spPr>
          <a:xfrm>
            <a:off x="715075" y="1037167"/>
            <a:ext cx="11029250" cy="5032395"/>
          </a:xfrm>
          <a:prstGeom prst="rect">
            <a:avLst/>
          </a:prstGeom>
        </p:spPr>
        <p:txBody>
          <a:bodyPr/>
          <a:lstStyle/>
          <a:p>
            <a:endParaRPr lang="en-GB" dirty="0"/>
          </a:p>
        </p:txBody>
      </p:sp>
      <p:sp>
        <p:nvSpPr>
          <p:cNvPr id="12" name="Text Placeholder 6">
            <a:extLst>
              <a:ext uri="{FF2B5EF4-FFF2-40B4-BE49-F238E27FC236}">
                <a16:creationId xmlns:a16="http://schemas.microsoft.com/office/drawing/2014/main" id="{AEEB8A5B-174E-7E89-5B02-E035428377D9}"/>
              </a:ext>
            </a:extLst>
          </p:cNvPr>
          <p:cNvSpPr>
            <a:spLocks noGrp="1"/>
          </p:cNvSpPr>
          <p:nvPr>
            <p:ph type="body" sz="quarter" idx="11" hasCustomPrompt="1"/>
          </p:nvPr>
        </p:nvSpPr>
        <p:spPr>
          <a:xfrm>
            <a:off x="757406" y="124067"/>
            <a:ext cx="7014994" cy="913100"/>
          </a:xfrm>
          <a:prstGeom prst="rect">
            <a:avLst/>
          </a:prstGeom>
        </p:spPr>
        <p:txBody>
          <a:bodyPr>
            <a:noAutofit/>
          </a:bodyPr>
          <a:lstStyle>
            <a:lvl1pPr marL="0" indent="0">
              <a:buNone/>
              <a:defRPr sz="3600">
                <a:latin typeface="+mj-lt"/>
                <a:cs typeface="Angsana New" panose="020B0502040204020203" pitchFamily="18" charset="-34"/>
              </a:defRPr>
            </a:lvl1pPr>
          </a:lstStyle>
          <a:p>
            <a:pPr lvl="0"/>
            <a:r>
              <a:rPr lang="en-US" dirty="0"/>
              <a:t>Title</a:t>
            </a:r>
            <a:endParaRPr lang="en-GB" dirty="0"/>
          </a:p>
        </p:txBody>
      </p:sp>
      <p:sp>
        <p:nvSpPr>
          <p:cNvPr id="5" name="TextBox 4">
            <a:extLst>
              <a:ext uri="{FF2B5EF4-FFF2-40B4-BE49-F238E27FC236}">
                <a16:creationId xmlns:a16="http://schemas.microsoft.com/office/drawing/2014/main" id="{A8D30A83-4012-7099-1649-029B90712D37}"/>
              </a:ext>
            </a:extLst>
          </p:cNvPr>
          <p:cNvSpPr txBox="1"/>
          <p:nvPr userDrawn="1"/>
        </p:nvSpPr>
        <p:spPr>
          <a:xfrm>
            <a:off x="581581" y="6438535"/>
            <a:ext cx="3318967" cy="261610"/>
          </a:xfrm>
          <a:prstGeom prst="rect">
            <a:avLst/>
          </a:prstGeom>
          <a:noFill/>
        </p:spPr>
        <p:txBody>
          <a:bodyPr wrap="square" rtlCol="0">
            <a:spAutoFit/>
          </a:bodyPr>
          <a:lstStyle/>
          <a:p>
            <a:r>
              <a:rPr lang="en-GB" sz="1100" dirty="0">
                <a:solidFill>
                  <a:schemeClr val="bg1"/>
                </a:solidFill>
                <a:latin typeface="+mj-lt"/>
              </a:rPr>
              <a:t>Data is for:  North and North East Lincolnshire</a:t>
            </a:r>
          </a:p>
        </p:txBody>
      </p:sp>
    </p:spTree>
    <p:extLst>
      <p:ext uri="{BB962C8B-B14F-4D97-AF65-F5344CB8AC3E}">
        <p14:creationId xmlns:p14="http://schemas.microsoft.com/office/powerpoint/2010/main" val="1060832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68A78F-73BC-248E-6659-E1934A08C3F2}"/>
              </a:ext>
            </a:extLst>
          </p:cNvPr>
          <p:cNvSpPr/>
          <p:nvPr userDrawn="1"/>
        </p:nvSpPr>
        <p:spPr>
          <a:xfrm>
            <a:off x="8090758" y="0"/>
            <a:ext cx="4101242"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F81D8D30-AE79-306B-2523-8AF1A8690CB3}"/>
              </a:ext>
            </a:extLst>
          </p:cNvPr>
          <p:cNvSpPr/>
          <p:nvPr userDrawn="1"/>
        </p:nvSpPr>
        <p:spPr>
          <a:xfrm rot="5400000">
            <a:off x="7876755" y="2926167"/>
            <a:ext cx="712778" cy="452227"/>
          </a:xfrm>
          <a:prstGeom prst="triangle">
            <a:avLst/>
          </a:prstGeom>
          <a:solidFill>
            <a:schemeClr val="accent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C369457-45F0-AD99-622A-1D97A1257DF7}"/>
              </a:ext>
            </a:extLst>
          </p:cNvPr>
          <p:cNvSpPr/>
          <p:nvPr userDrawn="1"/>
        </p:nvSpPr>
        <p:spPr>
          <a:xfrm>
            <a:off x="4185033" y="0"/>
            <a:ext cx="3846424" cy="685799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Isosceles Triangle 4">
            <a:extLst>
              <a:ext uri="{FF2B5EF4-FFF2-40B4-BE49-F238E27FC236}">
                <a16:creationId xmlns:a16="http://schemas.microsoft.com/office/drawing/2014/main" id="{79ABDADE-01DD-324E-30FF-8930A40BC3DF}"/>
              </a:ext>
            </a:extLst>
          </p:cNvPr>
          <p:cNvSpPr/>
          <p:nvPr userDrawn="1"/>
        </p:nvSpPr>
        <p:spPr>
          <a:xfrm rot="5400000">
            <a:off x="3951808" y="2926167"/>
            <a:ext cx="712778" cy="452227"/>
          </a:xfrm>
          <a:prstGeom prst="triangle">
            <a:avLst/>
          </a:prstGeom>
          <a:solidFill>
            <a:schemeClr val="accent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A3F3EAB-494F-62E3-22DE-DCE470F91E5B}"/>
              </a:ext>
            </a:extLst>
          </p:cNvPr>
          <p:cNvSpPr/>
          <p:nvPr userDrawn="1"/>
        </p:nvSpPr>
        <p:spPr>
          <a:xfrm>
            <a:off x="0" y="0"/>
            <a:ext cx="413103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Aharoni" panose="02010803020104030203" pitchFamily="2" charset="-79"/>
            </a:endParaRPr>
          </a:p>
        </p:txBody>
      </p:sp>
      <p:sp>
        <p:nvSpPr>
          <p:cNvPr id="7" name="Rectangle 6">
            <a:extLst>
              <a:ext uri="{FF2B5EF4-FFF2-40B4-BE49-F238E27FC236}">
                <a16:creationId xmlns:a16="http://schemas.microsoft.com/office/drawing/2014/main" id="{EFF31C2A-B788-AEF8-7DBF-4CAEA7AC285C}"/>
              </a:ext>
            </a:extLst>
          </p:cNvPr>
          <p:cNvSpPr/>
          <p:nvPr userDrawn="1"/>
        </p:nvSpPr>
        <p:spPr>
          <a:xfrm>
            <a:off x="898262" y="2624523"/>
            <a:ext cx="2950343" cy="14496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But not all inactive adults do nothing</a:t>
            </a:r>
          </a:p>
        </p:txBody>
      </p:sp>
      <p:pic>
        <p:nvPicPr>
          <p:cNvPr id="8" name="Picture 7" descr="A white silhouette of a person and person sitting on a couch&#10;&#10;AI-generated content may be incorrect.">
            <a:extLst>
              <a:ext uri="{FF2B5EF4-FFF2-40B4-BE49-F238E27FC236}">
                <a16:creationId xmlns:a16="http://schemas.microsoft.com/office/drawing/2014/main" id="{D36CF4A0-BA1F-413E-532B-CE84143560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289" y="3867878"/>
            <a:ext cx="2471954" cy="2471954"/>
          </a:xfrm>
          <a:prstGeom prst="rect">
            <a:avLst/>
          </a:prstGeom>
        </p:spPr>
      </p:pic>
      <p:sp>
        <p:nvSpPr>
          <p:cNvPr id="9" name="Oval 8">
            <a:extLst>
              <a:ext uri="{FF2B5EF4-FFF2-40B4-BE49-F238E27FC236}">
                <a16:creationId xmlns:a16="http://schemas.microsoft.com/office/drawing/2014/main" id="{CD7957EA-8E66-B96D-A6E4-51073CCF511B}"/>
              </a:ext>
            </a:extLst>
          </p:cNvPr>
          <p:cNvSpPr>
            <a:spLocks noChangeAspect="1"/>
          </p:cNvSpPr>
          <p:nvPr userDrawn="1"/>
        </p:nvSpPr>
        <p:spPr>
          <a:xfrm>
            <a:off x="2137766" y="4403336"/>
            <a:ext cx="54000" cy="54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8AAC5B3-988C-BD14-6A7B-36BA8219B89B}"/>
              </a:ext>
            </a:extLst>
          </p:cNvPr>
          <p:cNvSpPr>
            <a:spLocks noChangeAspect="1"/>
          </p:cNvSpPr>
          <p:nvPr userDrawn="1"/>
        </p:nvSpPr>
        <p:spPr>
          <a:xfrm>
            <a:off x="3027315" y="4519100"/>
            <a:ext cx="54000" cy="54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DE816A7-7789-A7FD-C0CB-00A8A7BB617D}"/>
              </a:ext>
            </a:extLst>
          </p:cNvPr>
          <p:cNvSpPr>
            <a:spLocks noChangeAspect="1"/>
          </p:cNvSpPr>
          <p:nvPr userDrawn="1"/>
        </p:nvSpPr>
        <p:spPr>
          <a:xfrm>
            <a:off x="2238762" y="4403336"/>
            <a:ext cx="54000" cy="54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F1AE74B-2532-4CA2-44FF-F228B74F749C}"/>
              </a:ext>
            </a:extLst>
          </p:cNvPr>
          <p:cNvSpPr>
            <a:spLocks noChangeAspect="1"/>
          </p:cNvSpPr>
          <p:nvPr userDrawn="1"/>
        </p:nvSpPr>
        <p:spPr>
          <a:xfrm>
            <a:off x="3117168" y="4492100"/>
            <a:ext cx="54000" cy="54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white figure with a broom&#10;&#10;AI-generated content may be incorrect.">
            <a:extLst>
              <a:ext uri="{FF2B5EF4-FFF2-40B4-BE49-F238E27FC236}">
                <a16:creationId xmlns:a16="http://schemas.microsoft.com/office/drawing/2014/main" id="{D4FFD567-CE4E-D44F-DBDE-790090999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6370" y="4066181"/>
            <a:ext cx="1871952" cy="1871952"/>
          </a:xfrm>
          <a:prstGeom prst="rect">
            <a:avLst/>
          </a:prstGeom>
        </p:spPr>
      </p:pic>
      <p:pic>
        <p:nvPicPr>
          <p:cNvPr id="14" name="Picture 13" descr="A red figure with hands together&#10;&#10;AI-generated content may be incorrect.">
            <a:extLst>
              <a:ext uri="{FF2B5EF4-FFF2-40B4-BE49-F238E27FC236}">
                <a16:creationId xmlns:a16="http://schemas.microsoft.com/office/drawing/2014/main" id="{1A7C11D0-DBB9-45FC-8BB9-8B828B5B8D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56066" y="3867879"/>
            <a:ext cx="2135148" cy="2135148"/>
          </a:xfrm>
          <a:prstGeom prst="rect">
            <a:avLst/>
          </a:prstGeom>
        </p:spPr>
      </p:pic>
      <p:pic>
        <p:nvPicPr>
          <p:cNvPr id="15" name="Graphic 14" descr="Heart with pulse with solid fill">
            <a:extLst>
              <a:ext uri="{FF2B5EF4-FFF2-40B4-BE49-F238E27FC236}">
                <a16:creationId xmlns:a16="http://schemas.microsoft.com/office/drawing/2014/main" id="{B8A20FAE-BF98-BC3A-4AD8-122CCC55A78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30262" y="5174551"/>
            <a:ext cx="709162" cy="709162"/>
          </a:xfrm>
          <a:prstGeom prst="rect">
            <a:avLst/>
          </a:prstGeom>
        </p:spPr>
      </p:pic>
      <p:grpSp>
        <p:nvGrpSpPr>
          <p:cNvPr id="16" name="Group 15">
            <a:extLst>
              <a:ext uri="{FF2B5EF4-FFF2-40B4-BE49-F238E27FC236}">
                <a16:creationId xmlns:a16="http://schemas.microsoft.com/office/drawing/2014/main" id="{58DD60D6-5FA3-911E-6EA4-3D91D6335E46}"/>
              </a:ext>
            </a:extLst>
          </p:cNvPr>
          <p:cNvGrpSpPr/>
          <p:nvPr userDrawn="1"/>
        </p:nvGrpSpPr>
        <p:grpSpPr>
          <a:xfrm>
            <a:off x="0" y="0"/>
            <a:ext cx="12188231" cy="6858000"/>
            <a:chOff x="0" y="0"/>
            <a:chExt cx="12188231" cy="6858000"/>
          </a:xfrm>
        </p:grpSpPr>
        <p:cxnSp>
          <p:nvCxnSpPr>
            <p:cNvPr id="17" name="Straight Connector 16">
              <a:extLst>
                <a:ext uri="{FF2B5EF4-FFF2-40B4-BE49-F238E27FC236}">
                  <a16:creationId xmlns:a16="http://schemas.microsoft.com/office/drawing/2014/main" id="{7AC91971-EE71-CCF8-2310-1F9AABD8FA30}"/>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05ED15-5ECD-58CD-3CF5-EB65B0806B62}"/>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9A0D4FF-B932-2CBB-E627-4C85C959A7B2}"/>
                </a:ext>
              </a:extLst>
            </p:cNvPr>
            <p:cNvGrpSpPr/>
            <p:nvPr userDrawn="1"/>
          </p:nvGrpSpPr>
          <p:grpSpPr>
            <a:xfrm>
              <a:off x="359176" y="6181375"/>
              <a:ext cx="342000" cy="342000"/>
              <a:chOff x="359176" y="6181375"/>
              <a:chExt cx="342000" cy="342000"/>
            </a:xfrm>
          </p:grpSpPr>
          <p:sp>
            <p:nvSpPr>
              <p:cNvPr id="20" name="Oval 19">
                <a:extLst>
                  <a:ext uri="{FF2B5EF4-FFF2-40B4-BE49-F238E27FC236}">
                    <a16:creationId xmlns:a16="http://schemas.microsoft.com/office/drawing/2014/main" id="{0953B4DE-9A09-CB0E-07AF-084B693EB025}"/>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4B6A644-6E30-F890-F0F8-1A0A39A3C723}"/>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22" name="Group 21">
            <a:extLst>
              <a:ext uri="{FF2B5EF4-FFF2-40B4-BE49-F238E27FC236}">
                <a16:creationId xmlns:a16="http://schemas.microsoft.com/office/drawing/2014/main" id="{4E77CDD6-9845-60BB-5C0B-7EE40A190D04}"/>
              </a:ext>
            </a:extLst>
          </p:cNvPr>
          <p:cNvGrpSpPr/>
          <p:nvPr userDrawn="1"/>
        </p:nvGrpSpPr>
        <p:grpSpPr>
          <a:xfrm flipH="1" flipV="1">
            <a:off x="-7857" y="-1"/>
            <a:ext cx="12188231" cy="6858000"/>
            <a:chOff x="0" y="0"/>
            <a:chExt cx="12188231" cy="6858000"/>
          </a:xfrm>
        </p:grpSpPr>
        <p:cxnSp>
          <p:nvCxnSpPr>
            <p:cNvPr id="23" name="Straight Connector 22">
              <a:extLst>
                <a:ext uri="{FF2B5EF4-FFF2-40B4-BE49-F238E27FC236}">
                  <a16:creationId xmlns:a16="http://schemas.microsoft.com/office/drawing/2014/main" id="{20048AAE-E732-9DE9-B253-C2DAA40418DB}"/>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7F8F66-1D28-9B5A-1CFE-BFDC61DABDEE}"/>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DFFBCFA-0DBE-5CEF-200A-A6997DBAB43E}"/>
                </a:ext>
              </a:extLst>
            </p:cNvPr>
            <p:cNvGrpSpPr/>
            <p:nvPr userDrawn="1"/>
          </p:nvGrpSpPr>
          <p:grpSpPr>
            <a:xfrm>
              <a:off x="359176" y="6181375"/>
              <a:ext cx="342000" cy="342000"/>
              <a:chOff x="359176" y="6181375"/>
              <a:chExt cx="342000" cy="342000"/>
            </a:xfrm>
          </p:grpSpPr>
          <p:sp>
            <p:nvSpPr>
              <p:cNvPr id="26" name="Oval 25">
                <a:extLst>
                  <a:ext uri="{FF2B5EF4-FFF2-40B4-BE49-F238E27FC236}">
                    <a16:creationId xmlns:a16="http://schemas.microsoft.com/office/drawing/2014/main" id="{1FED46C2-3712-9B11-2C46-69E391145B23}"/>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71CD8DED-05D8-F329-E0A4-5D84F08B8D99}"/>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sp>
        <p:nvSpPr>
          <p:cNvPr id="28" name="Oval 27">
            <a:extLst>
              <a:ext uri="{FF2B5EF4-FFF2-40B4-BE49-F238E27FC236}">
                <a16:creationId xmlns:a16="http://schemas.microsoft.com/office/drawing/2014/main" id="{D4BD3D29-5A3E-32AF-3FCB-F53C6A7567F0}"/>
              </a:ext>
            </a:extLst>
          </p:cNvPr>
          <p:cNvSpPr/>
          <p:nvPr userDrawn="1"/>
        </p:nvSpPr>
        <p:spPr>
          <a:xfrm>
            <a:off x="4763156" y="5103349"/>
            <a:ext cx="810079" cy="810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Stopwatch 33% with solid fill">
            <a:extLst>
              <a:ext uri="{FF2B5EF4-FFF2-40B4-BE49-F238E27FC236}">
                <a16:creationId xmlns:a16="http://schemas.microsoft.com/office/drawing/2014/main" id="{6325A62E-AB61-0F8A-551E-8A0EB211B97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753607" y="5232773"/>
            <a:ext cx="651837" cy="651837"/>
          </a:xfrm>
          <a:prstGeom prst="rect">
            <a:avLst/>
          </a:prstGeom>
        </p:spPr>
      </p:pic>
      <p:sp>
        <p:nvSpPr>
          <p:cNvPr id="30" name="Oval 29">
            <a:extLst>
              <a:ext uri="{FF2B5EF4-FFF2-40B4-BE49-F238E27FC236}">
                <a16:creationId xmlns:a16="http://schemas.microsoft.com/office/drawing/2014/main" id="{16BB560D-A473-F81D-77E4-0A6BFE266B06}"/>
              </a:ext>
            </a:extLst>
          </p:cNvPr>
          <p:cNvSpPr/>
          <p:nvPr userDrawn="1"/>
        </p:nvSpPr>
        <p:spPr>
          <a:xfrm>
            <a:off x="8674487" y="5174551"/>
            <a:ext cx="810079" cy="810079"/>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055C1C6-9A12-39CD-5EE3-638F8D793EE3}"/>
              </a:ext>
            </a:extLst>
          </p:cNvPr>
          <p:cNvSpPr txBox="1"/>
          <p:nvPr userDrawn="1"/>
        </p:nvSpPr>
        <p:spPr>
          <a:xfrm>
            <a:off x="581581" y="6438535"/>
            <a:ext cx="3318967" cy="261610"/>
          </a:xfrm>
          <a:prstGeom prst="rect">
            <a:avLst/>
          </a:prstGeom>
          <a:noFill/>
        </p:spPr>
        <p:txBody>
          <a:bodyPr wrap="square" rtlCol="0">
            <a:spAutoFit/>
          </a:bodyPr>
          <a:lstStyle/>
          <a:p>
            <a:r>
              <a:rPr lang="en-GB" sz="1100" dirty="0">
                <a:solidFill>
                  <a:schemeClr val="bg1"/>
                </a:solidFill>
                <a:latin typeface="+mj-lt"/>
              </a:rPr>
              <a:t>Data is for:  North and North East Lincolnshire</a:t>
            </a:r>
          </a:p>
        </p:txBody>
      </p:sp>
    </p:spTree>
    <p:extLst>
      <p:ext uri="{BB962C8B-B14F-4D97-AF65-F5344CB8AC3E}">
        <p14:creationId xmlns:p14="http://schemas.microsoft.com/office/powerpoint/2010/main" val="929648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single char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flipH="1">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303E3AA-628C-4D37-E591-BF73594EEDAB}"/>
              </a:ext>
            </a:extLst>
          </p:cNvPr>
          <p:cNvSpPr/>
          <p:nvPr userDrawn="1"/>
        </p:nvSpPr>
        <p:spPr>
          <a:xfrm>
            <a:off x="-6366" y="0"/>
            <a:ext cx="6102351" cy="68668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D1C4922A-84EB-810E-247B-602073710FAB}"/>
              </a:ext>
            </a:extLst>
          </p:cNvPr>
          <p:cNvCxnSpPr>
            <a:cxnSpLocks/>
          </p:cNvCxnSpPr>
          <p:nvPr userDrawn="1"/>
        </p:nvCxnSpPr>
        <p:spPr>
          <a:xfrm flipV="1">
            <a:off x="-34054" y="6352375"/>
            <a:ext cx="6130039" cy="28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hart Placeholder 18">
            <a:extLst>
              <a:ext uri="{FF2B5EF4-FFF2-40B4-BE49-F238E27FC236}">
                <a16:creationId xmlns:a16="http://schemas.microsoft.com/office/drawing/2014/main" id="{3C63A60A-13DE-ED03-5038-F4143529990D}"/>
              </a:ext>
            </a:extLst>
          </p:cNvPr>
          <p:cNvSpPr>
            <a:spLocks noGrp="1"/>
          </p:cNvSpPr>
          <p:nvPr>
            <p:ph type="chart" sz="quarter" idx="11"/>
          </p:nvPr>
        </p:nvSpPr>
        <p:spPr>
          <a:xfrm>
            <a:off x="631046" y="1695450"/>
            <a:ext cx="4706541" cy="4243388"/>
          </a:xfrm>
          <a:prstGeom prst="rect">
            <a:avLst/>
          </a:prstGeom>
        </p:spPr>
        <p:txBody>
          <a:bodyPr/>
          <a:lstStyle/>
          <a:p>
            <a:endParaRPr lang="en-GB"/>
          </a:p>
        </p:txBody>
      </p:sp>
      <p:grpSp>
        <p:nvGrpSpPr>
          <p:cNvPr id="24" name="Group 23">
            <a:extLst>
              <a:ext uri="{FF2B5EF4-FFF2-40B4-BE49-F238E27FC236}">
                <a16:creationId xmlns:a16="http://schemas.microsoft.com/office/drawing/2014/main" id="{CA41C85F-CCA2-7624-C3F0-E1BFCE125958}"/>
              </a:ext>
            </a:extLst>
          </p:cNvPr>
          <p:cNvGrpSpPr/>
          <p:nvPr userDrawn="1"/>
        </p:nvGrpSpPr>
        <p:grpSpPr>
          <a:xfrm flipH="1">
            <a:off x="5914987" y="6181375"/>
            <a:ext cx="342000" cy="342000"/>
            <a:chOff x="-1837324" y="4018825"/>
            <a:chExt cx="342000" cy="342000"/>
          </a:xfrm>
        </p:grpSpPr>
        <p:sp>
          <p:nvSpPr>
            <p:cNvPr id="25" name="Oval 24">
              <a:extLst>
                <a:ext uri="{FF2B5EF4-FFF2-40B4-BE49-F238E27FC236}">
                  <a16:creationId xmlns:a16="http://schemas.microsoft.com/office/drawing/2014/main" id="{2884DCFA-D9B3-477D-DE26-3A7368F9BE05}"/>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F8F42C6-71FA-0157-75DE-71A1CC73E8F4}"/>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hart Placeholder 18">
            <a:extLst>
              <a:ext uri="{FF2B5EF4-FFF2-40B4-BE49-F238E27FC236}">
                <a16:creationId xmlns:a16="http://schemas.microsoft.com/office/drawing/2014/main" id="{70B118C8-AF58-C0BE-FBB8-52BD5472B217}"/>
              </a:ext>
            </a:extLst>
          </p:cNvPr>
          <p:cNvSpPr>
            <a:spLocks noGrp="1"/>
          </p:cNvSpPr>
          <p:nvPr>
            <p:ph type="chart" sz="quarter" idx="12"/>
          </p:nvPr>
        </p:nvSpPr>
        <p:spPr>
          <a:xfrm>
            <a:off x="6733397" y="1695450"/>
            <a:ext cx="4706541" cy="4243388"/>
          </a:xfrm>
          <a:prstGeom prst="rect">
            <a:avLst/>
          </a:prstGeom>
        </p:spPr>
        <p:txBody>
          <a:bodyPr/>
          <a:lstStyle/>
          <a:p>
            <a:endParaRPr lang="en-GB"/>
          </a:p>
        </p:txBody>
      </p:sp>
      <p:grpSp>
        <p:nvGrpSpPr>
          <p:cNvPr id="2" name="Group 1">
            <a:extLst>
              <a:ext uri="{FF2B5EF4-FFF2-40B4-BE49-F238E27FC236}">
                <a16:creationId xmlns:a16="http://schemas.microsoft.com/office/drawing/2014/main" id="{25373AC9-9FFC-BBD4-193A-A8B3C3464588}"/>
              </a:ext>
            </a:extLst>
          </p:cNvPr>
          <p:cNvGrpSpPr>
            <a:grpSpLocks noChangeAspect="1"/>
          </p:cNvGrpSpPr>
          <p:nvPr userDrawn="1"/>
        </p:nvGrpSpPr>
        <p:grpSpPr>
          <a:xfrm>
            <a:off x="357682" y="335560"/>
            <a:ext cx="1730474" cy="1722406"/>
            <a:chOff x="3069756" y="4328568"/>
            <a:chExt cx="2378544" cy="2367455"/>
          </a:xfrm>
        </p:grpSpPr>
        <p:sp>
          <p:nvSpPr>
            <p:cNvPr id="5" name="Oval 4">
              <a:extLst>
                <a:ext uri="{FF2B5EF4-FFF2-40B4-BE49-F238E27FC236}">
                  <a16:creationId xmlns:a16="http://schemas.microsoft.com/office/drawing/2014/main" id="{1703442F-3690-C97D-7DE4-7ECA7AB5CEEC}"/>
                </a:ext>
              </a:extLst>
            </p:cNvPr>
            <p:cNvSpPr>
              <a:spLocks noChangeAspect="1"/>
            </p:cNvSpPr>
            <p:nvPr/>
          </p:nvSpPr>
          <p:spPr>
            <a:xfrm>
              <a:off x="3069756" y="4333464"/>
              <a:ext cx="2362559" cy="2362559"/>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FA7FE7D-FA1D-FCED-5AD9-2CF72CD8000E}"/>
                </a:ext>
              </a:extLst>
            </p:cNvPr>
            <p:cNvPicPr>
              <a:picLocks noChangeAspect="1"/>
            </p:cNvPicPr>
            <p:nvPr/>
          </p:nvPicPr>
          <p:blipFill>
            <a:blip r:embed="rId2">
              <a:duotone>
                <a:schemeClr val="accent3">
                  <a:shade val="45000"/>
                  <a:satMod val="135000"/>
                </a:schemeClr>
                <a:prstClr val="white"/>
              </a:duotone>
            </a:blip>
            <a:stretch>
              <a:fillRect/>
            </a:stretch>
          </p:blipFill>
          <p:spPr>
            <a:xfrm>
              <a:off x="3541423" y="4828112"/>
              <a:ext cx="1383868" cy="1383868"/>
            </a:xfrm>
            <a:prstGeom prst="rect">
              <a:avLst/>
            </a:prstGeom>
          </p:spPr>
        </p:pic>
        <p:sp>
          <p:nvSpPr>
            <p:cNvPr id="9" name="Oval 8">
              <a:extLst>
                <a:ext uri="{FF2B5EF4-FFF2-40B4-BE49-F238E27FC236}">
                  <a16:creationId xmlns:a16="http://schemas.microsoft.com/office/drawing/2014/main" id="{9E4DD93D-80D6-361E-EB15-CB0701C08417}"/>
                </a:ext>
              </a:extLst>
            </p:cNvPr>
            <p:cNvSpPr>
              <a:spLocks noChangeAspect="1"/>
            </p:cNvSpPr>
            <p:nvPr/>
          </p:nvSpPr>
          <p:spPr>
            <a:xfrm>
              <a:off x="3085741" y="4328568"/>
              <a:ext cx="2362559" cy="2362559"/>
            </a:xfrm>
            <a:prstGeom prst="ellipse">
              <a:avLst/>
            </a:prstGeom>
            <a:solidFill>
              <a:srgbClr val="FFFFFF">
                <a:alpha val="20000"/>
              </a:srgbClr>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096F8E78-3D7F-BF57-364B-433C9333C43D}"/>
              </a:ext>
            </a:extLst>
          </p:cNvPr>
          <p:cNvGrpSpPr/>
          <p:nvPr userDrawn="1"/>
        </p:nvGrpSpPr>
        <p:grpSpPr>
          <a:xfrm>
            <a:off x="6329139" y="342980"/>
            <a:ext cx="1718844" cy="1718844"/>
            <a:chOff x="6329139" y="342980"/>
            <a:chExt cx="1718844" cy="1718844"/>
          </a:xfrm>
        </p:grpSpPr>
        <p:sp>
          <p:nvSpPr>
            <p:cNvPr id="11" name="Oval 10">
              <a:extLst>
                <a:ext uri="{FF2B5EF4-FFF2-40B4-BE49-F238E27FC236}">
                  <a16:creationId xmlns:a16="http://schemas.microsoft.com/office/drawing/2014/main" id="{998F7D44-50CF-454F-1880-71DCB3D36927}"/>
                </a:ext>
              </a:extLst>
            </p:cNvPr>
            <p:cNvSpPr>
              <a:spLocks noChangeAspect="1"/>
            </p:cNvSpPr>
            <p:nvPr/>
          </p:nvSpPr>
          <p:spPr>
            <a:xfrm>
              <a:off x="6329139" y="342980"/>
              <a:ext cx="1718844" cy="1718844"/>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descr="A blue and black image of a person kneeling on the ground&#10;&#10;AI-generated content may be incorrect.">
              <a:extLst>
                <a:ext uri="{FF2B5EF4-FFF2-40B4-BE49-F238E27FC236}">
                  <a16:creationId xmlns:a16="http://schemas.microsoft.com/office/drawing/2014/main" id="{7A11EA6B-4584-29AF-9BF9-AC6A8BB5DE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1024" y="680586"/>
              <a:ext cx="1036507" cy="1036507"/>
            </a:xfrm>
            <a:prstGeom prst="rect">
              <a:avLst/>
            </a:prstGeom>
          </p:spPr>
        </p:pic>
        <p:sp>
          <p:nvSpPr>
            <p:cNvPr id="13" name="Oval 12">
              <a:extLst>
                <a:ext uri="{FF2B5EF4-FFF2-40B4-BE49-F238E27FC236}">
                  <a16:creationId xmlns:a16="http://schemas.microsoft.com/office/drawing/2014/main" id="{C87AD64A-DBAD-F6E9-79A5-9E44FFE7C37D}"/>
                </a:ext>
              </a:extLst>
            </p:cNvPr>
            <p:cNvSpPr/>
            <p:nvPr userDrawn="1"/>
          </p:nvSpPr>
          <p:spPr>
            <a:xfrm>
              <a:off x="6647518" y="1114291"/>
              <a:ext cx="245857" cy="2458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CFF5AC3-713C-63AB-9E23-90C9344345B2}"/>
                </a:ext>
              </a:extLst>
            </p:cNvPr>
            <p:cNvSpPr/>
            <p:nvPr userDrawn="1"/>
          </p:nvSpPr>
          <p:spPr>
            <a:xfrm>
              <a:off x="7224116" y="881426"/>
              <a:ext cx="245857" cy="2458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6523264-0B79-5FFD-211B-FA9594978FBD}"/>
                </a:ext>
              </a:extLst>
            </p:cNvPr>
            <p:cNvSpPr/>
            <p:nvPr userDrawn="1"/>
          </p:nvSpPr>
          <p:spPr>
            <a:xfrm>
              <a:off x="7515231" y="708609"/>
              <a:ext cx="245857" cy="2458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C2889B4-14FC-4D98-0AA1-A86BBA3A8B0F}"/>
                </a:ext>
              </a:extLst>
            </p:cNvPr>
            <p:cNvSpPr/>
            <p:nvPr userDrawn="1"/>
          </p:nvSpPr>
          <p:spPr>
            <a:xfrm>
              <a:off x="7281888" y="718160"/>
              <a:ext cx="117855" cy="1010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0B6A780-B1CD-A5F3-3F39-D55FF74B4BFA}"/>
                </a:ext>
              </a:extLst>
            </p:cNvPr>
            <p:cNvSpPr/>
            <p:nvPr userDrawn="1"/>
          </p:nvSpPr>
          <p:spPr>
            <a:xfrm>
              <a:off x="7625245" y="1148308"/>
              <a:ext cx="117855" cy="1010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8A3AF616-47EA-DAD8-306E-C0E2FD1F97CE}"/>
              </a:ext>
            </a:extLst>
          </p:cNvPr>
          <p:cNvSpPr txBox="1"/>
          <p:nvPr userDrawn="1"/>
        </p:nvSpPr>
        <p:spPr>
          <a:xfrm>
            <a:off x="581581" y="6438535"/>
            <a:ext cx="3318967" cy="261610"/>
          </a:xfrm>
          <a:prstGeom prst="rect">
            <a:avLst/>
          </a:prstGeom>
          <a:noFill/>
        </p:spPr>
        <p:txBody>
          <a:bodyPr wrap="square" rtlCol="0">
            <a:spAutoFit/>
          </a:bodyPr>
          <a:lstStyle/>
          <a:p>
            <a:r>
              <a:rPr lang="en-GB" sz="1100" dirty="0">
                <a:solidFill>
                  <a:schemeClr val="bg1"/>
                </a:solidFill>
                <a:latin typeface="+mj-lt"/>
              </a:rPr>
              <a:t>Data is for:  North and North East Lincolnshire</a:t>
            </a:r>
          </a:p>
        </p:txBody>
      </p:sp>
    </p:spTree>
    <p:extLst>
      <p:ext uri="{BB962C8B-B14F-4D97-AF65-F5344CB8AC3E}">
        <p14:creationId xmlns:p14="http://schemas.microsoft.com/office/powerpoint/2010/main" val="3780831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single char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6A51FBF-8C85-76A8-F0BA-ED7A5BD4E892}"/>
              </a:ext>
            </a:extLst>
          </p:cNvPr>
          <p:cNvCxnSpPr>
            <a:cxnSpLocks/>
          </p:cNvCxnSpPr>
          <p:nvPr userDrawn="1"/>
        </p:nvCxnSpPr>
        <p:spPr>
          <a:xfrm>
            <a:off x="523811" y="0"/>
            <a:ext cx="0" cy="6858000"/>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7E26EB-AE37-F5D7-F5A7-F143205E2C5C}"/>
              </a:ext>
            </a:extLst>
          </p:cNvPr>
          <p:cNvSpPr/>
          <p:nvPr userDrawn="1"/>
        </p:nvSpPr>
        <p:spPr>
          <a:xfrm>
            <a:off x="-109328" y="5091292"/>
            <a:ext cx="12443785" cy="185616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6802E19E-2AAF-38EE-3700-554948633335}"/>
              </a:ext>
            </a:extLst>
          </p:cNvPr>
          <p:cNvCxnSpPr>
            <a:cxnSpLocks/>
          </p:cNvCxnSpPr>
          <p:nvPr/>
        </p:nvCxnSpPr>
        <p:spPr>
          <a:xfrm>
            <a:off x="-6365" y="6352375"/>
            <a:ext cx="12198365" cy="433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7A43B8-82EB-5578-B218-A117CD6D2C33}"/>
              </a:ext>
            </a:extLst>
          </p:cNvPr>
          <p:cNvCxnSpPr>
            <a:cxnSpLocks/>
          </p:cNvCxnSpPr>
          <p:nvPr userDrawn="1"/>
        </p:nvCxnSpPr>
        <p:spPr>
          <a:xfrm>
            <a:off x="523811" y="5091292"/>
            <a:ext cx="0" cy="1766708"/>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E662402-6B48-80E0-110D-0156F8E73168}"/>
              </a:ext>
            </a:extLst>
          </p:cNvPr>
          <p:cNvGrpSpPr/>
          <p:nvPr userDrawn="1"/>
        </p:nvGrpSpPr>
        <p:grpSpPr>
          <a:xfrm>
            <a:off x="352811" y="6181375"/>
            <a:ext cx="342000" cy="342000"/>
            <a:chOff x="359176" y="6181375"/>
            <a:chExt cx="342000" cy="342000"/>
          </a:xfrm>
        </p:grpSpPr>
        <p:sp>
          <p:nvSpPr>
            <p:cNvPr id="17" name="Oval 16">
              <a:extLst>
                <a:ext uri="{FF2B5EF4-FFF2-40B4-BE49-F238E27FC236}">
                  <a16:creationId xmlns:a16="http://schemas.microsoft.com/office/drawing/2014/main" id="{82C582F3-D159-95D2-1DB2-494FBC110136}"/>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B3EB707F-5F69-5208-50F1-788DA1C62502}"/>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3" name="Chart Placeholder 4">
            <a:extLst>
              <a:ext uri="{FF2B5EF4-FFF2-40B4-BE49-F238E27FC236}">
                <a16:creationId xmlns:a16="http://schemas.microsoft.com/office/drawing/2014/main" id="{F9AF1412-102C-6B76-9FAE-D1B0BF98D90B}"/>
              </a:ext>
            </a:extLst>
          </p:cNvPr>
          <p:cNvSpPr>
            <a:spLocks noGrp="1"/>
          </p:cNvSpPr>
          <p:nvPr userDrawn="1">
            <p:ph type="chart" sz="quarter" idx="17"/>
          </p:nvPr>
        </p:nvSpPr>
        <p:spPr>
          <a:xfrm>
            <a:off x="2396346" y="1707479"/>
            <a:ext cx="8099198" cy="4366934"/>
          </a:xfrm>
          <a:prstGeom prst="rect">
            <a:avLst/>
          </a:prstGeom>
        </p:spPr>
        <p:txBody>
          <a:bodyPr/>
          <a:lstStyle/>
          <a:p>
            <a:endParaRPr lang="en-GB"/>
          </a:p>
        </p:txBody>
      </p:sp>
      <p:sp>
        <p:nvSpPr>
          <p:cNvPr id="11" name="Text Placeholder 21">
            <a:extLst>
              <a:ext uri="{FF2B5EF4-FFF2-40B4-BE49-F238E27FC236}">
                <a16:creationId xmlns:a16="http://schemas.microsoft.com/office/drawing/2014/main" id="{494F2838-B968-6F22-1734-1AECF54CEB6A}"/>
              </a:ext>
            </a:extLst>
          </p:cNvPr>
          <p:cNvSpPr>
            <a:spLocks noGrp="1"/>
          </p:cNvSpPr>
          <p:nvPr userDrawn="1">
            <p:ph type="body" sz="quarter" idx="11"/>
          </p:nvPr>
        </p:nvSpPr>
        <p:spPr>
          <a:xfrm>
            <a:off x="2035843" y="462301"/>
            <a:ext cx="7120273" cy="1455951"/>
          </a:xfrm>
          <a:prstGeom prst="rect">
            <a:avLst/>
          </a:prstGeom>
        </p:spPr>
        <p:txBody>
          <a:bodyPr>
            <a:noAutofit/>
          </a:bodyPr>
          <a:lstStyle>
            <a:lvl1pPr marL="0" indent="0">
              <a:lnSpc>
                <a:spcPct val="100000"/>
              </a:lnSpc>
              <a:buFontTx/>
              <a:buNone/>
              <a:defRPr sz="3200">
                <a:solidFill>
                  <a:schemeClr val="accent5"/>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FontTx/>
              <a:buNone/>
              <a:defRPr sz="3200">
                <a:solidFill>
                  <a:schemeClr val="bg1"/>
                </a:solidFill>
                <a:latin typeface="Arial Nova Light" panose="020B0304020202020204" pitchFamily="34" charset="0"/>
              </a:defRPr>
            </a:lvl2pPr>
            <a:lvl3pPr marL="914400" indent="0">
              <a:buFontTx/>
              <a:buNone/>
              <a:defRPr sz="3200">
                <a:solidFill>
                  <a:schemeClr val="bg1"/>
                </a:solidFill>
                <a:latin typeface="Arial Nova Light" panose="020B0304020202020204" pitchFamily="34" charset="0"/>
              </a:defRPr>
            </a:lvl3pPr>
            <a:lvl4pPr marL="1371600" indent="0">
              <a:buFontTx/>
              <a:buNone/>
              <a:defRPr sz="3200">
                <a:solidFill>
                  <a:schemeClr val="bg1"/>
                </a:solidFill>
                <a:latin typeface="Arial Nova Light" panose="020B0304020202020204" pitchFamily="34" charset="0"/>
              </a:defRPr>
            </a:lvl4pPr>
            <a:lvl5pPr marL="1828800" indent="0">
              <a:buFontTx/>
              <a:buNone/>
              <a:defRPr sz="3200">
                <a:solidFill>
                  <a:schemeClr val="bg1"/>
                </a:solidFill>
                <a:latin typeface="Arial Nova Light" panose="020B0304020202020204" pitchFamily="34" charset="0"/>
              </a:defRPr>
            </a:lvl5pPr>
          </a:lstStyle>
          <a:p>
            <a:pPr lvl="0"/>
            <a:r>
              <a:rPr lang="en-US" dirty="0"/>
              <a:t>Click to edit Master text styles</a:t>
            </a:r>
          </a:p>
        </p:txBody>
      </p:sp>
      <p:sp>
        <p:nvSpPr>
          <p:cNvPr id="6" name="TextBox 5">
            <a:extLst>
              <a:ext uri="{FF2B5EF4-FFF2-40B4-BE49-F238E27FC236}">
                <a16:creationId xmlns:a16="http://schemas.microsoft.com/office/drawing/2014/main" id="{11D80A79-791E-1D71-4F04-140F9AE98890}"/>
              </a:ext>
            </a:extLst>
          </p:cNvPr>
          <p:cNvSpPr txBox="1"/>
          <p:nvPr userDrawn="1"/>
        </p:nvSpPr>
        <p:spPr>
          <a:xfrm>
            <a:off x="581581" y="6438535"/>
            <a:ext cx="3318967" cy="261610"/>
          </a:xfrm>
          <a:prstGeom prst="rect">
            <a:avLst/>
          </a:prstGeom>
          <a:noFill/>
        </p:spPr>
        <p:txBody>
          <a:bodyPr wrap="square" rtlCol="0">
            <a:spAutoFit/>
          </a:bodyPr>
          <a:lstStyle/>
          <a:p>
            <a:r>
              <a:rPr lang="en-GB" sz="1100" dirty="0">
                <a:solidFill>
                  <a:schemeClr val="bg1"/>
                </a:solidFill>
                <a:latin typeface="+mj-lt"/>
              </a:rPr>
              <a:t>Data is for:  North and North East Lincolnshire</a:t>
            </a:r>
          </a:p>
        </p:txBody>
      </p:sp>
    </p:spTree>
    <p:extLst>
      <p:ext uri="{BB962C8B-B14F-4D97-AF65-F5344CB8AC3E}">
        <p14:creationId xmlns:p14="http://schemas.microsoft.com/office/powerpoint/2010/main" val="74908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ingle char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2D3FC9-041C-E17F-789B-D78B69D73938}"/>
              </a:ext>
            </a:extLst>
          </p:cNvPr>
          <p:cNvGrpSpPr/>
          <p:nvPr userDrawn="1"/>
        </p:nvGrpSpPr>
        <p:grpSpPr>
          <a:xfrm flipH="1">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a:extLst>
              <a:ext uri="{FF2B5EF4-FFF2-40B4-BE49-F238E27FC236}">
                <a16:creationId xmlns:a16="http://schemas.microsoft.com/office/drawing/2014/main" id="{1A7C51D0-9D30-86BB-D67A-DD54A6722396}"/>
              </a:ext>
            </a:extLst>
          </p:cNvPr>
          <p:cNvSpPr/>
          <p:nvPr userDrawn="1"/>
        </p:nvSpPr>
        <p:spPr>
          <a:xfrm>
            <a:off x="-6365" y="1"/>
            <a:ext cx="4604997" cy="63523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0540F7-5BD2-DFF3-8A46-A5807A820AB4}"/>
              </a:ext>
            </a:extLst>
          </p:cNvPr>
          <p:cNvSpPr txBox="1"/>
          <p:nvPr userDrawn="1"/>
        </p:nvSpPr>
        <p:spPr>
          <a:xfrm>
            <a:off x="5416432" y="4022431"/>
            <a:ext cx="5111525" cy="1015663"/>
          </a:xfrm>
          <a:prstGeom prst="rect">
            <a:avLst/>
          </a:prstGeom>
          <a:noFill/>
        </p:spPr>
        <p:txBody>
          <a:bodyPr wrap="square">
            <a:spAutoFit/>
          </a:bodyPr>
          <a:lstStyle/>
          <a:p>
            <a:pPr>
              <a:lnSpc>
                <a:spcPct val="100000"/>
              </a:lnSpc>
              <a:spcBef>
                <a:spcPts val="0"/>
              </a:spcBef>
              <a:buNone/>
            </a:pPr>
            <a:r>
              <a:rPr lang="en-GB" sz="2400" b="1" dirty="0">
                <a:solidFill>
                  <a:schemeClr val="accent6"/>
                </a:solidFill>
              </a:rPr>
              <a:t>Vigorous</a:t>
            </a:r>
            <a:r>
              <a:rPr lang="en-GB" sz="2400" b="1" dirty="0">
                <a:solidFill>
                  <a:srgbClr val="BD1923"/>
                </a:solidFill>
              </a:rPr>
              <a:t> </a:t>
            </a:r>
          </a:p>
          <a:p>
            <a:pPr>
              <a:lnSpc>
                <a:spcPct val="100000"/>
              </a:lnSpc>
              <a:spcBef>
                <a:spcPts val="0"/>
              </a:spcBef>
              <a:buNone/>
            </a:pPr>
            <a:r>
              <a:rPr lang="en-GB" dirty="0">
                <a:latin typeface="+mj-lt"/>
              </a:rPr>
              <a:t>Any vigorous activity counts for double, so each vigorous minute counts as two moderate minutes</a:t>
            </a:r>
          </a:p>
        </p:txBody>
      </p:sp>
      <p:sp>
        <p:nvSpPr>
          <p:cNvPr id="4" name="TextBox 3">
            <a:extLst>
              <a:ext uri="{FF2B5EF4-FFF2-40B4-BE49-F238E27FC236}">
                <a16:creationId xmlns:a16="http://schemas.microsoft.com/office/drawing/2014/main" id="{A63BC98C-7AC5-52ED-E7F0-5F815CBC92A2}"/>
              </a:ext>
            </a:extLst>
          </p:cNvPr>
          <p:cNvSpPr txBox="1"/>
          <p:nvPr userDrawn="1"/>
        </p:nvSpPr>
        <p:spPr>
          <a:xfrm>
            <a:off x="4859742" y="5273785"/>
            <a:ext cx="6674808" cy="830997"/>
          </a:xfrm>
          <a:prstGeom prst="rect">
            <a:avLst/>
          </a:prstGeom>
          <a:noFill/>
        </p:spPr>
        <p:txBody>
          <a:bodyPr wrap="square">
            <a:spAutoFit/>
          </a:bodyPr>
          <a:lstStyle/>
          <a:p>
            <a:pPr>
              <a:lnSpc>
                <a:spcPct val="100000"/>
              </a:lnSpc>
              <a:spcBef>
                <a:spcPts val="0"/>
              </a:spcBef>
              <a:buNone/>
            </a:pPr>
            <a:r>
              <a:rPr lang="en-GB" sz="1600" b="1" dirty="0">
                <a:solidFill>
                  <a:schemeClr val="accent1"/>
                </a:solidFill>
              </a:rPr>
              <a:t>Please note:  </a:t>
            </a:r>
            <a:r>
              <a:rPr lang="en-GB" sz="1600" dirty="0">
                <a:solidFill>
                  <a:schemeClr val="accent1"/>
                </a:solidFill>
                <a:latin typeface="+mj-lt"/>
              </a:rPr>
              <a:t>For some activities, intensity was assumed and not asked. Activities done by those aged 65 and over were assumed to be at least moderate </a:t>
            </a:r>
          </a:p>
        </p:txBody>
      </p:sp>
      <p:sp>
        <p:nvSpPr>
          <p:cNvPr id="8" name="Oval 7">
            <a:extLst>
              <a:ext uri="{FF2B5EF4-FFF2-40B4-BE49-F238E27FC236}">
                <a16:creationId xmlns:a16="http://schemas.microsoft.com/office/drawing/2014/main" id="{F2352BD3-AE85-3AFC-7D81-693445E87204}"/>
              </a:ext>
            </a:extLst>
          </p:cNvPr>
          <p:cNvSpPr>
            <a:spLocks noChangeAspect="1"/>
          </p:cNvSpPr>
          <p:nvPr userDrawn="1"/>
        </p:nvSpPr>
        <p:spPr>
          <a:xfrm>
            <a:off x="3945480" y="1340239"/>
            <a:ext cx="1173072" cy="1173072"/>
          </a:xfrm>
          <a:prstGeom prst="ellipse">
            <a:avLst/>
          </a:prstGeom>
          <a:solidFill>
            <a:schemeClr val="bg1"/>
          </a:solidFill>
          <a:ln w="38100">
            <a:solidFill>
              <a:srgbClr val="719E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FD4F53F-9934-D120-8A8C-EEE0662B6B03}"/>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4144291" y="1510557"/>
            <a:ext cx="775449" cy="775449"/>
          </a:xfrm>
          <a:prstGeom prst="rect">
            <a:avLst/>
          </a:prstGeom>
        </p:spPr>
      </p:pic>
      <p:sp>
        <p:nvSpPr>
          <p:cNvPr id="13" name="Oval 12">
            <a:extLst>
              <a:ext uri="{FF2B5EF4-FFF2-40B4-BE49-F238E27FC236}">
                <a16:creationId xmlns:a16="http://schemas.microsoft.com/office/drawing/2014/main" id="{FF59853C-A63C-8E0D-4E52-824637E43A92}"/>
              </a:ext>
            </a:extLst>
          </p:cNvPr>
          <p:cNvSpPr>
            <a:spLocks noChangeAspect="1"/>
          </p:cNvSpPr>
          <p:nvPr userDrawn="1"/>
        </p:nvSpPr>
        <p:spPr>
          <a:xfrm>
            <a:off x="3945480" y="2620040"/>
            <a:ext cx="1173072" cy="1173072"/>
          </a:xfrm>
          <a:prstGeom prst="ellipse">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FCB5AEC-2E47-BCEA-C007-770C30F0E34F}"/>
              </a:ext>
            </a:extLst>
          </p:cNvPr>
          <p:cNvPicPr>
            <a:picLocks noChangeAspect="1"/>
          </p:cNvPicPr>
          <p:nvPr userDrawn="1"/>
        </p:nvPicPr>
        <p:blipFill>
          <a:blip r:embed="rId3">
            <a:duotone>
              <a:schemeClr val="accent3">
                <a:shade val="45000"/>
                <a:satMod val="135000"/>
              </a:schemeClr>
              <a:prstClr val="white"/>
            </a:duotone>
          </a:blip>
          <a:stretch>
            <a:fillRect/>
          </a:stretch>
        </p:blipFill>
        <p:spPr>
          <a:xfrm>
            <a:off x="4144291" y="2851242"/>
            <a:ext cx="786104" cy="786104"/>
          </a:xfrm>
          <a:prstGeom prst="rect">
            <a:avLst/>
          </a:prstGeom>
        </p:spPr>
      </p:pic>
      <p:sp>
        <p:nvSpPr>
          <p:cNvPr id="15" name="Oval 14">
            <a:extLst>
              <a:ext uri="{FF2B5EF4-FFF2-40B4-BE49-F238E27FC236}">
                <a16:creationId xmlns:a16="http://schemas.microsoft.com/office/drawing/2014/main" id="{126ED4E1-702C-AEEF-1246-5B18111FBD0B}"/>
              </a:ext>
            </a:extLst>
          </p:cNvPr>
          <p:cNvSpPr>
            <a:spLocks noChangeAspect="1"/>
          </p:cNvSpPr>
          <p:nvPr userDrawn="1"/>
        </p:nvSpPr>
        <p:spPr>
          <a:xfrm>
            <a:off x="3945480" y="3900134"/>
            <a:ext cx="1173072" cy="1173072"/>
          </a:xfrm>
          <a:prstGeom prst="ellipse">
            <a:avLst/>
          </a:prstGeom>
          <a:solidFill>
            <a:schemeClr val="bg1"/>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2DCBCEF3-3AFE-040B-C95A-4FDED308D8BE}"/>
              </a:ext>
            </a:extLst>
          </p:cNvPr>
          <p:cNvPicPr>
            <a:picLocks noChangeAspect="1"/>
          </p:cNvPicPr>
          <p:nvPr userDrawn="1"/>
        </p:nvPicPr>
        <p:blipFill>
          <a:blip r:embed="rId4">
            <a:duotone>
              <a:schemeClr val="accent6">
                <a:shade val="45000"/>
                <a:satMod val="135000"/>
              </a:schemeClr>
              <a:prstClr val="white"/>
            </a:duotone>
          </a:blip>
          <a:stretch>
            <a:fillRect/>
          </a:stretch>
        </p:blipFill>
        <p:spPr>
          <a:xfrm>
            <a:off x="4078654" y="3992116"/>
            <a:ext cx="932189" cy="932189"/>
          </a:xfrm>
          <a:prstGeom prst="rect">
            <a:avLst/>
          </a:prstGeom>
        </p:spPr>
      </p:pic>
      <p:sp>
        <p:nvSpPr>
          <p:cNvPr id="17" name="TextBox 16">
            <a:extLst>
              <a:ext uri="{FF2B5EF4-FFF2-40B4-BE49-F238E27FC236}">
                <a16:creationId xmlns:a16="http://schemas.microsoft.com/office/drawing/2014/main" id="{998EBF35-F375-9D5C-65DD-55D1DCA7A6FD}"/>
              </a:ext>
            </a:extLst>
          </p:cNvPr>
          <p:cNvSpPr txBox="1"/>
          <p:nvPr userDrawn="1"/>
        </p:nvSpPr>
        <p:spPr>
          <a:xfrm>
            <a:off x="5416433" y="1478835"/>
            <a:ext cx="5111525" cy="738664"/>
          </a:xfrm>
          <a:prstGeom prst="rect">
            <a:avLst/>
          </a:prstGeom>
          <a:noFill/>
        </p:spPr>
        <p:txBody>
          <a:bodyPr wrap="square">
            <a:spAutoFit/>
          </a:bodyPr>
          <a:lstStyle/>
          <a:p>
            <a:pPr>
              <a:lnSpc>
                <a:spcPct val="100000"/>
              </a:lnSpc>
              <a:spcBef>
                <a:spcPts val="0"/>
              </a:spcBef>
              <a:buNone/>
            </a:pPr>
            <a:r>
              <a:rPr lang="en-GB" sz="2400" b="1" dirty="0">
                <a:solidFill>
                  <a:srgbClr val="719EA2"/>
                </a:solidFill>
              </a:rPr>
              <a:t>Light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484043"/>
                </a:solidFill>
                <a:effectLst/>
                <a:uLnTx/>
                <a:uFillTx/>
                <a:latin typeface="Calibri Light" panose="020F0302020204030204"/>
                <a:ea typeface="+mn-ea"/>
                <a:cs typeface="+mn-cs"/>
              </a:rPr>
              <a:t>Light intensity minutes are excluded</a:t>
            </a:r>
          </a:p>
        </p:txBody>
      </p:sp>
      <p:sp>
        <p:nvSpPr>
          <p:cNvPr id="18" name="TextBox 17">
            <a:extLst>
              <a:ext uri="{FF2B5EF4-FFF2-40B4-BE49-F238E27FC236}">
                <a16:creationId xmlns:a16="http://schemas.microsoft.com/office/drawing/2014/main" id="{DB96B29C-90F6-A773-22E6-4119B086647F}"/>
              </a:ext>
            </a:extLst>
          </p:cNvPr>
          <p:cNvSpPr txBox="1"/>
          <p:nvPr userDrawn="1"/>
        </p:nvSpPr>
        <p:spPr>
          <a:xfrm>
            <a:off x="5416432" y="2684584"/>
            <a:ext cx="5111525" cy="1015663"/>
          </a:xfrm>
          <a:prstGeom prst="rect">
            <a:avLst/>
          </a:prstGeom>
          <a:noFill/>
        </p:spPr>
        <p:txBody>
          <a:bodyPr wrap="square">
            <a:spAutoFit/>
          </a:bodyPr>
          <a:lstStyle/>
          <a:p>
            <a:pPr>
              <a:lnSpc>
                <a:spcPct val="100000"/>
              </a:lnSpc>
              <a:spcBef>
                <a:spcPts val="0"/>
              </a:spcBef>
              <a:buNone/>
            </a:pPr>
            <a:r>
              <a:rPr lang="en-GB" sz="2400" b="1" dirty="0">
                <a:solidFill>
                  <a:schemeClr val="accent3"/>
                </a:solidFill>
              </a:rPr>
              <a:t>Moderate</a:t>
            </a:r>
            <a:r>
              <a:rPr lang="en-GB" sz="2400" dirty="0">
                <a:solidFill>
                  <a:srgbClr val="06A77A"/>
                </a:solidFill>
                <a:latin typeface="+mj-lt"/>
              </a:rPr>
              <a:t> </a:t>
            </a:r>
          </a:p>
          <a:p>
            <a:pPr>
              <a:lnSpc>
                <a:spcPct val="100000"/>
              </a:lnSpc>
              <a:spcBef>
                <a:spcPts val="0"/>
              </a:spcBef>
              <a:buNone/>
            </a:pPr>
            <a:r>
              <a:rPr lang="en-GB" dirty="0">
                <a:latin typeface="+mj-lt"/>
              </a:rPr>
              <a:t>Moderate intensity equivalent (MIE) minutes means each ‘moderate’ minute counts as one minute</a:t>
            </a:r>
            <a:endParaRPr lang="en-GB" sz="1400" dirty="0">
              <a:latin typeface="+mj-lt"/>
            </a:endParaRPr>
          </a:p>
        </p:txBody>
      </p:sp>
      <p:sp>
        <p:nvSpPr>
          <p:cNvPr id="19" name="Arrow: Pentagon 18">
            <a:extLst>
              <a:ext uri="{FF2B5EF4-FFF2-40B4-BE49-F238E27FC236}">
                <a16:creationId xmlns:a16="http://schemas.microsoft.com/office/drawing/2014/main" id="{A1D4487A-0A2D-C991-29AD-E31F53BDD6C5}"/>
              </a:ext>
            </a:extLst>
          </p:cNvPr>
          <p:cNvSpPr/>
          <p:nvPr userDrawn="1"/>
        </p:nvSpPr>
        <p:spPr>
          <a:xfrm>
            <a:off x="-11449" y="2513701"/>
            <a:ext cx="3894630" cy="1323678"/>
          </a:xfrm>
          <a:prstGeom prst="homePlate">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7603BD4-6475-5B0C-403A-E847528B1B26}"/>
              </a:ext>
            </a:extLst>
          </p:cNvPr>
          <p:cNvSpPr txBox="1"/>
          <p:nvPr userDrawn="1"/>
        </p:nvSpPr>
        <p:spPr>
          <a:xfrm>
            <a:off x="383850" y="341644"/>
            <a:ext cx="3499331" cy="9787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bg1"/>
                </a:solidFill>
                <a:effectLst/>
                <a:uLnTx/>
                <a:uFillTx/>
                <a:latin typeface="+mj-lt"/>
                <a:ea typeface="+mn-ea"/>
                <a:cs typeface="+mn-cs"/>
              </a:rPr>
              <a:t>How do we measure activity?</a:t>
            </a:r>
          </a:p>
        </p:txBody>
      </p:sp>
      <p:sp>
        <p:nvSpPr>
          <p:cNvPr id="22" name="TextBox 21">
            <a:extLst>
              <a:ext uri="{FF2B5EF4-FFF2-40B4-BE49-F238E27FC236}">
                <a16:creationId xmlns:a16="http://schemas.microsoft.com/office/drawing/2014/main" id="{6BA5B64F-4B6C-E889-69DB-CB80E110B589}"/>
              </a:ext>
            </a:extLst>
          </p:cNvPr>
          <p:cNvSpPr txBox="1"/>
          <p:nvPr userDrawn="1"/>
        </p:nvSpPr>
        <p:spPr>
          <a:xfrm>
            <a:off x="219825" y="2595862"/>
            <a:ext cx="3102428" cy="1477328"/>
          </a:xfrm>
          <a:prstGeom prst="rect">
            <a:avLst/>
          </a:prstGeom>
          <a:noFill/>
        </p:spPr>
        <p:txBody>
          <a:bodyPr wrap="square" rtlCol="0">
            <a:spAutoFit/>
          </a:bodyPr>
          <a:lstStyle/>
          <a:p>
            <a:pPr defTabSz="914400">
              <a:lnSpc>
                <a:spcPct val="90000"/>
              </a:lnSpc>
              <a:defRPr/>
            </a:pPr>
            <a:r>
              <a:rPr kumimoji="0" lang="en-GB" sz="2000" i="0" u="none" strike="noStrike" kern="1200" cap="none" spc="0" normalizeH="0" baseline="0" noProof="0" dirty="0">
                <a:ln>
                  <a:noFill/>
                </a:ln>
                <a:solidFill>
                  <a:schemeClr val="bg1"/>
                </a:solidFill>
                <a:effectLst/>
                <a:uLnTx/>
                <a:uFillTx/>
                <a:latin typeface="+mj-lt"/>
                <a:ea typeface="+mn-ea"/>
                <a:cs typeface="+mn-cs"/>
              </a:rPr>
              <a:t>We report on the number of </a:t>
            </a:r>
            <a:r>
              <a:rPr kumimoji="0" lang="en-GB" sz="2000" b="1" i="0" u="none" strike="noStrike" kern="1200" cap="none" spc="0" normalizeH="0" baseline="0" noProof="0" dirty="0">
                <a:ln>
                  <a:noFill/>
                </a:ln>
                <a:solidFill>
                  <a:schemeClr val="bg1"/>
                </a:solidFill>
                <a:effectLst/>
                <a:uLnTx/>
                <a:uFillTx/>
                <a:ea typeface="+mn-ea"/>
                <a:cs typeface="+mn-cs"/>
              </a:rPr>
              <a:t>moderate intensity minutes</a:t>
            </a:r>
          </a:p>
          <a:p>
            <a:pPr marL="0" marR="0" lvl="0" indent="0" defTabSz="914400" rtl="0" eaLnBrk="1" fontAlgn="auto" latinLnBrk="0" hangingPunct="1">
              <a:lnSpc>
                <a:spcPct val="90000"/>
              </a:lnSpc>
              <a:spcBef>
                <a:spcPts val="0"/>
              </a:spcBef>
              <a:spcAft>
                <a:spcPts val="0"/>
              </a:spcAft>
              <a:buClrTx/>
              <a:buSzTx/>
              <a:buFontTx/>
              <a:buNone/>
              <a:tabLst/>
              <a:defRPr/>
            </a:pPr>
            <a:r>
              <a:rPr kumimoji="0" lang="en-GB" sz="2000" i="0" u="none" strike="noStrike" kern="1200" cap="none" spc="0" normalizeH="0" baseline="0" noProof="0" dirty="0">
                <a:ln>
                  <a:noFill/>
                </a:ln>
                <a:solidFill>
                  <a:schemeClr val="bg1"/>
                </a:solidFill>
                <a:effectLst/>
                <a:uLnTx/>
                <a:uFillTx/>
                <a:latin typeface="+mj-lt"/>
                <a:ea typeface="+mn-ea"/>
                <a:cs typeface="+mn-cs"/>
              </a:rPr>
              <a:t>completed in the last week, based on activity type</a:t>
            </a:r>
          </a:p>
          <a:p>
            <a:pPr marL="0" marR="0" lvl="0" indent="0" defTabSz="914400" rtl="0" eaLnBrk="1" fontAlgn="auto" latinLnBrk="0" hangingPunct="1">
              <a:lnSpc>
                <a:spcPct val="90000"/>
              </a:lnSpc>
              <a:spcBef>
                <a:spcPts val="0"/>
              </a:spcBef>
              <a:spcAft>
                <a:spcPts val="0"/>
              </a:spcAft>
              <a:buClrTx/>
              <a:buSzTx/>
              <a:buFontTx/>
              <a:buNone/>
              <a:tabLst/>
              <a:defRPr/>
            </a:pPr>
            <a:endParaRPr lang="en-GB" sz="2000" dirty="0">
              <a:solidFill>
                <a:schemeClr val="bg1"/>
              </a:solidFill>
              <a:latin typeface="+mj-lt"/>
            </a:endParaRPr>
          </a:p>
        </p:txBody>
      </p:sp>
    </p:spTree>
    <p:extLst>
      <p:ext uri="{BB962C8B-B14F-4D97-AF65-F5344CB8AC3E}">
        <p14:creationId xmlns:p14="http://schemas.microsoft.com/office/powerpoint/2010/main" val="822071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FA1895B-8439-FB32-1076-761293B88B3A}"/>
              </a:ext>
            </a:extLst>
          </p:cNvPr>
          <p:cNvGrpSpPr/>
          <p:nvPr userDrawn="1"/>
        </p:nvGrpSpPr>
        <p:grpSpPr>
          <a:xfrm flipH="1">
            <a:off x="0" y="0"/>
            <a:ext cx="12192000" cy="6858000"/>
            <a:chOff x="0" y="0"/>
            <a:chExt cx="12192000" cy="6858000"/>
          </a:xfrm>
        </p:grpSpPr>
        <p:cxnSp>
          <p:nvCxnSpPr>
            <p:cNvPr id="6" name="Straight Connector 5">
              <a:extLst>
                <a:ext uri="{FF2B5EF4-FFF2-40B4-BE49-F238E27FC236}">
                  <a16:creationId xmlns:a16="http://schemas.microsoft.com/office/drawing/2014/main" id="{2C547464-C74D-F0DF-B7A3-6C60F01AA6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965300-C1A2-87FC-0A0A-3250A71FBE70}"/>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0DC6AAF-40D6-A7D4-FC70-A8B97FD71C6E}"/>
                </a:ext>
              </a:extLst>
            </p:cNvPr>
            <p:cNvGrpSpPr/>
            <p:nvPr/>
          </p:nvGrpSpPr>
          <p:grpSpPr>
            <a:xfrm>
              <a:off x="359176" y="6181375"/>
              <a:ext cx="342000" cy="342000"/>
              <a:chOff x="-1837324" y="4018825"/>
              <a:chExt cx="342000" cy="342000"/>
            </a:xfrm>
          </p:grpSpPr>
          <p:sp>
            <p:nvSpPr>
              <p:cNvPr id="9" name="Oval 8">
                <a:extLst>
                  <a:ext uri="{FF2B5EF4-FFF2-40B4-BE49-F238E27FC236}">
                    <a16:creationId xmlns:a16="http://schemas.microsoft.com/office/drawing/2014/main" id="{804B809E-9ACA-51A0-978A-9EDC1A0D535A}"/>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5FE6E6F3-8350-2343-B592-E9CD30DB137A}"/>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sp>
        <p:nvSpPr>
          <p:cNvPr id="3" name="Oval 2">
            <a:extLst>
              <a:ext uri="{FF2B5EF4-FFF2-40B4-BE49-F238E27FC236}">
                <a16:creationId xmlns:a16="http://schemas.microsoft.com/office/drawing/2014/main" id="{B53F64E6-8D02-F4A4-5245-858DE13B1B6B}"/>
              </a:ext>
            </a:extLst>
          </p:cNvPr>
          <p:cNvSpPr>
            <a:spLocks noChangeAspect="1"/>
          </p:cNvSpPr>
          <p:nvPr/>
        </p:nvSpPr>
        <p:spPr>
          <a:xfrm>
            <a:off x="3236501" y="4668963"/>
            <a:ext cx="1173072" cy="117307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79BCDA1A-526E-2FFE-E617-50FAD7D4F708}"/>
              </a:ext>
            </a:extLst>
          </p:cNvPr>
          <p:cNvSpPr>
            <a:spLocks noChangeAspect="1"/>
          </p:cNvSpPr>
          <p:nvPr userDrawn="1"/>
        </p:nvSpPr>
        <p:spPr>
          <a:xfrm>
            <a:off x="7476279" y="2664379"/>
            <a:ext cx="1173072" cy="1173072"/>
          </a:xfrm>
          <a:prstGeom prst="ellipse">
            <a:avLst/>
          </a:prstGeom>
          <a:no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31BE038F-A5CB-01E0-44DE-90BBB67AAB15}"/>
              </a:ext>
            </a:extLst>
          </p:cNvPr>
          <p:cNvSpPr>
            <a:spLocks noChangeAspect="1"/>
          </p:cNvSpPr>
          <p:nvPr userDrawn="1"/>
        </p:nvSpPr>
        <p:spPr>
          <a:xfrm>
            <a:off x="7509315" y="4668963"/>
            <a:ext cx="1173072" cy="1173072"/>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6FFC803-F538-697B-7392-58689405E2BD}"/>
              </a:ext>
            </a:extLst>
          </p:cNvPr>
          <p:cNvSpPr>
            <a:spLocks noChangeAspect="1"/>
          </p:cNvSpPr>
          <p:nvPr userDrawn="1"/>
        </p:nvSpPr>
        <p:spPr>
          <a:xfrm>
            <a:off x="7476279" y="659795"/>
            <a:ext cx="1173072" cy="1173072"/>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5D88D2F4-1634-F45A-35A6-500490A5AA09}"/>
              </a:ext>
            </a:extLst>
          </p:cNvPr>
          <p:cNvSpPr>
            <a:spLocks noChangeAspect="1"/>
          </p:cNvSpPr>
          <p:nvPr userDrawn="1"/>
        </p:nvSpPr>
        <p:spPr>
          <a:xfrm>
            <a:off x="3236501" y="2664379"/>
            <a:ext cx="1173072" cy="1173072"/>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0F8D36B-E4F9-D78E-88DD-5DE52A2460E4}"/>
              </a:ext>
            </a:extLst>
          </p:cNvPr>
          <p:cNvSpPr>
            <a:spLocks noChangeAspect="1"/>
          </p:cNvSpPr>
          <p:nvPr/>
        </p:nvSpPr>
        <p:spPr>
          <a:xfrm>
            <a:off x="3236501" y="659795"/>
            <a:ext cx="1173072" cy="1173072"/>
          </a:xfrm>
          <a:prstGeom prst="ellipse">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42E1146-5A7F-334F-5F8B-DCF04700D8B4}"/>
              </a:ext>
            </a:extLst>
          </p:cNvPr>
          <p:cNvSpPr txBox="1"/>
          <p:nvPr userDrawn="1"/>
        </p:nvSpPr>
        <p:spPr>
          <a:xfrm>
            <a:off x="4479479" y="4535793"/>
            <a:ext cx="1374837" cy="4616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2400" dirty="0">
                <a:solidFill>
                  <a:srgbClr val="484043"/>
                </a:solidFill>
                <a:latin typeface="+mj-lt"/>
              </a:rPr>
              <a:t>Cycling</a:t>
            </a:r>
          </a:p>
        </p:txBody>
      </p:sp>
      <p:sp>
        <p:nvSpPr>
          <p:cNvPr id="34" name="TextBox 33">
            <a:extLst>
              <a:ext uri="{FF2B5EF4-FFF2-40B4-BE49-F238E27FC236}">
                <a16:creationId xmlns:a16="http://schemas.microsoft.com/office/drawing/2014/main" id="{5F6C7EC6-69BB-C600-CEB9-1E9D19063D83}"/>
              </a:ext>
            </a:extLst>
          </p:cNvPr>
          <p:cNvSpPr txBox="1"/>
          <p:nvPr userDrawn="1"/>
        </p:nvSpPr>
        <p:spPr>
          <a:xfrm>
            <a:off x="4479479" y="409054"/>
            <a:ext cx="2544919" cy="4616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01425F"/>
                </a:solidFill>
                <a:effectLst/>
                <a:uLnTx/>
                <a:uFillTx/>
                <a:latin typeface="+mj-lt"/>
                <a:ea typeface="+mn-ea"/>
                <a:cs typeface="+mn-cs"/>
              </a:rPr>
              <a:t>Walking for travel</a:t>
            </a:r>
            <a:endParaRPr lang="en-GB" sz="2800" dirty="0">
              <a:solidFill>
                <a:srgbClr val="484043"/>
              </a:solidFill>
              <a:latin typeface="+mj-lt"/>
            </a:endParaRPr>
          </a:p>
        </p:txBody>
      </p:sp>
      <p:sp>
        <p:nvSpPr>
          <p:cNvPr id="38" name="TextBox 37">
            <a:extLst>
              <a:ext uri="{FF2B5EF4-FFF2-40B4-BE49-F238E27FC236}">
                <a16:creationId xmlns:a16="http://schemas.microsoft.com/office/drawing/2014/main" id="{35513A3E-93C0-9942-3C90-1BAB63ABA201}"/>
              </a:ext>
            </a:extLst>
          </p:cNvPr>
          <p:cNvSpPr txBox="1"/>
          <p:nvPr userDrawn="1"/>
        </p:nvSpPr>
        <p:spPr>
          <a:xfrm>
            <a:off x="8813683" y="409054"/>
            <a:ext cx="2544919" cy="4616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7C4982"/>
                </a:solidFill>
                <a:effectLst/>
                <a:uLnTx/>
                <a:uFillTx/>
                <a:latin typeface="+mj-lt"/>
                <a:ea typeface="+mn-ea"/>
                <a:cs typeface="+mn-cs"/>
              </a:rPr>
              <a:t>Traditional sport</a:t>
            </a:r>
          </a:p>
        </p:txBody>
      </p:sp>
      <p:sp>
        <p:nvSpPr>
          <p:cNvPr id="39" name="TextBox 38">
            <a:extLst>
              <a:ext uri="{FF2B5EF4-FFF2-40B4-BE49-F238E27FC236}">
                <a16:creationId xmlns:a16="http://schemas.microsoft.com/office/drawing/2014/main" id="{399756E4-10AE-EB0C-4EB7-871901BFB7A3}"/>
              </a:ext>
            </a:extLst>
          </p:cNvPr>
          <p:cNvSpPr txBox="1"/>
          <p:nvPr userDrawn="1"/>
        </p:nvSpPr>
        <p:spPr>
          <a:xfrm>
            <a:off x="8813683" y="4535793"/>
            <a:ext cx="1663561" cy="4616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2400" dirty="0">
                <a:solidFill>
                  <a:schemeClr val="accent4"/>
                </a:solidFill>
                <a:latin typeface="+mj-lt"/>
              </a:rPr>
              <a:t>Dance</a:t>
            </a:r>
          </a:p>
        </p:txBody>
      </p:sp>
      <p:sp>
        <p:nvSpPr>
          <p:cNvPr id="40" name="TextBox 39">
            <a:extLst>
              <a:ext uri="{FF2B5EF4-FFF2-40B4-BE49-F238E27FC236}">
                <a16:creationId xmlns:a16="http://schemas.microsoft.com/office/drawing/2014/main" id="{91247531-7B2F-ADAD-C0F0-7AAC7C3D2E81}"/>
              </a:ext>
            </a:extLst>
          </p:cNvPr>
          <p:cNvSpPr txBox="1"/>
          <p:nvPr userDrawn="1"/>
        </p:nvSpPr>
        <p:spPr>
          <a:xfrm>
            <a:off x="4479479" y="2531209"/>
            <a:ext cx="2747609" cy="4616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chemeClr val="accent6"/>
                </a:solidFill>
                <a:effectLst/>
                <a:uLnTx/>
                <a:uFillTx/>
                <a:latin typeface="+mj-lt"/>
                <a:ea typeface="+mn-ea"/>
                <a:cs typeface="+mn-cs"/>
              </a:rPr>
              <a:t>Walking for leisure</a:t>
            </a:r>
            <a:endParaRPr lang="en-GB" sz="2800" dirty="0">
              <a:solidFill>
                <a:schemeClr val="accent6"/>
              </a:solidFill>
              <a:latin typeface="+mj-lt"/>
            </a:endParaRPr>
          </a:p>
        </p:txBody>
      </p:sp>
      <p:sp>
        <p:nvSpPr>
          <p:cNvPr id="41" name="TextBox 40">
            <a:extLst>
              <a:ext uri="{FF2B5EF4-FFF2-40B4-BE49-F238E27FC236}">
                <a16:creationId xmlns:a16="http://schemas.microsoft.com/office/drawing/2014/main" id="{9CEFD7F2-8D72-C82A-215D-F2B9504F1206}"/>
              </a:ext>
            </a:extLst>
          </p:cNvPr>
          <p:cNvSpPr txBox="1"/>
          <p:nvPr userDrawn="1"/>
        </p:nvSpPr>
        <p:spPr>
          <a:xfrm>
            <a:off x="8813683" y="2531209"/>
            <a:ext cx="2410150" cy="4616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chemeClr val="tx1">
                    <a:lumMod val="60000"/>
                    <a:lumOff val="40000"/>
                  </a:schemeClr>
                </a:solidFill>
                <a:effectLst/>
                <a:uLnTx/>
                <a:uFillTx/>
                <a:latin typeface="+mj-lt"/>
                <a:ea typeface="+mn-ea"/>
                <a:cs typeface="+mn-cs"/>
              </a:rPr>
              <a:t>Fitness activities</a:t>
            </a:r>
          </a:p>
        </p:txBody>
      </p:sp>
      <p:sp>
        <p:nvSpPr>
          <p:cNvPr id="18" name="Rectangle 17">
            <a:extLst>
              <a:ext uri="{FF2B5EF4-FFF2-40B4-BE49-F238E27FC236}">
                <a16:creationId xmlns:a16="http://schemas.microsoft.com/office/drawing/2014/main" id="{B6984512-6E6B-8B0B-7611-D2BD5E95E295}"/>
              </a:ext>
            </a:extLst>
          </p:cNvPr>
          <p:cNvSpPr/>
          <p:nvPr userDrawn="1"/>
        </p:nvSpPr>
        <p:spPr>
          <a:xfrm>
            <a:off x="-6364" y="0"/>
            <a:ext cx="2878856" cy="63572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EFF48C40-4B89-EDCE-25DB-02436FB6136E}"/>
              </a:ext>
            </a:extLst>
          </p:cNvPr>
          <p:cNvSpPr txBox="1">
            <a:spLocks/>
          </p:cNvSpPr>
          <p:nvPr userDrawn="1"/>
        </p:nvSpPr>
        <p:spPr>
          <a:xfrm>
            <a:off x="407152" y="346198"/>
            <a:ext cx="2131862" cy="675206"/>
          </a:xfrm>
        </p:spPr>
        <p:txBody>
          <a:bodyPr lIns="9000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GB" sz="3200" i="0" u="none" strike="noStrike" kern="1200" cap="none" spc="0" normalizeH="0" baseline="0" noProof="0" dirty="0">
                <a:ln>
                  <a:noFill/>
                </a:ln>
                <a:solidFill>
                  <a:schemeClr val="bg1"/>
                </a:solidFill>
                <a:effectLst/>
                <a:uLnTx/>
                <a:uFillTx/>
                <a:latin typeface="+mj-lt"/>
                <a:ea typeface="+mn-ea"/>
                <a:cs typeface="+mn-cs"/>
              </a:rPr>
              <a:t>What activities do we measure?*</a:t>
            </a:r>
          </a:p>
        </p:txBody>
      </p:sp>
      <p:sp>
        <p:nvSpPr>
          <p:cNvPr id="29" name="TextBox 28">
            <a:extLst>
              <a:ext uri="{FF2B5EF4-FFF2-40B4-BE49-F238E27FC236}">
                <a16:creationId xmlns:a16="http://schemas.microsoft.com/office/drawing/2014/main" id="{58B2EC5B-EA38-49A5-2EDC-8D6077F6B4EC}"/>
              </a:ext>
            </a:extLst>
          </p:cNvPr>
          <p:cNvSpPr txBox="1"/>
          <p:nvPr userDrawn="1"/>
        </p:nvSpPr>
        <p:spPr>
          <a:xfrm>
            <a:off x="663773" y="3841169"/>
            <a:ext cx="1663561" cy="4616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2400" dirty="0">
                <a:solidFill>
                  <a:schemeClr val="bg1"/>
                </a:solidFill>
                <a:latin typeface="+mj-lt"/>
              </a:rPr>
              <a:t>Gardening</a:t>
            </a:r>
          </a:p>
        </p:txBody>
      </p:sp>
      <p:sp>
        <p:nvSpPr>
          <p:cNvPr id="21" name="Oval 20">
            <a:extLst>
              <a:ext uri="{FF2B5EF4-FFF2-40B4-BE49-F238E27FC236}">
                <a16:creationId xmlns:a16="http://schemas.microsoft.com/office/drawing/2014/main" id="{9850FBB0-A102-A684-76BA-A81220C2153C}"/>
              </a:ext>
            </a:extLst>
          </p:cNvPr>
          <p:cNvSpPr>
            <a:spLocks noChangeAspect="1"/>
          </p:cNvSpPr>
          <p:nvPr userDrawn="1"/>
        </p:nvSpPr>
        <p:spPr>
          <a:xfrm>
            <a:off x="798495" y="2617401"/>
            <a:ext cx="1173072" cy="1173072"/>
          </a:xfrm>
          <a:prstGeom prst="ellipse">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7F3724F7-24DB-372B-7120-301ECCBA6388}"/>
              </a:ext>
            </a:extLst>
          </p:cNvPr>
          <p:cNvSpPr>
            <a:spLocks noChangeAspect="1"/>
          </p:cNvSpPr>
          <p:nvPr userDrawn="1"/>
        </p:nvSpPr>
        <p:spPr>
          <a:xfrm>
            <a:off x="767460" y="2582652"/>
            <a:ext cx="1242570" cy="1242570"/>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id="{69F2EB45-EDDC-B738-ED84-AD1D93AE2089}"/>
              </a:ext>
            </a:extLst>
          </p:cNvPr>
          <p:cNvPicPr>
            <a:picLocks noChangeAspect="1"/>
          </p:cNvPicPr>
          <p:nvPr userDrawn="1"/>
        </p:nvPicPr>
        <p:blipFill>
          <a:blip r:embed="rId2">
            <a:lum bright="70000" contrast="-70000"/>
            <a:alphaModFix/>
          </a:blip>
          <a:stretch>
            <a:fillRect/>
          </a:stretch>
        </p:blipFill>
        <p:spPr>
          <a:xfrm>
            <a:off x="7676110" y="2847977"/>
            <a:ext cx="762352" cy="762352"/>
          </a:xfrm>
          <a:prstGeom prst="rect">
            <a:avLst/>
          </a:prstGeom>
        </p:spPr>
      </p:pic>
      <p:pic>
        <p:nvPicPr>
          <p:cNvPr id="46" name="Picture 45">
            <a:extLst>
              <a:ext uri="{FF2B5EF4-FFF2-40B4-BE49-F238E27FC236}">
                <a16:creationId xmlns:a16="http://schemas.microsoft.com/office/drawing/2014/main" id="{B7CB700C-419E-6561-BD9E-004A8AAF3353}"/>
              </a:ext>
            </a:extLst>
          </p:cNvPr>
          <p:cNvPicPr>
            <a:picLocks noChangeAspect="1"/>
          </p:cNvPicPr>
          <p:nvPr userDrawn="1"/>
        </p:nvPicPr>
        <p:blipFill>
          <a:blip r:embed="rId3">
            <a:duotone>
              <a:schemeClr val="accent3">
                <a:shade val="45000"/>
                <a:satMod val="135000"/>
              </a:schemeClr>
              <a:prstClr val="white"/>
            </a:duotone>
          </a:blip>
          <a:stretch>
            <a:fillRect/>
          </a:stretch>
        </p:blipFill>
        <p:spPr>
          <a:xfrm>
            <a:off x="7676110" y="846683"/>
            <a:ext cx="775295" cy="775295"/>
          </a:xfrm>
          <a:prstGeom prst="rect">
            <a:avLst/>
          </a:prstGeom>
        </p:spPr>
      </p:pic>
      <p:pic>
        <p:nvPicPr>
          <p:cNvPr id="48" name="Picture 47">
            <a:extLst>
              <a:ext uri="{FF2B5EF4-FFF2-40B4-BE49-F238E27FC236}">
                <a16:creationId xmlns:a16="http://schemas.microsoft.com/office/drawing/2014/main" id="{F9E7D109-C2F3-99E9-F415-851356891A2D}"/>
              </a:ext>
            </a:extLst>
          </p:cNvPr>
          <p:cNvPicPr>
            <a:picLocks noChangeAspect="1"/>
          </p:cNvPicPr>
          <p:nvPr userDrawn="1"/>
        </p:nvPicPr>
        <p:blipFill>
          <a:blip r:embed="rId4">
            <a:duotone>
              <a:schemeClr val="accent4">
                <a:shade val="45000"/>
                <a:satMod val="135000"/>
              </a:schemeClr>
              <a:prstClr val="white"/>
            </a:duotone>
          </a:blip>
          <a:stretch>
            <a:fillRect/>
          </a:stretch>
        </p:blipFill>
        <p:spPr>
          <a:xfrm>
            <a:off x="7676110" y="4838753"/>
            <a:ext cx="872389" cy="872389"/>
          </a:xfrm>
          <a:prstGeom prst="rect">
            <a:avLst/>
          </a:prstGeom>
        </p:spPr>
      </p:pic>
      <p:pic>
        <p:nvPicPr>
          <p:cNvPr id="52" name="Picture 51">
            <a:extLst>
              <a:ext uri="{FF2B5EF4-FFF2-40B4-BE49-F238E27FC236}">
                <a16:creationId xmlns:a16="http://schemas.microsoft.com/office/drawing/2014/main" id="{C093DB89-B007-09C9-7C5B-51F254A82F35}"/>
              </a:ext>
            </a:extLst>
          </p:cNvPr>
          <p:cNvPicPr>
            <a:picLocks noChangeAspect="1"/>
          </p:cNvPicPr>
          <p:nvPr userDrawn="1"/>
        </p:nvPicPr>
        <p:blipFill>
          <a:blip r:embed="rId5"/>
          <a:stretch>
            <a:fillRect/>
          </a:stretch>
        </p:blipFill>
        <p:spPr>
          <a:xfrm>
            <a:off x="3546004" y="4866332"/>
            <a:ext cx="652072" cy="652072"/>
          </a:xfrm>
          <a:prstGeom prst="rect">
            <a:avLst/>
          </a:prstGeom>
        </p:spPr>
      </p:pic>
      <p:pic>
        <p:nvPicPr>
          <p:cNvPr id="54" name="Picture 53">
            <a:extLst>
              <a:ext uri="{FF2B5EF4-FFF2-40B4-BE49-F238E27FC236}">
                <a16:creationId xmlns:a16="http://schemas.microsoft.com/office/drawing/2014/main" id="{8FCA6BA2-97F3-FDFF-905A-7690A6A43527}"/>
              </a:ext>
            </a:extLst>
          </p:cNvPr>
          <p:cNvPicPr>
            <a:picLocks noChangeAspect="1"/>
          </p:cNvPicPr>
          <p:nvPr userDrawn="1"/>
        </p:nvPicPr>
        <p:blipFill>
          <a:blip r:embed="rId6">
            <a:duotone>
              <a:schemeClr val="accent6">
                <a:shade val="45000"/>
                <a:satMod val="135000"/>
              </a:schemeClr>
              <a:prstClr val="white"/>
            </a:duotone>
          </a:blip>
          <a:stretch>
            <a:fillRect/>
          </a:stretch>
        </p:blipFill>
        <p:spPr>
          <a:xfrm>
            <a:off x="3466487" y="2823600"/>
            <a:ext cx="811105" cy="811105"/>
          </a:xfrm>
          <a:prstGeom prst="rect">
            <a:avLst/>
          </a:prstGeom>
        </p:spPr>
      </p:pic>
      <p:sp>
        <p:nvSpPr>
          <p:cNvPr id="45" name="Oval 44">
            <a:extLst>
              <a:ext uri="{FF2B5EF4-FFF2-40B4-BE49-F238E27FC236}">
                <a16:creationId xmlns:a16="http://schemas.microsoft.com/office/drawing/2014/main" id="{7A30AF60-DBBC-020A-82B9-6513310DFE94}"/>
              </a:ext>
            </a:extLst>
          </p:cNvPr>
          <p:cNvSpPr>
            <a:spLocks noChangeAspect="1"/>
          </p:cNvSpPr>
          <p:nvPr userDrawn="1"/>
        </p:nvSpPr>
        <p:spPr>
          <a:xfrm>
            <a:off x="3194099" y="2629630"/>
            <a:ext cx="1242570" cy="1242570"/>
          </a:xfrm>
          <a:prstGeom prst="ellipse">
            <a:avLst/>
          </a:prstGeom>
          <a:solidFill>
            <a:srgbClr val="FFFFFF">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BF716752-8BBE-E833-6AF1-B50511673AB1}"/>
              </a:ext>
            </a:extLst>
          </p:cNvPr>
          <p:cNvSpPr>
            <a:spLocks noChangeAspect="1"/>
          </p:cNvSpPr>
          <p:nvPr userDrawn="1"/>
        </p:nvSpPr>
        <p:spPr>
          <a:xfrm>
            <a:off x="3194099" y="4634214"/>
            <a:ext cx="1242570" cy="1242570"/>
          </a:xfrm>
          <a:prstGeom prst="ellipse">
            <a:avLst/>
          </a:prstGeom>
          <a:solidFill>
            <a:srgbClr val="FFFFFF">
              <a:alpha val="3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2">
            <a:extLst>
              <a:ext uri="{FF2B5EF4-FFF2-40B4-BE49-F238E27FC236}">
                <a16:creationId xmlns:a16="http://schemas.microsoft.com/office/drawing/2014/main" id="{DC51AAE3-5943-D97F-616E-0A9105C208DE}"/>
              </a:ext>
            </a:extLst>
          </p:cNvPr>
          <p:cNvSpPr txBox="1">
            <a:spLocks/>
          </p:cNvSpPr>
          <p:nvPr userDrawn="1"/>
        </p:nvSpPr>
        <p:spPr>
          <a:xfrm>
            <a:off x="845173" y="6019072"/>
            <a:ext cx="1926047" cy="354131"/>
          </a:xfrm>
        </p:spPr>
        <p:txBody>
          <a:bodyPr lIns="90000"/>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GB" sz="1000" i="0" u="none" strike="noStrike" kern="1200" cap="none" spc="0" normalizeH="0" baseline="0" noProof="0" dirty="0">
                <a:ln>
                  <a:noFill/>
                </a:ln>
                <a:solidFill>
                  <a:schemeClr val="bg1"/>
                </a:solidFill>
                <a:effectLst/>
                <a:uLnTx/>
                <a:uFillTx/>
                <a:latin typeface="+mj-lt"/>
                <a:ea typeface="+mn-ea"/>
                <a:cs typeface="+mn-cs"/>
              </a:rPr>
              <a:t>*Only activity of at least 10 continuous minutes are counted</a:t>
            </a:r>
          </a:p>
        </p:txBody>
      </p:sp>
      <p:sp>
        <p:nvSpPr>
          <p:cNvPr id="11" name="TextBox 10">
            <a:extLst>
              <a:ext uri="{FF2B5EF4-FFF2-40B4-BE49-F238E27FC236}">
                <a16:creationId xmlns:a16="http://schemas.microsoft.com/office/drawing/2014/main" id="{073E5B9E-7D43-C4AE-8854-DAC863CF589B}"/>
              </a:ext>
            </a:extLst>
          </p:cNvPr>
          <p:cNvSpPr txBox="1"/>
          <p:nvPr userDrawn="1"/>
        </p:nvSpPr>
        <p:spPr>
          <a:xfrm>
            <a:off x="9023892" y="6092319"/>
            <a:ext cx="2505957" cy="261610"/>
          </a:xfrm>
          <a:prstGeom prst="rect">
            <a:avLst/>
          </a:prstGeom>
          <a:noFill/>
        </p:spPr>
        <p:txBody>
          <a:bodyPr wrap="square">
            <a:spAutoFit/>
          </a:bodyPr>
          <a:lstStyle/>
          <a:p>
            <a:pPr algn="r"/>
            <a:r>
              <a:rPr lang="en-GB" sz="1050" dirty="0"/>
              <a:t>*walking around shops is excluded</a:t>
            </a:r>
          </a:p>
        </p:txBody>
      </p:sp>
      <p:pic>
        <p:nvPicPr>
          <p:cNvPr id="14" name="Graphic 13">
            <a:extLst>
              <a:ext uri="{FF2B5EF4-FFF2-40B4-BE49-F238E27FC236}">
                <a16:creationId xmlns:a16="http://schemas.microsoft.com/office/drawing/2014/main" id="{3874B6D8-04D9-64A5-F598-491312182C1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372725" y="818446"/>
            <a:ext cx="803532" cy="803532"/>
          </a:xfrm>
          <a:prstGeom prst="rect">
            <a:avLst/>
          </a:prstGeom>
        </p:spPr>
      </p:pic>
      <p:pic>
        <p:nvPicPr>
          <p:cNvPr id="15" name="Graphic 14">
            <a:extLst>
              <a:ext uri="{FF2B5EF4-FFF2-40B4-BE49-F238E27FC236}">
                <a16:creationId xmlns:a16="http://schemas.microsoft.com/office/drawing/2014/main" id="{DA1350BC-4B41-E333-C029-5ED51691E2F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33478" y="2750878"/>
            <a:ext cx="825666" cy="825666"/>
          </a:xfrm>
          <a:prstGeom prst="rect">
            <a:avLst/>
          </a:prstGeom>
        </p:spPr>
      </p:pic>
    </p:spTree>
    <p:extLst>
      <p:ext uri="{BB962C8B-B14F-4D97-AF65-F5344CB8AC3E}">
        <p14:creationId xmlns:p14="http://schemas.microsoft.com/office/powerpoint/2010/main" val="362440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Inactive 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79BF68-D257-586A-5A21-6EF83F97D4A4}"/>
              </a:ext>
            </a:extLst>
          </p:cNvPr>
          <p:cNvSpPr/>
          <p:nvPr userDrawn="1"/>
        </p:nvSpPr>
        <p:spPr>
          <a:xfrm>
            <a:off x="537030" y="3283527"/>
            <a:ext cx="11654970" cy="172785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rapezoid 10">
            <a:extLst>
              <a:ext uri="{FF2B5EF4-FFF2-40B4-BE49-F238E27FC236}">
                <a16:creationId xmlns:a16="http://schemas.microsoft.com/office/drawing/2014/main" id="{EC179801-0518-95A7-ED38-15D3EC9034F5}"/>
              </a:ext>
            </a:extLst>
          </p:cNvPr>
          <p:cNvSpPr/>
          <p:nvPr userDrawn="1"/>
        </p:nvSpPr>
        <p:spPr>
          <a:xfrm rot="16200000">
            <a:off x="4654469" y="-2953657"/>
            <a:ext cx="3420092" cy="11654970"/>
          </a:xfrm>
          <a:prstGeom prst="trapezoid">
            <a:avLst>
              <a:gd name="adj" fmla="val 3543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60E7259D-D01C-B2CE-7A53-181D34E9CC0F}"/>
              </a:ext>
            </a:extLst>
          </p:cNvPr>
          <p:cNvSpPr>
            <a:spLocks noChangeAspect="1"/>
          </p:cNvSpPr>
          <p:nvPr userDrawn="1"/>
        </p:nvSpPr>
        <p:spPr>
          <a:xfrm>
            <a:off x="9322197" y="227105"/>
            <a:ext cx="2362559" cy="2362559"/>
          </a:xfrm>
          <a:prstGeom prst="ellipse">
            <a:avLst/>
          </a:prstGeom>
          <a:solidFill>
            <a:schemeClr val="bg1"/>
          </a:solidFill>
          <a:ln w="76200">
            <a:solidFill>
              <a:schemeClr val="tx1">
                <a:lumMod val="60000"/>
                <a:lumOff val="4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9A03E733-0A87-DB9E-3ADD-89FB2D10B99B}"/>
              </a:ext>
            </a:extLst>
          </p:cNvPr>
          <p:cNvGrpSpPr/>
          <p:nvPr userDrawn="1"/>
        </p:nvGrpSpPr>
        <p:grpSpPr>
          <a:xfrm>
            <a:off x="0" y="0"/>
            <a:ext cx="12192000" cy="6858000"/>
            <a:chOff x="0" y="0"/>
            <a:chExt cx="12192000" cy="6858000"/>
          </a:xfrm>
        </p:grpSpPr>
        <p:cxnSp>
          <p:nvCxnSpPr>
            <p:cNvPr id="30" name="Straight Connector 29">
              <a:extLst>
                <a:ext uri="{FF2B5EF4-FFF2-40B4-BE49-F238E27FC236}">
                  <a16:creationId xmlns:a16="http://schemas.microsoft.com/office/drawing/2014/main" id="{2BFA6ECB-8519-24CE-8987-190945AF64FA}"/>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2D5D0-0D9C-4E4A-1D32-332D840B735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6348988-279B-720A-7369-DABED6112287}"/>
                </a:ext>
              </a:extLst>
            </p:cNvPr>
            <p:cNvGrpSpPr/>
            <p:nvPr/>
          </p:nvGrpSpPr>
          <p:grpSpPr>
            <a:xfrm>
              <a:off x="359176" y="6181375"/>
              <a:ext cx="342000" cy="342000"/>
              <a:chOff x="-1837324" y="4018825"/>
              <a:chExt cx="342000" cy="342000"/>
            </a:xfrm>
          </p:grpSpPr>
          <p:sp>
            <p:nvSpPr>
              <p:cNvPr id="33" name="Oval 32">
                <a:extLst>
                  <a:ext uri="{FF2B5EF4-FFF2-40B4-BE49-F238E27FC236}">
                    <a16:creationId xmlns:a16="http://schemas.microsoft.com/office/drawing/2014/main" id="{E5532279-2387-ADEF-3A2E-144D5BA85D9E}"/>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AFA3E5A-7A4C-68A7-57BB-0935F0047E0D}"/>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Chart Placeholder 7">
            <a:extLst>
              <a:ext uri="{FF2B5EF4-FFF2-40B4-BE49-F238E27FC236}">
                <a16:creationId xmlns:a16="http://schemas.microsoft.com/office/drawing/2014/main" id="{32CCD293-6817-5FF2-65DD-086427BB8A90}"/>
              </a:ext>
            </a:extLst>
          </p:cNvPr>
          <p:cNvSpPr>
            <a:spLocks noGrp="1"/>
          </p:cNvSpPr>
          <p:nvPr>
            <p:ph type="chart" sz="quarter" idx="10"/>
          </p:nvPr>
        </p:nvSpPr>
        <p:spPr>
          <a:xfrm>
            <a:off x="912819" y="1293092"/>
            <a:ext cx="7324210" cy="4821237"/>
          </a:xfrm>
          <a:prstGeom prst="rect">
            <a:avLst/>
          </a:prstGeom>
        </p:spPr>
        <p:txBody>
          <a:bodyPr/>
          <a:lstStyle/>
          <a:p>
            <a:endParaRPr lang="en-GB"/>
          </a:p>
        </p:txBody>
      </p:sp>
      <p:pic>
        <p:nvPicPr>
          <p:cNvPr id="4" name="Picture 3">
            <a:extLst>
              <a:ext uri="{FF2B5EF4-FFF2-40B4-BE49-F238E27FC236}">
                <a16:creationId xmlns:a16="http://schemas.microsoft.com/office/drawing/2014/main" id="{51B84FCF-BCD0-8A08-07DB-BBBF05F4E5EE}"/>
              </a:ext>
            </a:extLst>
          </p:cNvPr>
          <p:cNvPicPr>
            <a:picLocks noChangeAspect="1"/>
          </p:cNvPicPr>
          <p:nvPr userDrawn="1"/>
        </p:nvPicPr>
        <p:blipFill>
          <a:blip r:embed="rId2">
            <a:duotone>
              <a:srgbClr val="BD1622">
                <a:shade val="45000"/>
                <a:satMod val="135000"/>
              </a:srgbClr>
              <a:prstClr val="white"/>
            </a:duotone>
          </a:blip>
          <a:stretch>
            <a:fillRect/>
          </a:stretch>
        </p:blipFill>
        <p:spPr>
          <a:xfrm>
            <a:off x="9638142" y="578658"/>
            <a:ext cx="1730668" cy="1730668"/>
          </a:xfrm>
          <a:prstGeom prst="rect">
            <a:avLst/>
          </a:prstGeom>
        </p:spPr>
      </p:pic>
    </p:spTree>
    <p:extLst>
      <p:ext uri="{BB962C8B-B14F-4D97-AF65-F5344CB8AC3E}">
        <p14:creationId xmlns:p14="http://schemas.microsoft.com/office/powerpoint/2010/main" val="3813419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ingle char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A7C51D0-9D30-86BB-D67A-DD54A6722396}"/>
              </a:ext>
            </a:extLst>
          </p:cNvPr>
          <p:cNvSpPr/>
          <p:nvPr userDrawn="1"/>
        </p:nvSpPr>
        <p:spPr>
          <a:xfrm>
            <a:off x="-6365" y="1"/>
            <a:ext cx="4604997" cy="6352371"/>
          </a:xfrm>
          <a:prstGeom prst="rect">
            <a:avLst/>
          </a:prstGeom>
          <a:solidFill>
            <a:srgbClr val="53B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A2D3FC9-041C-E17F-789B-D78B69D73938}"/>
              </a:ext>
            </a:extLst>
          </p:cNvPr>
          <p:cNvGrpSpPr/>
          <p:nvPr userDrawn="1"/>
        </p:nvGrpSpPr>
        <p:grpSpPr>
          <a:xfrm flipH="1">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07603BD4-6475-5B0C-403A-E847528B1B26}"/>
              </a:ext>
            </a:extLst>
          </p:cNvPr>
          <p:cNvSpPr txBox="1"/>
          <p:nvPr userDrawn="1"/>
        </p:nvSpPr>
        <p:spPr>
          <a:xfrm>
            <a:off x="452854" y="485799"/>
            <a:ext cx="3428678"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bg1"/>
                </a:solidFill>
                <a:effectLst/>
                <a:uLnTx/>
                <a:uFillTx/>
                <a:latin typeface="+mj-lt"/>
                <a:ea typeface="+mn-ea"/>
                <a:cs typeface="+mn-cs"/>
              </a:rPr>
              <a:t>How much physical activity should adults be doing?</a:t>
            </a:r>
          </a:p>
        </p:txBody>
      </p:sp>
      <p:sp>
        <p:nvSpPr>
          <p:cNvPr id="8" name="TextBox 7">
            <a:extLst>
              <a:ext uri="{FF2B5EF4-FFF2-40B4-BE49-F238E27FC236}">
                <a16:creationId xmlns:a16="http://schemas.microsoft.com/office/drawing/2014/main" id="{10B92D9F-57D5-9C51-80ED-9F5234640527}"/>
              </a:ext>
            </a:extLst>
          </p:cNvPr>
          <p:cNvSpPr txBox="1"/>
          <p:nvPr userDrawn="1"/>
        </p:nvSpPr>
        <p:spPr>
          <a:xfrm>
            <a:off x="5976810" y="2236460"/>
            <a:ext cx="4179244" cy="2031325"/>
          </a:xfrm>
          <a:prstGeom prst="rect">
            <a:avLst/>
          </a:prstGeom>
          <a:noFill/>
        </p:spPr>
        <p:txBody>
          <a:bodyPr wrap="square">
            <a:spAutoFit/>
          </a:bodyPr>
          <a:lstStyle/>
          <a:p>
            <a:pPr>
              <a:lnSpc>
                <a:spcPct val="100000"/>
              </a:lnSpc>
              <a:spcBef>
                <a:spcPts val="0"/>
              </a:spcBef>
              <a:buNone/>
            </a:pPr>
            <a:r>
              <a:rPr lang="en-GB" sz="2400" b="1" dirty="0">
                <a:solidFill>
                  <a:srgbClr val="06A77A"/>
                </a:solidFill>
              </a:rPr>
              <a:t>Active</a:t>
            </a:r>
            <a:r>
              <a:rPr lang="en-GB" sz="2400" dirty="0">
                <a:solidFill>
                  <a:srgbClr val="06A77A"/>
                </a:solidFill>
                <a:latin typeface="+mj-lt"/>
              </a:rPr>
              <a:t> </a:t>
            </a:r>
          </a:p>
          <a:p>
            <a:pPr>
              <a:lnSpc>
                <a:spcPct val="100000"/>
              </a:lnSpc>
              <a:spcBef>
                <a:spcPts val="0"/>
              </a:spcBef>
              <a:buNone/>
            </a:pPr>
            <a:r>
              <a:rPr lang="en-GB" sz="1600" dirty="0">
                <a:latin typeface="+mj-lt"/>
              </a:rPr>
              <a:t>Those that are doing 150+ minutes of physical activity a week</a:t>
            </a:r>
            <a:endParaRPr lang="en-GB" sz="1400" dirty="0">
              <a:latin typeface="+mj-lt"/>
            </a:endParaRPr>
          </a:p>
          <a:p>
            <a:pPr>
              <a:lnSpc>
                <a:spcPct val="100000"/>
              </a:lnSpc>
              <a:spcBef>
                <a:spcPts val="0"/>
              </a:spcBef>
              <a:buNone/>
            </a:pPr>
            <a:endParaRPr lang="en-GB" sz="1400" dirty="0">
              <a:latin typeface="+mj-lt"/>
            </a:endParaRPr>
          </a:p>
          <a:p>
            <a:pPr>
              <a:lnSpc>
                <a:spcPct val="100000"/>
              </a:lnSpc>
              <a:spcBef>
                <a:spcPts val="0"/>
              </a:spcBef>
              <a:buNone/>
            </a:pPr>
            <a:r>
              <a:rPr lang="en-GB" sz="2400" b="1" dirty="0">
                <a:solidFill>
                  <a:srgbClr val="BD1923"/>
                </a:solidFill>
              </a:rPr>
              <a:t>Inactive </a:t>
            </a:r>
          </a:p>
          <a:p>
            <a:pPr>
              <a:lnSpc>
                <a:spcPct val="100000"/>
              </a:lnSpc>
              <a:spcBef>
                <a:spcPts val="0"/>
              </a:spcBef>
              <a:buNone/>
            </a:pPr>
            <a:r>
              <a:rPr lang="en-GB" sz="1600" dirty="0">
                <a:latin typeface="+mj-lt"/>
              </a:rPr>
              <a:t>Those that are doing less than 30 minutes of physical activity a week</a:t>
            </a:r>
            <a:endParaRPr lang="en-GB" sz="2400" dirty="0">
              <a:solidFill>
                <a:srgbClr val="484043"/>
              </a:solidFill>
              <a:latin typeface="+mj-lt"/>
            </a:endParaRPr>
          </a:p>
        </p:txBody>
      </p:sp>
      <p:sp>
        <p:nvSpPr>
          <p:cNvPr id="9" name="Text Placeholder 1">
            <a:extLst>
              <a:ext uri="{FF2B5EF4-FFF2-40B4-BE49-F238E27FC236}">
                <a16:creationId xmlns:a16="http://schemas.microsoft.com/office/drawing/2014/main" id="{62DF197C-5C37-44ED-94C8-B05A42D73CFB}"/>
              </a:ext>
            </a:extLst>
          </p:cNvPr>
          <p:cNvSpPr txBox="1">
            <a:spLocks/>
          </p:cNvSpPr>
          <p:nvPr userDrawn="1"/>
        </p:nvSpPr>
        <p:spPr>
          <a:xfrm>
            <a:off x="5641383" y="506244"/>
            <a:ext cx="5903441" cy="14992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5400" kern="1200" dirty="0">
                <a:solidFill>
                  <a:schemeClr val="tx1"/>
                </a:solidFill>
                <a:latin typeface="Angsana New" panose="02020603050405020304" pitchFamily="18" charset="-34"/>
                <a:ea typeface="+mn-ea"/>
                <a:cs typeface="Angsana New" panose="02020603050405020304" pitchFamily="18"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b="1" dirty="0">
                <a:latin typeface="+mn-lt"/>
              </a:rPr>
              <a:t>The Chief Medical Officer’s (CMO) guidelines recommend  adults (aged 16+) engage in at least 150 minutes of moderate intensity activity each week (or 75 minutes of vigorous intensity)</a:t>
            </a:r>
          </a:p>
          <a:p>
            <a:pPr>
              <a:lnSpc>
                <a:spcPct val="100000"/>
              </a:lnSpc>
            </a:pPr>
            <a:r>
              <a:rPr lang="en-GB" sz="1800" dirty="0">
                <a:latin typeface="+mj-lt"/>
              </a:rPr>
              <a:t>Activity levels in this pack are presented as: </a:t>
            </a:r>
          </a:p>
        </p:txBody>
      </p:sp>
      <p:sp>
        <p:nvSpPr>
          <p:cNvPr id="13" name="TextBox 12">
            <a:extLst>
              <a:ext uri="{FF2B5EF4-FFF2-40B4-BE49-F238E27FC236}">
                <a16:creationId xmlns:a16="http://schemas.microsoft.com/office/drawing/2014/main" id="{1360CE73-6173-DF9B-A6C6-817A277BD519}"/>
              </a:ext>
            </a:extLst>
          </p:cNvPr>
          <p:cNvSpPr txBox="1"/>
          <p:nvPr userDrawn="1"/>
        </p:nvSpPr>
        <p:spPr>
          <a:xfrm>
            <a:off x="5649204" y="4939264"/>
            <a:ext cx="5661555" cy="646331"/>
          </a:xfrm>
          <a:prstGeom prst="rect">
            <a:avLst/>
          </a:prstGeom>
          <a:noFill/>
        </p:spPr>
        <p:txBody>
          <a:bodyPr wrap="square">
            <a:spAutoFit/>
          </a:bodyPr>
          <a:lstStyle/>
          <a:p>
            <a:pPr>
              <a:lnSpc>
                <a:spcPct val="100000"/>
              </a:lnSpc>
              <a:spcBef>
                <a:spcPts val="0"/>
              </a:spcBef>
              <a:buNone/>
            </a:pPr>
            <a:r>
              <a:rPr lang="en-GB" sz="1800" b="1" dirty="0">
                <a:solidFill>
                  <a:schemeClr val="accent1"/>
                </a:solidFill>
              </a:rPr>
              <a:t>Please note:  </a:t>
            </a:r>
            <a:r>
              <a:rPr lang="en-GB" sz="1800" dirty="0">
                <a:solidFill>
                  <a:schemeClr val="accent1"/>
                </a:solidFill>
                <a:latin typeface="+mj-lt"/>
              </a:rPr>
              <a:t>The majority of the data in this data pack will focus on the ‘</a:t>
            </a:r>
            <a:r>
              <a:rPr lang="en-GB" dirty="0">
                <a:solidFill>
                  <a:schemeClr val="accent1"/>
                </a:solidFill>
                <a:latin typeface="+mj-lt"/>
              </a:rPr>
              <a:t>i</a:t>
            </a:r>
            <a:r>
              <a:rPr lang="en-GB" sz="1800" dirty="0">
                <a:solidFill>
                  <a:schemeClr val="accent1"/>
                </a:solidFill>
                <a:latin typeface="+mj-lt"/>
              </a:rPr>
              <a:t>nactive’ levels unless otherwise stated</a:t>
            </a:r>
          </a:p>
        </p:txBody>
      </p:sp>
      <p:cxnSp>
        <p:nvCxnSpPr>
          <p:cNvPr id="14" name="Straight Connector 13">
            <a:extLst>
              <a:ext uri="{FF2B5EF4-FFF2-40B4-BE49-F238E27FC236}">
                <a16:creationId xmlns:a16="http://schemas.microsoft.com/office/drawing/2014/main" id="{96F1D5D3-561F-559E-679E-DEDD6002374C}"/>
              </a:ext>
            </a:extLst>
          </p:cNvPr>
          <p:cNvCxnSpPr>
            <a:cxnSpLocks/>
          </p:cNvCxnSpPr>
          <p:nvPr userDrawn="1"/>
        </p:nvCxnSpPr>
        <p:spPr>
          <a:xfrm>
            <a:off x="5727351" y="2316285"/>
            <a:ext cx="0" cy="82193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DBBC49-B547-BA58-FEED-5CC454E2AAF1}"/>
              </a:ext>
            </a:extLst>
          </p:cNvPr>
          <p:cNvCxnSpPr>
            <a:cxnSpLocks/>
          </p:cNvCxnSpPr>
          <p:nvPr userDrawn="1"/>
        </p:nvCxnSpPr>
        <p:spPr>
          <a:xfrm>
            <a:off x="5727351" y="3429437"/>
            <a:ext cx="0" cy="78126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EE57EFB-C93C-1310-3AB4-8AF702A8A221}"/>
              </a:ext>
            </a:extLst>
          </p:cNvPr>
          <p:cNvSpPr>
            <a:spLocks noChangeAspect="1"/>
          </p:cNvSpPr>
          <p:nvPr/>
        </p:nvSpPr>
        <p:spPr>
          <a:xfrm>
            <a:off x="3069756" y="4333464"/>
            <a:ext cx="2362559" cy="2362559"/>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D60E3441-D66A-AEA1-7D2A-78B77F7947FB}"/>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2931921" y="4646380"/>
            <a:ext cx="1608277" cy="1608277"/>
          </a:xfrm>
          <a:prstGeom prst="rect">
            <a:avLst/>
          </a:prstGeom>
        </p:spPr>
      </p:pic>
      <p:pic>
        <p:nvPicPr>
          <p:cNvPr id="22" name="Picture 21">
            <a:extLst>
              <a:ext uri="{FF2B5EF4-FFF2-40B4-BE49-F238E27FC236}">
                <a16:creationId xmlns:a16="http://schemas.microsoft.com/office/drawing/2014/main" id="{2C66C579-B42C-A826-D12D-66E628F4E8C4}"/>
              </a:ext>
            </a:extLst>
          </p:cNvPr>
          <p:cNvPicPr>
            <a:picLocks noChangeAspect="1"/>
          </p:cNvPicPr>
          <p:nvPr userDrawn="1"/>
        </p:nvPicPr>
        <p:blipFill>
          <a:blip r:embed="rId3">
            <a:duotone>
              <a:schemeClr val="accent5">
                <a:shade val="45000"/>
                <a:satMod val="135000"/>
              </a:schemeClr>
              <a:prstClr val="white"/>
            </a:duotone>
          </a:blip>
          <a:stretch>
            <a:fillRect/>
          </a:stretch>
        </p:blipFill>
        <p:spPr>
          <a:xfrm>
            <a:off x="4143602" y="4984841"/>
            <a:ext cx="1269816" cy="1269816"/>
          </a:xfrm>
          <a:prstGeom prst="rect">
            <a:avLst/>
          </a:prstGeom>
        </p:spPr>
      </p:pic>
      <p:sp>
        <p:nvSpPr>
          <p:cNvPr id="23" name="Oval 22">
            <a:extLst>
              <a:ext uri="{FF2B5EF4-FFF2-40B4-BE49-F238E27FC236}">
                <a16:creationId xmlns:a16="http://schemas.microsoft.com/office/drawing/2014/main" id="{7411CA86-E344-57BA-7004-AAD37AE15A82}"/>
              </a:ext>
            </a:extLst>
          </p:cNvPr>
          <p:cNvSpPr>
            <a:spLocks noChangeAspect="1"/>
          </p:cNvSpPr>
          <p:nvPr userDrawn="1"/>
        </p:nvSpPr>
        <p:spPr>
          <a:xfrm>
            <a:off x="3076121" y="4333464"/>
            <a:ext cx="2362559" cy="2362559"/>
          </a:xfrm>
          <a:prstGeom prst="ellipse">
            <a:avLst/>
          </a:prstGeom>
          <a:solidFill>
            <a:srgbClr val="FFFFFF">
              <a:alpha val="20000"/>
            </a:srgbClr>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294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2A36E-FBFB-98B3-C8B2-17AF9A470AC0}"/>
              </a:ext>
            </a:extLst>
          </p:cNvPr>
          <p:cNvSpPr/>
          <p:nvPr userDrawn="1"/>
        </p:nvSpPr>
        <p:spPr>
          <a:xfrm flipV="1">
            <a:off x="9019901" y="-7553"/>
            <a:ext cx="3172097" cy="5076531"/>
          </a:xfrm>
          <a:prstGeom prst="rect">
            <a:avLst/>
          </a:prstGeom>
          <a:solidFill>
            <a:schemeClr val="accent6">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1ACF71-307F-2614-9C7C-96CC4918551C}"/>
              </a:ext>
            </a:extLst>
          </p:cNvPr>
          <p:cNvSpPr/>
          <p:nvPr userDrawn="1"/>
        </p:nvSpPr>
        <p:spPr>
          <a:xfrm flipV="1">
            <a:off x="9019903" y="5068977"/>
            <a:ext cx="3172097" cy="1796573"/>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ECFFE1C1-4506-7769-F5C9-021E326CBB09}"/>
              </a:ext>
            </a:extLst>
          </p:cNvPr>
          <p:cNvCxnSpPr>
            <a:cxnSpLocks/>
          </p:cNvCxnSpPr>
          <p:nvPr userDrawn="1"/>
        </p:nvCxnSpPr>
        <p:spPr>
          <a:xfrm>
            <a:off x="9022066"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FEEC9A8-8FFC-9F07-1462-0516B3FEB204}"/>
              </a:ext>
            </a:extLst>
          </p:cNvPr>
          <p:cNvSpPr/>
          <p:nvPr userDrawn="1"/>
        </p:nvSpPr>
        <p:spPr>
          <a:xfrm flipH="1" flipV="1">
            <a:off x="-18492" y="-15104"/>
            <a:ext cx="9037312" cy="50765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2B86F188-B11C-E6CC-06A8-60AFAF8BE4ED}"/>
              </a:ext>
            </a:extLst>
          </p:cNvPr>
          <p:cNvCxnSpPr>
            <a:cxnSpLocks/>
          </p:cNvCxnSpPr>
          <p:nvPr userDrawn="1"/>
        </p:nvCxnSpPr>
        <p:spPr>
          <a:xfrm>
            <a:off x="0" y="5056235"/>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362D419-AAE2-330A-F18B-A55E983229E7}"/>
              </a:ext>
            </a:extLst>
          </p:cNvPr>
          <p:cNvSpPr/>
          <p:nvPr userDrawn="1"/>
        </p:nvSpPr>
        <p:spPr>
          <a:xfrm flipH="1" flipV="1">
            <a:off x="-1083" y="5068976"/>
            <a:ext cx="9019903" cy="1796574"/>
          </a:xfrm>
          <a:prstGeom prst="rect">
            <a:avLst/>
          </a:prstGeom>
          <a:solidFill>
            <a:srgbClr val="014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0C11139-E9C3-B1C2-BDF1-C27CF35A1C77}"/>
              </a:ext>
            </a:extLst>
          </p:cNvPr>
          <p:cNvCxnSpPr>
            <a:cxnSpLocks/>
          </p:cNvCxnSpPr>
          <p:nvPr userDrawn="1"/>
        </p:nvCxnSpPr>
        <p:spPr>
          <a:xfrm>
            <a:off x="9017558"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06B2790-DB7A-7728-8DEB-0EC9566EA35A}"/>
              </a:ext>
            </a:extLst>
          </p:cNvPr>
          <p:cNvGrpSpPr/>
          <p:nvPr userDrawn="1"/>
        </p:nvGrpSpPr>
        <p:grpSpPr>
          <a:xfrm>
            <a:off x="8851066" y="4885625"/>
            <a:ext cx="342000" cy="342000"/>
            <a:chOff x="9286730" y="4018825"/>
            <a:chExt cx="342000" cy="342000"/>
          </a:xfrm>
        </p:grpSpPr>
        <p:sp>
          <p:nvSpPr>
            <p:cNvPr id="8" name="Oval 7">
              <a:extLst>
                <a:ext uri="{FF2B5EF4-FFF2-40B4-BE49-F238E27FC236}">
                  <a16:creationId xmlns:a16="http://schemas.microsoft.com/office/drawing/2014/main" id="{C033AF93-C325-79AA-B4AF-F0408558D2FF}"/>
                </a:ext>
              </a:extLst>
            </p:cNvPr>
            <p:cNvSpPr>
              <a:spLocks noChangeAspect="1"/>
            </p:cNvSpPr>
            <p:nvPr/>
          </p:nvSpPr>
          <p:spPr>
            <a:xfrm>
              <a:off x="9286730"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37272D9-414D-DFC0-DAEF-0AA54B7AA6D6}"/>
                </a:ext>
              </a:extLst>
            </p:cNvPr>
            <p:cNvSpPr>
              <a:spLocks noChangeAspect="1"/>
            </p:cNvSpPr>
            <p:nvPr/>
          </p:nvSpPr>
          <p:spPr>
            <a:xfrm>
              <a:off x="9340730"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A3DA495A-5EC3-915D-C499-4E610A1F69FF}"/>
              </a:ext>
            </a:extLst>
          </p:cNvPr>
          <p:cNvPicPr>
            <a:picLocks noChangeAspect="1"/>
          </p:cNvPicPr>
          <p:nvPr userDrawn="1"/>
        </p:nvPicPr>
        <p:blipFill>
          <a:blip r:embed="rId2"/>
          <a:stretch>
            <a:fillRect/>
          </a:stretch>
        </p:blipFill>
        <p:spPr>
          <a:xfrm>
            <a:off x="9448799" y="5120214"/>
            <a:ext cx="2336273" cy="1653704"/>
          </a:xfrm>
          <a:prstGeom prst="rect">
            <a:avLst/>
          </a:prstGeom>
        </p:spPr>
      </p:pic>
    </p:spTree>
    <p:extLst>
      <p:ext uri="{BB962C8B-B14F-4D97-AF65-F5344CB8AC3E}">
        <p14:creationId xmlns:p14="http://schemas.microsoft.com/office/powerpoint/2010/main" val="1711304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11AB8-2C1C-46BE-5279-147AD0F328DA}"/>
              </a:ext>
            </a:extLst>
          </p:cNvPr>
          <p:cNvSpPr/>
          <p:nvPr userDrawn="1"/>
        </p:nvSpPr>
        <p:spPr>
          <a:xfrm>
            <a:off x="0" y="0"/>
            <a:ext cx="121920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D18A4ACC-DC93-4B4F-46C2-6CA99556BE1F}"/>
              </a:ext>
            </a:extLst>
          </p:cNvPr>
          <p:cNvSpPr txBox="1">
            <a:spLocks/>
          </p:cNvSpPr>
          <p:nvPr userDrawn="1"/>
        </p:nvSpPr>
        <p:spPr>
          <a:xfrm>
            <a:off x="828168" y="372140"/>
            <a:ext cx="3721223" cy="7254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5400" kern="1200" dirty="0">
                <a:solidFill>
                  <a:schemeClr val="tx1"/>
                </a:solidFill>
                <a:latin typeface="Angsana New" panose="02020603050405020304" pitchFamily="18" charset="-34"/>
                <a:ea typeface="+mn-ea"/>
                <a:cs typeface="Angsana New" panose="02020603050405020304" pitchFamily="18"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F79700"/>
                </a:solidFill>
                <a:effectLst/>
                <a:uLnTx/>
                <a:uFillTx/>
                <a:latin typeface="Calibri Light" panose="020F0302020204030204"/>
                <a:ea typeface="+mn-ea"/>
                <a:cs typeface="Angsana New" panose="02020603050405020304" pitchFamily="18" charset="-34"/>
              </a:rPr>
              <a:t>National update </a:t>
            </a:r>
          </a:p>
        </p:txBody>
      </p:sp>
      <p:sp>
        <p:nvSpPr>
          <p:cNvPr id="4" name="Text Placeholder 1">
            <a:extLst>
              <a:ext uri="{FF2B5EF4-FFF2-40B4-BE49-F238E27FC236}">
                <a16:creationId xmlns:a16="http://schemas.microsoft.com/office/drawing/2014/main" id="{0EFD0455-FC1A-50D2-F491-801A0D3B503F}"/>
              </a:ext>
            </a:extLst>
          </p:cNvPr>
          <p:cNvSpPr txBox="1">
            <a:spLocks/>
          </p:cNvSpPr>
          <p:nvPr userDrawn="1"/>
        </p:nvSpPr>
        <p:spPr>
          <a:xfrm>
            <a:off x="828168" y="1097628"/>
            <a:ext cx="11089852" cy="101285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The number of people playing sport and taking part in physical activity in England is at the highest level on record, according to the latest Active Lives Adult Survey Report </a:t>
            </a:r>
          </a:p>
        </p:txBody>
      </p:sp>
      <p:grpSp>
        <p:nvGrpSpPr>
          <p:cNvPr id="5" name="Group 4">
            <a:extLst>
              <a:ext uri="{FF2B5EF4-FFF2-40B4-BE49-F238E27FC236}">
                <a16:creationId xmlns:a16="http://schemas.microsoft.com/office/drawing/2014/main" id="{5E4EC9F3-28F5-168F-6F2B-FB37F8482FF0}"/>
              </a:ext>
            </a:extLst>
          </p:cNvPr>
          <p:cNvGrpSpPr/>
          <p:nvPr userDrawn="1"/>
        </p:nvGrpSpPr>
        <p:grpSpPr>
          <a:xfrm>
            <a:off x="0" y="0"/>
            <a:ext cx="12188231" cy="6858000"/>
            <a:chOff x="0" y="0"/>
            <a:chExt cx="12188231" cy="6858000"/>
          </a:xfrm>
        </p:grpSpPr>
        <p:cxnSp>
          <p:nvCxnSpPr>
            <p:cNvPr id="6" name="Straight Connector 5">
              <a:extLst>
                <a:ext uri="{FF2B5EF4-FFF2-40B4-BE49-F238E27FC236}">
                  <a16:creationId xmlns:a16="http://schemas.microsoft.com/office/drawing/2014/main" id="{027ACD8C-CA58-9408-3FCA-4A82388CB98E}"/>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151AC3-C38C-9A0F-F48F-E14BF2FFEDBA}"/>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653EA03-7331-B004-8B34-A63FEBF881A9}"/>
                </a:ext>
              </a:extLst>
            </p:cNvPr>
            <p:cNvGrpSpPr/>
            <p:nvPr userDrawn="1"/>
          </p:nvGrpSpPr>
          <p:grpSpPr>
            <a:xfrm>
              <a:off x="359176" y="6181375"/>
              <a:ext cx="342000" cy="342000"/>
              <a:chOff x="359176" y="6181375"/>
              <a:chExt cx="342000" cy="342000"/>
            </a:xfrm>
          </p:grpSpPr>
          <p:sp>
            <p:nvSpPr>
              <p:cNvPr id="9" name="Oval 8">
                <a:extLst>
                  <a:ext uri="{FF2B5EF4-FFF2-40B4-BE49-F238E27FC236}">
                    <a16:creationId xmlns:a16="http://schemas.microsoft.com/office/drawing/2014/main" id="{4D7CE9F4-3241-508C-6360-9346535DFC73}"/>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FF479C85-ECC8-B41B-F67A-23E39861B4DC}"/>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pic>
        <p:nvPicPr>
          <p:cNvPr id="11" name="Picture 10">
            <a:extLst>
              <a:ext uri="{FF2B5EF4-FFF2-40B4-BE49-F238E27FC236}">
                <a16:creationId xmlns:a16="http://schemas.microsoft.com/office/drawing/2014/main" id="{D5CC6848-6147-E7A5-4BA9-B58E96FDEF3E}"/>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173038" y="3626778"/>
            <a:ext cx="2190794" cy="2190794"/>
          </a:xfrm>
          <a:prstGeom prst="rect">
            <a:avLst/>
          </a:prstGeom>
        </p:spPr>
      </p:pic>
      <p:sp>
        <p:nvSpPr>
          <p:cNvPr id="12" name="Text Placeholder 1">
            <a:extLst>
              <a:ext uri="{FF2B5EF4-FFF2-40B4-BE49-F238E27FC236}">
                <a16:creationId xmlns:a16="http://schemas.microsoft.com/office/drawing/2014/main" id="{C3B1C15A-DF96-4CF3-1CA7-1B351A5F6389}"/>
              </a:ext>
            </a:extLst>
          </p:cNvPr>
          <p:cNvSpPr txBox="1">
            <a:spLocks/>
          </p:cNvSpPr>
          <p:nvPr userDrawn="1"/>
        </p:nvSpPr>
        <p:spPr>
          <a:xfrm>
            <a:off x="839569" y="2173655"/>
            <a:ext cx="7727887" cy="4894604"/>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The new figures show that, between November 2023 and November 2024, 63.7% of the adult population met the Chief Medical Officers’ guidelines of doing 150 minutes, or more, of moderate intensity physical activity a week.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That’s equivalent to 30 million adults in England playing sport or taking part in physical activity every week – up more than 2.4m from when the survey results were first published in 2016.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The number of inactive adults, those doing less than 30 minutes of activity a week, is down, with this number falling by 121,000 in the last 12 months.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This reflects significant progress, especially considering the huge disruption caused by the Covid-19 pandemic.</a:t>
            </a:r>
          </a:p>
        </p:txBody>
      </p:sp>
      <p:sp>
        <p:nvSpPr>
          <p:cNvPr id="13" name="Text Placeholder 3">
            <a:extLst>
              <a:ext uri="{FF2B5EF4-FFF2-40B4-BE49-F238E27FC236}">
                <a16:creationId xmlns:a16="http://schemas.microsoft.com/office/drawing/2014/main" id="{DDD35EC5-AEFE-DE7D-FFAE-D87468649BE2}"/>
              </a:ext>
            </a:extLst>
          </p:cNvPr>
          <p:cNvSpPr txBox="1">
            <a:spLocks/>
          </p:cNvSpPr>
          <p:nvPr userDrawn="1"/>
        </p:nvSpPr>
        <p:spPr>
          <a:xfrm>
            <a:off x="866442" y="6471342"/>
            <a:ext cx="5411650" cy="2309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t>Source: Sport England, </a:t>
            </a:r>
            <a:r>
              <a:rPr kumimoji="0" lang="en-GB" sz="1000" b="0" i="0" u="none" strike="noStrike" kern="1200" cap="none" spc="0" normalizeH="0" baseline="0" noProof="0" dirty="0">
                <a:ln>
                  <a:noFill/>
                </a:ln>
                <a:solidFill>
                  <a:srgbClr val="FFFFFF"/>
                </a:solidFill>
                <a:effectLst/>
                <a:uLnTx/>
                <a:uFillTx/>
                <a:latin typeface="Calibri" panose="020F0502020204030204"/>
                <a:ea typeface="+mn-ea"/>
                <a:cs typeface="+mn-cs"/>
              </a:rPr>
              <a:t>Active Lives Adult Survey November 2023-24 Report</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774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ingle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B2C180-649F-59A1-3DBF-6B8709A7EEE6}"/>
              </a:ext>
            </a:extLst>
          </p:cNvPr>
          <p:cNvSpPr/>
          <p:nvPr userDrawn="1"/>
        </p:nvSpPr>
        <p:spPr>
          <a:xfrm>
            <a:off x="0" y="0"/>
            <a:ext cx="8007658"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
            <a:extLst>
              <a:ext uri="{FF2B5EF4-FFF2-40B4-BE49-F238E27FC236}">
                <a16:creationId xmlns:a16="http://schemas.microsoft.com/office/drawing/2014/main" id="{94C7B527-CD7B-B37A-6D76-A972678DDBF1}"/>
              </a:ext>
            </a:extLst>
          </p:cNvPr>
          <p:cNvSpPr txBox="1">
            <a:spLocks/>
          </p:cNvSpPr>
          <p:nvPr userDrawn="1"/>
        </p:nvSpPr>
        <p:spPr>
          <a:xfrm>
            <a:off x="828168" y="1043104"/>
            <a:ext cx="7122651" cy="4894604"/>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Over the longer term, growth has been similar for both men and women, with 1.8% more active men and 1.5% more active women compared to baseline. Despite this, neither men nor women have seen a statistically reportable change in activity levels compared to 12 months ago, although women have seen a small drop in those who are inactive over the same period.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Adults aged 55-74 and 75+ </a:t>
            </a:r>
            <a:r>
              <a:rPr kumimoji="0" lang="en-GB" sz="16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continue to see a slight but steady increase in activity levels over the last 3 years.  The latest result represents an increase of 1.1% of adults aged 55-74 who are active, compared to 12 months ago. This is part of a long-term increase of 6.4% compared to baseline. While adults aged 75+ have seen no statistically reportable change in the proportion active compared to 12 months ago, there has been a long-term increase of 9.4% compared to baseline.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While the proportion active remains unchanged compared to 12 months ago for those with a </a:t>
            </a:r>
            <a:r>
              <a:rPr kumimoji="0" lang="en-GB" sz="1600" b="1"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disability or long-term health condition</a:t>
            </a:r>
            <a:r>
              <a:rPr kumimoji="0" lang="en-GB" sz="16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Times New Roman" panose="02020603050405020304" pitchFamily="18" charset="0"/>
              </a:rPr>
              <a:t>, the proportion who are inactive has fallen slightly. Before the pandemic, activity levels were increasing and, as such, there are 4.8% more active adults with a disability or long-term health condition compared to baseline. This long-term growth is greater than for those without a disability, where the proportion active is up by 2.2% over the same period. </a:t>
            </a:r>
          </a:p>
        </p:txBody>
      </p:sp>
      <p:grpSp>
        <p:nvGrpSpPr>
          <p:cNvPr id="5" name="Group 4">
            <a:extLst>
              <a:ext uri="{FF2B5EF4-FFF2-40B4-BE49-F238E27FC236}">
                <a16:creationId xmlns:a16="http://schemas.microsoft.com/office/drawing/2014/main" id="{D325653D-B9E0-596A-C52F-2E4E8953E99C}"/>
              </a:ext>
            </a:extLst>
          </p:cNvPr>
          <p:cNvGrpSpPr/>
          <p:nvPr userDrawn="1"/>
        </p:nvGrpSpPr>
        <p:grpSpPr>
          <a:xfrm>
            <a:off x="0" y="0"/>
            <a:ext cx="12188231" cy="6858000"/>
            <a:chOff x="0" y="0"/>
            <a:chExt cx="12188231" cy="6858000"/>
          </a:xfrm>
        </p:grpSpPr>
        <p:cxnSp>
          <p:nvCxnSpPr>
            <p:cNvPr id="6" name="Straight Connector 5">
              <a:extLst>
                <a:ext uri="{FF2B5EF4-FFF2-40B4-BE49-F238E27FC236}">
                  <a16:creationId xmlns:a16="http://schemas.microsoft.com/office/drawing/2014/main" id="{8534ED72-6356-54D8-1CB3-1E20C238CCF1}"/>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281C43-27D0-8E6D-1097-E6A5876967B4}"/>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A220DBE-895F-1F0C-982F-2631C2287D08}"/>
                </a:ext>
              </a:extLst>
            </p:cNvPr>
            <p:cNvGrpSpPr/>
            <p:nvPr userDrawn="1"/>
          </p:nvGrpSpPr>
          <p:grpSpPr>
            <a:xfrm>
              <a:off x="359176" y="6181375"/>
              <a:ext cx="342000" cy="342000"/>
              <a:chOff x="359176" y="6181375"/>
              <a:chExt cx="342000" cy="342000"/>
            </a:xfrm>
          </p:grpSpPr>
          <p:sp>
            <p:nvSpPr>
              <p:cNvPr id="9" name="Oval 8">
                <a:extLst>
                  <a:ext uri="{FF2B5EF4-FFF2-40B4-BE49-F238E27FC236}">
                    <a16:creationId xmlns:a16="http://schemas.microsoft.com/office/drawing/2014/main" id="{CE25032F-83E0-C2B5-E864-E2340EC109E3}"/>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4B7E4835-FC32-460E-1DA2-11C484D696A4}"/>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sp>
        <p:nvSpPr>
          <p:cNvPr id="11" name="Text Placeholder 1">
            <a:extLst>
              <a:ext uri="{FF2B5EF4-FFF2-40B4-BE49-F238E27FC236}">
                <a16:creationId xmlns:a16="http://schemas.microsoft.com/office/drawing/2014/main" id="{82FD3D7C-355A-B03A-6161-915E0F3F5FAD}"/>
              </a:ext>
            </a:extLst>
          </p:cNvPr>
          <p:cNvSpPr txBox="1">
            <a:spLocks/>
          </p:cNvSpPr>
          <p:nvPr userDrawn="1"/>
        </p:nvSpPr>
        <p:spPr>
          <a:xfrm>
            <a:off x="8096593" y="1039021"/>
            <a:ext cx="4011283" cy="4314607"/>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84043">
                    <a:lumMod val="50000"/>
                  </a:srgbClr>
                </a:solidFill>
                <a:effectLst/>
                <a:uLnTx/>
                <a:uFillTx/>
                <a:latin typeface="Calibri Light" panose="020F0302020204030204"/>
                <a:ea typeface="Calibri" panose="020F0502020204030204" pitchFamily="34" charset="0"/>
                <a:cs typeface="Times New Roman" panose="02020603050405020304" pitchFamily="18" charset="0"/>
              </a:rPr>
              <a:t>There has been no statistically reportable change in the proportion who are active for any </a:t>
            </a:r>
            <a:r>
              <a:rPr kumimoji="0" lang="en-GB" sz="1600" b="1" i="0" u="none" strike="noStrike" kern="1200" cap="none" spc="0" normalizeH="0" baseline="0" noProof="0" dirty="0">
                <a:ln>
                  <a:noFill/>
                </a:ln>
                <a:solidFill>
                  <a:srgbClr val="484043">
                    <a:lumMod val="50000"/>
                  </a:srgbClr>
                </a:solidFill>
                <a:effectLst/>
                <a:uLnTx/>
                <a:uFillTx/>
                <a:latin typeface="Calibri" panose="020F0502020204030204"/>
                <a:ea typeface="Calibri" panose="020F0502020204030204" pitchFamily="34" charset="0"/>
                <a:cs typeface="Times New Roman" panose="02020603050405020304" pitchFamily="18" charset="0"/>
              </a:rPr>
              <a:t>Black, Asian or minority ethnic group </a:t>
            </a:r>
            <a:r>
              <a:rPr kumimoji="0" lang="en-GB" sz="1600" b="0" i="0" u="none" strike="noStrike" kern="1200" cap="none" spc="0" normalizeH="0" baseline="0" noProof="0" dirty="0">
                <a:ln>
                  <a:noFill/>
                </a:ln>
                <a:solidFill>
                  <a:srgbClr val="484043">
                    <a:lumMod val="50000"/>
                  </a:srgbClr>
                </a:solidFill>
                <a:effectLst/>
                <a:uLnTx/>
                <a:uFillTx/>
                <a:latin typeface="Calibri Light" panose="020F0302020204030204"/>
                <a:ea typeface="Calibri" panose="020F0502020204030204" pitchFamily="34" charset="0"/>
                <a:cs typeface="Times New Roman" panose="02020603050405020304" pitchFamily="18" charset="0"/>
              </a:rPr>
              <a:t>compared to baseline. </a:t>
            </a:r>
          </a:p>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484043">
                    <a:lumMod val="50000"/>
                  </a:srgbClr>
                </a:solidFill>
                <a:effectLst/>
                <a:uLnTx/>
                <a:uFillTx/>
                <a:latin typeface="Calibri Light" panose="020F0302020204030204"/>
                <a:ea typeface="Calibri" panose="020F0502020204030204" pitchFamily="34" charset="0"/>
                <a:cs typeface="Times New Roman" panose="02020603050405020304" pitchFamily="18" charset="0"/>
              </a:rPr>
              <a:t>This is also true for </a:t>
            </a:r>
            <a:r>
              <a:rPr kumimoji="0" lang="en-GB" sz="1600" b="1" i="0" u="none" strike="noStrike" kern="1200" cap="none" spc="0" normalizeH="0" baseline="0" noProof="0" dirty="0">
                <a:ln>
                  <a:noFill/>
                </a:ln>
                <a:solidFill>
                  <a:srgbClr val="484043">
                    <a:lumMod val="50000"/>
                  </a:srgbClr>
                </a:solidFill>
                <a:effectLst/>
                <a:uLnTx/>
                <a:uFillTx/>
                <a:latin typeface="Calibri" panose="020F0502020204030204"/>
                <a:ea typeface="Calibri" panose="020F0502020204030204" pitchFamily="34" charset="0"/>
                <a:cs typeface="Times New Roman" panose="02020603050405020304" pitchFamily="18" charset="0"/>
              </a:rPr>
              <a:t>social grade </a:t>
            </a:r>
            <a:r>
              <a:rPr kumimoji="0" lang="en-GB" sz="1600" b="0" i="0" u="none" strike="noStrike" kern="1200" cap="none" spc="0" normalizeH="0" baseline="0" noProof="0" dirty="0">
                <a:ln>
                  <a:noFill/>
                </a:ln>
                <a:solidFill>
                  <a:srgbClr val="484043">
                    <a:lumMod val="50000"/>
                  </a:srgbClr>
                </a:solidFill>
                <a:effectLst/>
                <a:uLnTx/>
                <a:uFillTx/>
                <a:latin typeface="Calibri Light" panose="020F0302020204030204"/>
                <a:ea typeface="Calibri" panose="020F0502020204030204" pitchFamily="34" charset="0"/>
                <a:cs typeface="Times New Roman" panose="02020603050405020304" pitchFamily="18" charset="0"/>
              </a:rPr>
              <a:t>compared to 12 months ago. However, there has been long-term growth in activity levels among the most affluent (NS-SEC 1-2), with those who are active increasing by 1.6% compared to baseline.  In contrast, among the least affluent (NS-SEC 6-8) the proportion active dropped by 2.5% over the same period.  There is an increased gap between the two.</a:t>
            </a:r>
          </a:p>
        </p:txBody>
      </p:sp>
      <p:pic>
        <p:nvPicPr>
          <p:cNvPr id="12" name="Picture 11">
            <a:extLst>
              <a:ext uri="{FF2B5EF4-FFF2-40B4-BE49-F238E27FC236}">
                <a16:creationId xmlns:a16="http://schemas.microsoft.com/office/drawing/2014/main" id="{1CB2941D-6014-6980-661B-2E27BA4F9ECD}"/>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8723707" y="4439813"/>
            <a:ext cx="2757054" cy="2497973"/>
          </a:xfrm>
          <a:prstGeom prst="rect">
            <a:avLst/>
          </a:prstGeom>
        </p:spPr>
      </p:pic>
      <p:cxnSp>
        <p:nvCxnSpPr>
          <p:cNvPr id="13" name="Straight Connector 12">
            <a:extLst>
              <a:ext uri="{FF2B5EF4-FFF2-40B4-BE49-F238E27FC236}">
                <a16:creationId xmlns:a16="http://schemas.microsoft.com/office/drawing/2014/main" id="{7D4F8593-5AC9-2ED7-2661-ABDC853F6BDF}"/>
              </a:ext>
            </a:extLst>
          </p:cNvPr>
          <p:cNvCxnSpPr/>
          <p:nvPr userDrawn="1"/>
        </p:nvCxnSpPr>
        <p:spPr>
          <a:xfrm>
            <a:off x="8012471" y="6393180"/>
            <a:ext cx="417952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C266174E-49A0-7454-E1E1-D8D2D8539655}"/>
              </a:ext>
            </a:extLst>
          </p:cNvPr>
          <p:cNvSpPr txBox="1">
            <a:spLocks/>
          </p:cNvSpPr>
          <p:nvPr userDrawn="1"/>
        </p:nvSpPr>
        <p:spPr>
          <a:xfrm>
            <a:off x="828168" y="372140"/>
            <a:ext cx="4863714" cy="7254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5400" kern="1200" dirty="0">
                <a:solidFill>
                  <a:schemeClr val="tx1"/>
                </a:solidFill>
                <a:latin typeface="Angsana New" panose="02020603050405020304" pitchFamily="18" charset="-34"/>
                <a:ea typeface="+mn-ea"/>
                <a:cs typeface="Angsana New" panose="02020603050405020304" pitchFamily="18"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F79700"/>
                </a:solidFill>
                <a:effectLst/>
                <a:uLnTx/>
                <a:uFillTx/>
                <a:latin typeface="Calibri Light" panose="020F0302020204030204"/>
                <a:ea typeface="+mn-ea"/>
                <a:cs typeface="Angsana New" panose="02020603050405020304" pitchFamily="18" charset="-34"/>
              </a:rPr>
              <a:t>National demographics</a:t>
            </a:r>
          </a:p>
        </p:txBody>
      </p:sp>
      <p:sp>
        <p:nvSpPr>
          <p:cNvPr id="15" name="Text Placeholder 3">
            <a:extLst>
              <a:ext uri="{FF2B5EF4-FFF2-40B4-BE49-F238E27FC236}">
                <a16:creationId xmlns:a16="http://schemas.microsoft.com/office/drawing/2014/main" id="{F37A5B3F-212A-BF85-13FC-22BFA85E845E}"/>
              </a:ext>
            </a:extLst>
          </p:cNvPr>
          <p:cNvSpPr txBox="1">
            <a:spLocks/>
          </p:cNvSpPr>
          <p:nvPr userDrawn="1"/>
        </p:nvSpPr>
        <p:spPr>
          <a:xfrm>
            <a:off x="866442" y="6471342"/>
            <a:ext cx="5411650" cy="2309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t>Source: Sport England, </a:t>
            </a:r>
            <a:r>
              <a:rPr kumimoji="0" lang="en-GB" sz="1000" b="0" i="0" u="none" strike="noStrike" kern="1200" cap="none" spc="0" normalizeH="0" baseline="0" noProof="0" dirty="0">
                <a:ln>
                  <a:noFill/>
                </a:ln>
                <a:solidFill>
                  <a:srgbClr val="FFFFFF"/>
                </a:solidFill>
                <a:effectLst/>
                <a:uLnTx/>
                <a:uFillTx/>
                <a:latin typeface="Calibri" panose="020F0502020204030204"/>
                <a:ea typeface="+mn-ea"/>
                <a:cs typeface="+mn-cs"/>
              </a:rPr>
              <a:t>Active Lives Adult Survey November 2023-24 Report</a:t>
            </a: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783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single char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2D3FC9-041C-E17F-789B-D78B69D73938}"/>
              </a:ext>
            </a:extLst>
          </p:cNvPr>
          <p:cNvGrpSpPr/>
          <p:nvPr userDrawn="1"/>
        </p:nvGrpSpPr>
        <p:grpSpPr>
          <a:xfrm flipH="1">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Chart Placeholder 18">
            <a:extLst>
              <a:ext uri="{FF2B5EF4-FFF2-40B4-BE49-F238E27FC236}">
                <a16:creationId xmlns:a16="http://schemas.microsoft.com/office/drawing/2014/main" id="{148B6F1A-D895-193E-2C8B-94642B1EF1F9}"/>
              </a:ext>
            </a:extLst>
          </p:cNvPr>
          <p:cNvSpPr>
            <a:spLocks noGrp="1"/>
          </p:cNvSpPr>
          <p:nvPr>
            <p:ph type="chart" sz="quarter" idx="10"/>
          </p:nvPr>
        </p:nvSpPr>
        <p:spPr>
          <a:xfrm>
            <a:off x="3935132" y="1695450"/>
            <a:ext cx="7555193" cy="4243388"/>
          </a:xfrm>
          <a:prstGeom prst="rect">
            <a:avLst/>
          </a:prstGeom>
        </p:spPr>
        <p:txBody>
          <a:bodyPr/>
          <a:lstStyle/>
          <a:p>
            <a:endParaRPr lang="en-GB"/>
          </a:p>
        </p:txBody>
      </p:sp>
      <p:sp>
        <p:nvSpPr>
          <p:cNvPr id="3" name="Rectangle 2">
            <a:extLst>
              <a:ext uri="{FF2B5EF4-FFF2-40B4-BE49-F238E27FC236}">
                <a16:creationId xmlns:a16="http://schemas.microsoft.com/office/drawing/2014/main" id="{6303E3AA-628C-4D37-E591-BF73594EEDAB}"/>
              </a:ext>
            </a:extLst>
          </p:cNvPr>
          <p:cNvSpPr/>
          <p:nvPr userDrawn="1"/>
        </p:nvSpPr>
        <p:spPr>
          <a:xfrm>
            <a:off x="-6364" y="0"/>
            <a:ext cx="3770496" cy="63563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636086D9-4F92-528F-E4A6-8E970E4DC842}"/>
              </a:ext>
            </a:extLst>
          </p:cNvPr>
          <p:cNvSpPr>
            <a:spLocks noChangeAspect="1"/>
          </p:cNvSpPr>
          <p:nvPr userDrawn="1"/>
        </p:nvSpPr>
        <p:spPr>
          <a:xfrm>
            <a:off x="2093789" y="277309"/>
            <a:ext cx="2362559" cy="2362559"/>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0660A01-9094-28FF-BF69-79B1FF8FDF9D}"/>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2390510" y="652998"/>
            <a:ext cx="1608277" cy="1608277"/>
          </a:xfrm>
          <a:prstGeom prst="rect">
            <a:avLst/>
          </a:prstGeom>
        </p:spPr>
      </p:pic>
      <p:sp>
        <p:nvSpPr>
          <p:cNvPr id="14" name="Oval 13">
            <a:extLst>
              <a:ext uri="{FF2B5EF4-FFF2-40B4-BE49-F238E27FC236}">
                <a16:creationId xmlns:a16="http://schemas.microsoft.com/office/drawing/2014/main" id="{255FB1EB-B4CB-E04B-CF8C-9400C4DA41AD}"/>
              </a:ext>
            </a:extLst>
          </p:cNvPr>
          <p:cNvSpPr>
            <a:spLocks noChangeAspect="1"/>
          </p:cNvSpPr>
          <p:nvPr userDrawn="1"/>
        </p:nvSpPr>
        <p:spPr>
          <a:xfrm>
            <a:off x="2093789" y="271633"/>
            <a:ext cx="2362559" cy="2362559"/>
          </a:xfrm>
          <a:prstGeom prst="ellipse">
            <a:avLst/>
          </a:prstGeom>
          <a:solidFill>
            <a:srgbClr val="FFFFFF">
              <a:alpha val="20000"/>
            </a:srgbClr>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783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ingle char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C30533-5F5C-59A2-A463-C22E52D055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A75E4702-3692-D845-3936-197E238D1050}"/>
              </a:ext>
            </a:extLst>
          </p:cNvPr>
          <p:cNvSpPr/>
          <p:nvPr userDrawn="1"/>
        </p:nvSpPr>
        <p:spPr>
          <a:xfrm>
            <a:off x="0" y="0"/>
            <a:ext cx="12212244" cy="6945315"/>
          </a:xfrm>
          <a:prstGeom prst="rect">
            <a:avLst/>
          </a:prstGeom>
          <a:solidFill>
            <a:srgbClr val="01425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DF4DB2AA-6757-3288-DC5F-4ECA6BA61A51}"/>
              </a:ext>
            </a:extLst>
          </p:cNvPr>
          <p:cNvGrpSpPr/>
          <p:nvPr userDrawn="1"/>
        </p:nvGrpSpPr>
        <p:grpSpPr>
          <a:xfrm>
            <a:off x="0" y="0"/>
            <a:ext cx="12192000" cy="6858000"/>
            <a:chOff x="0" y="0"/>
            <a:chExt cx="12192000" cy="6858000"/>
          </a:xfrm>
          <a:solidFill>
            <a:schemeClr val="bg1"/>
          </a:solidFill>
        </p:grpSpPr>
        <p:cxnSp>
          <p:nvCxnSpPr>
            <p:cNvPr id="6" name="Straight Connector 5">
              <a:extLst>
                <a:ext uri="{FF2B5EF4-FFF2-40B4-BE49-F238E27FC236}">
                  <a16:creationId xmlns:a16="http://schemas.microsoft.com/office/drawing/2014/main" id="{AE490C6B-8058-CEB6-F837-456390ABE607}"/>
                </a:ext>
              </a:extLst>
            </p:cNvPr>
            <p:cNvCxnSpPr>
              <a:cxnSpLocks/>
            </p:cNvCxnSpPr>
            <p:nvPr/>
          </p:nvCxnSpPr>
          <p:spPr>
            <a:xfrm>
              <a:off x="530176" y="0"/>
              <a:ext cx="0" cy="68580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E99E387-F0E6-CD84-F04F-B4B27DF598F4}"/>
                </a:ext>
              </a:extLst>
            </p:cNvPr>
            <p:cNvCxnSpPr>
              <a:cxnSpLocks/>
            </p:cNvCxnSpPr>
            <p:nvPr/>
          </p:nvCxnSpPr>
          <p:spPr>
            <a:xfrm>
              <a:off x="0" y="6352375"/>
              <a:ext cx="121920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24C27CF-355D-5241-197E-F78CB6C53DB8}"/>
                </a:ext>
              </a:extLst>
            </p:cNvPr>
            <p:cNvGrpSpPr/>
            <p:nvPr/>
          </p:nvGrpSpPr>
          <p:grpSpPr>
            <a:xfrm>
              <a:off x="359176" y="6181375"/>
              <a:ext cx="342000" cy="342000"/>
              <a:chOff x="-1837324" y="4018825"/>
              <a:chExt cx="342000" cy="342000"/>
            </a:xfrm>
            <a:grpFill/>
          </p:grpSpPr>
          <p:sp>
            <p:nvSpPr>
              <p:cNvPr id="9" name="Oval 8">
                <a:extLst>
                  <a:ext uri="{FF2B5EF4-FFF2-40B4-BE49-F238E27FC236}">
                    <a16:creationId xmlns:a16="http://schemas.microsoft.com/office/drawing/2014/main" id="{D6CB2536-E7CC-3EA5-961A-BAB2858A92B1}"/>
                  </a:ext>
                </a:extLst>
              </p:cNvPr>
              <p:cNvSpPr>
                <a:spLocks noChangeAspect="1"/>
              </p:cNvSpPr>
              <p:nvPr/>
            </p:nvSpPr>
            <p:spPr>
              <a:xfrm>
                <a:off x="-1837324" y="4018825"/>
                <a:ext cx="342000" cy="342000"/>
              </a:xfrm>
              <a:prstGeom prst="ellipse">
                <a:avLst/>
              </a:prstGeom>
              <a:gr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33512FA7-6422-0841-B5BF-A134846A8E1F}"/>
                  </a:ext>
                </a:extLst>
              </p:cNvPr>
              <p:cNvSpPr>
                <a:spLocks noChangeAspect="1"/>
              </p:cNvSpPr>
              <p:nvPr/>
            </p:nvSpPr>
            <p:spPr>
              <a:xfrm>
                <a:off x="-1783324" y="4072825"/>
                <a:ext cx="234000" cy="234000"/>
              </a:xfrm>
              <a:prstGeom prst="ellipse">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11" name="Group 10">
            <a:extLst>
              <a:ext uri="{FF2B5EF4-FFF2-40B4-BE49-F238E27FC236}">
                <a16:creationId xmlns:a16="http://schemas.microsoft.com/office/drawing/2014/main" id="{2B017692-72A7-C27E-3B35-FAEFC0A2AA04}"/>
              </a:ext>
            </a:extLst>
          </p:cNvPr>
          <p:cNvGrpSpPr/>
          <p:nvPr userDrawn="1"/>
        </p:nvGrpSpPr>
        <p:grpSpPr>
          <a:xfrm flipH="1" flipV="1">
            <a:off x="0" y="0"/>
            <a:ext cx="12192000" cy="6858000"/>
            <a:chOff x="0" y="0"/>
            <a:chExt cx="12192000" cy="6858000"/>
          </a:xfrm>
          <a:solidFill>
            <a:schemeClr val="bg1"/>
          </a:solidFill>
        </p:grpSpPr>
        <p:cxnSp>
          <p:nvCxnSpPr>
            <p:cNvPr id="12" name="Straight Connector 11">
              <a:extLst>
                <a:ext uri="{FF2B5EF4-FFF2-40B4-BE49-F238E27FC236}">
                  <a16:creationId xmlns:a16="http://schemas.microsoft.com/office/drawing/2014/main" id="{AF8FF8B3-E258-D91D-2387-4B5B9192A4DE}"/>
                </a:ext>
              </a:extLst>
            </p:cNvPr>
            <p:cNvCxnSpPr>
              <a:cxnSpLocks/>
            </p:cNvCxnSpPr>
            <p:nvPr/>
          </p:nvCxnSpPr>
          <p:spPr>
            <a:xfrm>
              <a:off x="530176" y="0"/>
              <a:ext cx="0" cy="68580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0077D88-845C-88BF-0684-C70392A4EE9A}"/>
                </a:ext>
              </a:extLst>
            </p:cNvPr>
            <p:cNvCxnSpPr>
              <a:cxnSpLocks/>
            </p:cNvCxnSpPr>
            <p:nvPr/>
          </p:nvCxnSpPr>
          <p:spPr>
            <a:xfrm>
              <a:off x="0" y="6352375"/>
              <a:ext cx="121920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A1721E7B-88B4-A5C9-5D1C-6434CED553EA}"/>
                </a:ext>
              </a:extLst>
            </p:cNvPr>
            <p:cNvGrpSpPr/>
            <p:nvPr/>
          </p:nvGrpSpPr>
          <p:grpSpPr>
            <a:xfrm>
              <a:off x="359176" y="6181375"/>
              <a:ext cx="342000" cy="342000"/>
              <a:chOff x="-1837324" y="4018825"/>
              <a:chExt cx="342000" cy="342000"/>
            </a:xfrm>
            <a:grpFill/>
          </p:grpSpPr>
          <p:sp>
            <p:nvSpPr>
              <p:cNvPr id="15" name="Oval 14">
                <a:extLst>
                  <a:ext uri="{FF2B5EF4-FFF2-40B4-BE49-F238E27FC236}">
                    <a16:creationId xmlns:a16="http://schemas.microsoft.com/office/drawing/2014/main" id="{84A72DFD-D81D-665D-072F-7E6E79877599}"/>
                  </a:ext>
                </a:extLst>
              </p:cNvPr>
              <p:cNvSpPr>
                <a:spLocks noChangeAspect="1"/>
              </p:cNvSpPr>
              <p:nvPr/>
            </p:nvSpPr>
            <p:spPr>
              <a:xfrm>
                <a:off x="-1837324" y="4018825"/>
                <a:ext cx="342000" cy="342000"/>
              </a:xfrm>
              <a:prstGeom prst="ellipse">
                <a:avLst/>
              </a:prstGeom>
              <a:gr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50BC91C9-A3ED-405D-2B64-BCF4F848123F}"/>
                  </a:ext>
                </a:extLst>
              </p:cNvPr>
              <p:cNvSpPr>
                <a:spLocks noChangeAspect="1"/>
              </p:cNvSpPr>
              <p:nvPr/>
            </p:nvSpPr>
            <p:spPr>
              <a:xfrm>
                <a:off x="-1783324" y="4072825"/>
                <a:ext cx="234000" cy="234000"/>
              </a:xfrm>
              <a:prstGeom prst="ellipse">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pic>
        <p:nvPicPr>
          <p:cNvPr id="17" name="Picture 16">
            <a:extLst>
              <a:ext uri="{FF2B5EF4-FFF2-40B4-BE49-F238E27FC236}">
                <a16:creationId xmlns:a16="http://schemas.microsoft.com/office/drawing/2014/main" id="{1E7831BB-ABCE-6EC9-3770-8413E52817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44456" y="4807740"/>
            <a:ext cx="2423766" cy="1715635"/>
          </a:xfrm>
          <a:prstGeom prst="rect">
            <a:avLst/>
          </a:prstGeom>
        </p:spPr>
      </p:pic>
      <p:grpSp>
        <p:nvGrpSpPr>
          <p:cNvPr id="18" name="Group 17">
            <a:extLst>
              <a:ext uri="{FF2B5EF4-FFF2-40B4-BE49-F238E27FC236}">
                <a16:creationId xmlns:a16="http://schemas.microsoft.com/office/drawing/2014/main" id="{4080508B-C792-736D-B5C9-750BA10C577E}"/>
              </a:ext>
            </a:extLst>
          </p:cNvPr>
          <p:cNvGrpSpPr/>
          <p:nvPr userDrawn="1"/>
        </p:nvGrpSpPr>
        <p:grpSpPr>
          <a:xfrm>
            <a:off x="359175" y="6181375"/>
            <a:ext cx="342000" cy="342000"/>
            <a:chOff x="9286730" y="4018825"/>
            <a:chExt cx="342000" cy="342000"/>
          </a:xfrm>
        </p:grpSpPr>
        <p:sp>
          <p:nvSpPr>
            <p:cNvPr id="19" name="Oval 18">
              <a:extLst>
                <a:ext uri="{FF2B5EF4-FFF2-40B4-BE49-F238E27FC236}">
                  <a16:creationId xmlns:a16="http://schemas.microsoft.com/office/drawing/2014/main" id="{AB87D920-18F4-38C8-A6E1-B26FB6FD31B1}"/>
                </a:ext>
              </a:extLst>
            </p:cNvPr>
            <p:cNvSpPr>
              <a:spLocks noChangeAspect="1"/>
            </p:cNvSpPr>
            <p:nvPr/>
          </p:nvSpPr>
          <p:spPr>
            <a:xfrm>
              <a:off x="9286730"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4CB0FBBF-95BD-362E-5DA8-F7F349FC3F33}"/>
                </a:ext>
              </a:extLst>
            </p:cNvPr>
            <p:cNvSpPr>
              <a:spLocks noChangeAspect="1"/>
            </p:cNvSpPr>
            <p:nvPr/>
          </p:nvSpPr>
          <p:spPr>
            <a:xfrm>
              <a:off x="9340730"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E4C05713-392F-5D46-B55D-067E0AD8122A}"/>
              </a:ext>
            </a:extLst>
          </p:cNvPr>
          <p:cNvGrpSpPr/>
          <p:nvPr userDrawn="1"/>
        </p:nvGrpSpPr>
        <p:grpSpPr>
          <a:xfrm>
            <a:off x="11490824" y="334624"/>
            <a:ext cx="342000" cy="342000"/>
            <a:chOff x="9286730" y="4018825"/>
            <a:chExt cx="342000" cy="342000"/>
          </a:xfrm>
        </p:grpSpPr>
        <p:sp>
          <p:nvSpPr>
            <p:cNvPr id="22" name="Oval 21">
              <a:extLst>
                <a:ext uri="{FF2B5EF4-FFF2-40B4-BE49-F238E27FC236}">
                  <a16:creationId xmlns:a16="http://schemas.microsoft.com/office/drawing/2014/main" id="{FB4936ED-EB7A-4C9E-4015-AB1D18B879CE}"/>
                </a:ext>
              </a:extLst>
            </p:cNvPr>
            <p:cNvSpPr>
              <a:spLocks noChangeAspect="1"/>
            </p:cNvSpPr>
            <p:nvPr/>
          </p:nvSpPr>
          <p:spPr>
            <a:xfrm>
              <a:off x="9286730"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B38793A9-B5ED-B776-5295-5603F350E77D}"/>
                </a:ext>
              </a:extLst>
            </p:cNvPr>
            <p:cNvSpPr>
              <a:spLocks noChangeAspect="1"/>
            </p:cNvSpPr>
            <p:nvPr/>
          </p:nvSpPr>
          <p:spPr>
            <a:xfrm>
              <a:off x="9340730"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79CD41E2-FF03-7DAB-D376-0E5F9DA56834}"/>
              </a:ext>
            </a:extLst>
          </p:cNvPr>
          <p:cNvSpPr txBox="1"/>
          <p:nvPr userDrawn="1"/>
        </p:nvSpPr>
        <p:spPr>
          <a:xfrm>
            <a:off x="3978441" y="4753741"/>
            <a:ext cx="5758212" cy="461665"/>
          </a:xfrm>
          <a:prstGeom prst="rect">
            <a:avLst/>
          </a:prstGeom>
          <a:noFill/>
        </p:spPr>
        <p:txBody>
          <a:bodyPr wrap="square" rtlCol="0">
            <a:spAutoFit/>
          </a:bodyPr>
          <a:lstStyle/>
          <a:p>
            <a:pPr marL="0" marR="0" lvl="0" indent="0" defTabSz="457200" rtl="0" eaLnBrk="1" fontAlgn="auto" latinLnBrk="0" hangingPunct="1">
              <a:spcBef>
                <a:spcPts val="0"/>
              </a:spcBef>
              <a:spcAft>
                <a:spcPts val="0"/>
              </a:spcAft>
              <a:buClrTx/>
              <a:buSzTx/>
              <a:buFontTx/>
              <a:buNone/>
              <a:tabLst/>
              <a:defRPr/>
            </a:pPr>
            <a:r>
              <a:rPr kumimoji="0" lang="en-GB" sz="2400" i="0" u="none" strike="noStrike" kern="1200" cap="none" spc="0" normalizeH="0" baseline="0" noProof="0" dirty="0">
                <a:ln>
                  <a:noFill/>
                </a:ln>
                <a:solidFill>
                  <a:schemeClr val="bg1"/>
                </a:solidFill>
                <a:effectLst/>
                <a:uLnTx/>
                <a:uFillTx/>
                <a:latin typeface="+mj-lt"/>
                <a:ea typeface="+mn-ea"/>
                <a:cs typeface="Angsana New" panose="02020603050405020304" pitchFamily="18" charset="-34"/>
              </a:rPr>
              <a:t>Active Lives Adults Survey 2023-24</a:t>
            </a:r>
          </a:p>
        </p:txBody>
      </p:sp>
    </p:spTree>
    <p:extLst>
      <p:ext uri="{BB962C8B-B14F-4D97-AF65-F5344CB8AC3E}">
        <p14:creationId xmlns:p14="http://schemas.microsoft.com/office/powerpoint/2010/main" val="4127907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single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B703E-CDA6-4FD8-B922-9DA2B66B34CF}"/>
              </a:ext>
            </a:extLst>
          </p:cNvPr>
          <p:cNvSpPr/>
          <p:nvPr userDrawn="1"/>
        </p:nvSpPr>
        <p:spPr>
          <a:xfrm>
            <a:off x="0" y="0"/>
            <a:ext cx="12192000" cy="6858000"/>
          </a:xfrm>
          <a:prstGeom prst="rect">
            <a:avLst/>
          </a:prstGeom>
          <a:solidFill>
            <a:srgbClr val="53B0C2">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9B19F83-3054-D55E-7060-DD046DF6B241}"/>
              </a:ext>
            </a:extLst>
          </p:cNvPr>
          <p:cNvSpPr/>
          <p:nvPr userDrawn="1"/>
        </p:nvSpPr>
        <p:spPr>
          <a:xfrm>
            <a:off x="3618985" y="2465021"/>
            <a:ext cx="4954031" cy="1927958"/>
          </a:xfrm>
          <a:prstGeom prst="rect">
            <a:avLst/>
          </a:prstGeom>
          <a:solidFill>
            <a:srgbClr val="01425F">
              <a:alpha val="3019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FFFF"/>
                </a:solidFill>
                <a:effectLst/>
                <a:uLnTx/>
                <a:uFillTx/>
                <a:latin typeface="Calibri" panose="020F0502020204030204"/>
                <a:ea typeface="+mn-ea"/>
                <a:cs typeface="Angsana New" panose="02020603050405020304" pitchFamily="18" charset="-34"/>
              </a:rPr>
              <a:t>Inequalities metric</a:t>
            </a:r>
            <a:endParaRPr kumimoji="0" lang="en-GB" sz="4400" b="1" i="0" u="none" strike="noStrike" kern="1200" cap="none" spc="0" normalizeH="0" baseline="0" noProof="0" dirty="0">
              <a:ln>
                <a:noFill/>
              </a:ln>
              <a:solidFill>
                <a:srgbClr val="FFFFFF"/>
              </a:solidFill>
              <a:effectLst/>
              <a:uLnTx/>
              <a:uFillTx/>
              <a:latin typeface="Calibri" panose="020F0502020204030204"/>
              <a:ea typeface="+mn-ea"/>
              <a:cs typeface="Angsana New" panose="02020603050405020304" pitchFamily="18" charset="-34"/>
            </a:endParaRPr>
          </a:p>
        </p:txBody>
      </p:sp>
      <p:grpSp>
        <p:nvGrpSpPr>
          <p:cNvPr id="4" name="Group 3">
            <a:extLst>
              <a:ext uri="{FF2B5EF4-FFF2-40B4-BE49-F238E27FC236}">
                <a16:creationId xmlns:a16="http://schemas.microsoft.com/office/drawing/2014/main" id="{64383B92-1343-9C0B-4B63-C146D34F3816}"/>
              </a:ext>
            </a:extLst>
          </p:cNvPr>
          <p:cNvGrpSpPr/>
          <p:nvPr userDrawn="1"/>
        </p:nvGrpSpPr>
        <p:grpSpPr>
          <a:xfrm flipV="1">
            <a:off x="0" y="0"/>
            <a:ext cx="12188231" cy="6858000"/>
            <a:chOff x="0" y="0"/>
            <a:chExt cx="12188231" cy="6858000"/>
          </a:xfrm>
        </p:grpSpPr>
        <p:cxnSp>
          <p:nvCxnSpPr>
            <p:cNvPr id="6" name="Straight Connector 5">
              <a:extLst>
                <a:ext uri="{FF2B5EF4-FFF2-40B4-BE49-F238E27FC236}">
                  <a16:creationId xmlns:a16="http://schemas.microsoft.com/office/drawing/2014/main" id="{1ACF7A53-8232-E4AD-5E10-E17034FA573E}"/>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5A0DD0-951F-9663-6F3F-7C87B50777C9}"/>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490AD16-7FED-6A15-3F6A-AB69C5ED0318}"/>
                </a:ext>
              </a:extLst>
            </p:cNvPr>
            <p:cNvGrpSpPr/>
            <p:nvPr userDrawn="1"/>
          </p:nvGrpSpPr>
          <p:grpSpPr>
            <a:xfrm>
              <a:off x="359176" y="6181375"/>
              <a:ext cx="342000" cy="342000"/>
              <a:chOff x="359176" y="6181375"/>
              <a:chExt cx="342000" cy="342000"/>
            </a:xfrm>
          </p:grpSpPr>
          <p:sp>
            <p:nvSpPr>
              <p:cNvPr id="10" name="Oval 9">
                <a:extLst>
                  <a:ext uri="{FF2B5EF4-FFF2-40B4-BE49-F238E27FC236}">
                    <a16:creationId xmlns:a16="http://schemas.microsoft.com/office/drawing/2014/main" id="{37BEA880-CDDA-7546-C8F6-E332F912CE7F}"/>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A3C361F7-A0CD-9E6B-55B0-C8032C839B9B}"/>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12" name="Group 11">
            <a:extLst>
              <a:ext uri="{FF2B5EF4-FFF2-40B4-BE49-F238E27FC236}">
                <a16:creationId xmlns:a16="http://schemas.microsoft.com/office/drawing/2014/main" id="{4CFAEC27-95F7-4002-2D91-492540FFCC69}"/>
              </a:ext>
            </a:extLst>
          </p:cNvPr>
          <p:cNvGrpSpPr/>
          <p:nvPr userDrawn="1"/>
        </p:nvGrpSpPr>
        <p:grpSpPr>
          <a:xfrm flipH="1">
            <a:off x="3769" y="0"/>
            <a:ext cx="12188231" cy="6858000"/>
            <a:chOff x="0" y="0"/>
            <a:chExt cx="12188231" cy="6858000"/>
          </a:xfrm>
        </p:grpSpPr>
        <p:cxnSp>
          <p:nvCxnSpPr>
            <p:cNvPr id="13" name="Straight Connector 12">
              <a:extLst>
                <a:ext uri="{FF2B5EF4-FFF2-40B4-BE49-F238E27FC236}">
                  <a16:creationId xmlns:a16="http://schemas.microsoft.com/office/drawing/2014/main" id="{22CD9DDA-E087-8090-CA9C-CF4AAB36C294}"/>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91E80A-5438-BDD0-30F6-BB869C31CB35}"/>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C3AC4D5-72EA-B732-F3C6-7ECF1A308EA4}"/>
                </a:ext>
              </a:extLst>
            </p:cNvPr>
            <p:cNvGrpSpPr/>
            <p:nvPr userDrawn="1"/>
          </p:nvGrpSpPr>
          <p:grpSpPr>
            <a:xfrm>
              <a:off x="359176" y="6181375"/>
              <a:ext cx="342000" cy="342000"/>
              <a:chOff x="359176" y="6181375"/>
              <a:chExt cx="342000" cy="342000"/>
            </a:xfrm>
          </p:grpSpPr>
          <p:sp>
            <p:nvSpPr>
              <p:cNvPr id="16" name="Oval 15">
                <a:extLst>
                  <a:ext uri="{FF2B5EF4-FFF2-40B4-BE49-F238E27FC236}">
                    <a16:creationId xmlns:a16="http://schemas.microsoft.com/office/drawing/2014/main" id="{4563906A-8900-07CD-38E4-77E1173D30FF}"/>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38355A1E-DE25-5EE1-21F1-EBE3BA98E0A8}"/>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pic>
        <p:nvPicPr>
          <p:cNvPr id="18" name="Picture 17">
            <a:extLst>
              <a:ext uri="{FF2B5EF4-FFF2-40B4-BE49-F238E27FC236}">
                <a16:creationId xmlns:a16="http://schemas.microsoft.com/office/drawing/2014/main" id="{5A4B6EE7-513A-FD89-DED7-5645517F170B}"/>
              </a:ext>
            </a:extLst>
          </p:cNvPr>
          <p:cNvPicPr>
            <a:picLocks noChangeAspect="1"/>
          </p:cNvPicPr>
          <p:nvPr userDrawn="1"/>
        </p:nvPicPr>
        <p:blipFill>
          <a:blip r:embed="rId2">
            <a:duotone>
              <a:prstClr val="black"/>
              <a:schemeClr val="accent6">
                <a:tint val="45000"/>
                <a:satMod val="400000"/>
              </a:schemeClr>
            </a:duotone>
          </a:blip>
          <a:stretch>
            <a:fillRect/>
          </a:stretch>
        </p:blipFill>
        <p:spPr>
          <a:xfrm flipH="1">
            <a:off x="8690016" y="3761111"/>
            <a:ext cx="2005736" cy="2005736"/>
          </a:xfrm>
          <a:prstGeom prst="rect">
            <a:avLst/>
          </a:prstGeom>
        </p:spPr>
      </p:pic>
    </p:spTree>
    <p:extLst>
      <p:ext uri="{BB962C8B-B14F-4D97-AF65-F5344CB8AC3E}">
        <p14:creationId xmlns:p14="http://schemas.microsoft.com/office/powerpoint/2010/main" val="435436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single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B703E-CDA6-4FD8-B922-9DA2B66B34CF}"/>
              </a:ext>
            </a:extLst>
          </p:cNvPr>
          <p:cNvSpPr/>
          <p:nvPr userDrawn="1"/>
        </p:nvSpPr>
        <p:spPr>
          <a:xfrm>
            <a:off x="0" y="0"/>
            <a:ext cx="12192000" cy="6858000"/>
          </a:xfrm>
          <a:prstGeom prst="rect">
            <a:avLst/>
          </a:prstGeom>
          <a:solidFill>
            <a:srgbClr val="01425F">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9B19F83-3054-D55E-7060-DD046DF6B241}"/>
              </a:ext>
            </a:extLst>
          </p:cNvPr>
          <p:cNvSpPr/>
          <p:nvPr userDrawn="1"/>
        </p:nvSpPr>
        <p:spPr>
          <a:xfrm>
            <a:off x="3618985" y="2465021"/>
            <a:ext cx="4954031" cy="1927958"/>
          </a:xfrm>
          <a:prstGeom prst="rect">
            <a:avLst/>
          </a:prstGeom>
          <a:solidFill>
            <a:srgbClr val="01425F">
              <a:alpha val="3019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FFFF"/>
                </a:solidFill>
                <a:effectLst/>
                <a:uLnTx/>
                <a:uFillTx/>
                <a:latin typeface="Calibri" panose="020F0502020204030204"/>
                <a:ea typeface="+mn-ea"/>
                <a:cs typeface="Angsana New" panose="02020603050405020304" pitchFamily="18" charset="-34"/>
              </a:rPr>
              <a:t>Physical activity</a:t>
            </a:r>
            <a:endParaRPr kumimoji="0" lang="en-GB" sz="4400" b="1" i="0" u="none" strike="noStrike" kern="1200" cap="none" spc="0" normalizeH="0" baseline="0" noProof="0" dirty="0">
              <a:ln>
                <a:noFill/>
              </a:ln>
              <a:solidFill>
                <a:srgbClr val="FFFFFF"/>
              </a:solidFill>
              <a:effectLst/>
              <a:uLnTx/>
              <a:uFillTx/>
              <a:latin typeface="Calibri" panose="020F0502020204030204"/>
              <a:ea typeface="+mn-ea"/>
              <a:cs typeface="Angsana New" panose="02020603050405020304" pitchFamily="18" charset="-34"/>
            </a:endParaRPr>
          </a:p>
        </p:txBody>
      </p:sp>
      <p:grpSp>
        <p:nvGrpSpPr>
          <p:cNvPr id="4" name="Group 3">
            <a:extLst>
              <a:ext uri="{FF2B5EF4-FFF2-40B4-BE49-F238E27FC236}">
                <a16:creationId xmlns:a16="http://schemas.microsoft.com/office/drawing/2014/main" id="{64383B92-1343-9C0B-4B63-C146D34F3816}"/>
              </a:ext>
            </a:extLst>
          </p:cNvPr>
          <p:cNvGrpSpPr/>
          <p:nvPr userDrawn="1"/>
        </p:nvGrpSpPr>
        <p:grpSpPr>
          <a:xfrm flipV="1">
            <a:off x="0" y="0"/>
            <a:ext cx="12188231" cy="6858000"/>
            <a:chOff x="0" y="0"/>
            <a:chExt cx="12188231" cy="6858000"/>
          </a:xfrm>
        </p:grpSpPr>
        <p:cxnSp>
          <p:nvCxnSpPr>
            <p:cNvPr id="6" name="Straight Connector 5">
              <a:extLst>
                <a:ext uri="{FF2B5EF4-FFF2-40B4-BE49-F238E27FC236}">
                  <a16:creationId xmlns:a16="http://schemas.microsoft.com/office/drawing/2014/main" id="{1ACF7A53-8232-E4AD-5E10-E17034FA573E}"/>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5A0DD0-951F-9663-6F3F-7C87B50777C9}"/>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490AD16-7FED-6A15-3F6A-AB69C5ED0318}"/>
                </a:ext>
              </a:extLst>
            </p:cNvPr>
            <p:cNvGrpSpPr/>
            <p:nvPr userDrawn="1"/>
          </p:nvGrpSpPr>
          <p:grpSpPr>
            <a:xfrm>
              <a:off x="359176" y="6181375"/>
              <a:ext cx="342000" cy="342000"/>
              <a:chOff x="359176" y="6181375"/>
              <a:chExt cx="342000" cy="342000"/>
            </a:xfrm>
          </p:grpSpPr>
          <p:sp>
            <p:nvSpPr>
              <p:cNvPr id="10" name="Oval 9">
                <a:extLst>
                  <a:ext uri="{FF2B5EF4-FFF2-40B4-BE49-F238E27FC236}">
                    <a16:creationId xmlns:a16="http://schemas.microsoft.com/office/drawing/2014/main" id="{37BEA880-CDDA-7546-C8F6-E332F912CE7F}"/>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A3C361F7-A0CD-9E6B-55B0-C8032C839B9B}"/>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12" name="Group 11">
            <a:extLst>
              <a:ext uri="{FF2B5EF4-FFF2-40B4-BE49-F238E27FC236}">
                <a16:creationId xmlns:a16="http://schemas.microsoft.com/office/drawing/2014/main" id="{4CFAEC27-95F7-4002-2D91-492540FFCC69}"/>
              </a:ext>
            </a:extLst>
          </p:cNvPr>
          <p:cNvGrpSpPr/>
          <p:nvPr userDrawn="1"/>
        </p:nvGrpSpPr>
        <p:grpSpPr>
          <a:xfrm flipH="1">
            <a:off x="3769" y="0"/>
            <a:ext cx="12188231" cy="6858000"/>
            <a:chOff x="0" y="0"/>
            <a:chExt cx="12188231" cy="6858000"/>
          </a:xfrm>
        </p:grpSpPr>
        <p:cxnSp>
          <p:nvCxnSpPr>
            <p:cNvPr id="13" name="Straight Connector 12">
              <a:extLst>
                <a:ext uri="{FF2B5EF4-FFF2-40B4-BE49-F238E27FC236}">
                  <a16:creationId xmlns:a16="http://schemas.microsoft.com/office/drawing/2014/main" id="{22CD9DDA-E087-8090-CA9C-CF4AAB36C294}"/>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91E80A-5438-BDD0-30F6-BB869C31CB35}"/>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C3AC4D5-72EA-B732-F3C6-7ECF1A308EA4}"/>
                </a:ext>
              </a:extLst>
            </p:cNvPr>
            <p:cNvGrpSpPr/>
            <p:nvPr userDrawn="1"/>
          </p:nvGrpSpPr>
          <p:grpSpPr>
            <a:xfrm>
              <a:off x="359176" y="6181375"/>
              <a:ext cx="342000" cy="342000"/>
              <a:chOff x="359176" y="6181375"/>
              <a:chExt cx="342000" cy="342000"/>
            </a:xfrm>
          </p:grpSpPr>
          <p:sp>
            <p:nvSpPr>
              <p:cNvPr id="16" name="Oval 15">
                <a:extLst>
                  <a:ext uri="{FF2B5EF4-FFF2-40B4-BE49-F238E27FC236}">
                    <a16:creationId xmlns:a16="http://schemas.microsoft.com/office/drawing/2014/main" id="{4563906A-8900-07CD-38E4-77E1173D30FF}"/>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38355A1E-DE25-5EE1-21F1-EBE3BA98E0A8}"/>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pic>
        <p:nvPicPr>
          <p:cNvPr id="7" name="Graphic 6">
            <a:extLst>
              <a:ext uri="{FF2B5EF4-FFF2-40B4-BE49-F238E27FC236}">
                <a16:creationId xmlns:a16="http://schemas.microsoft.com/office/drawing/2014/main" id="{11979655-B8E3-18CB-CEBA-2D323E5732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871498" y="3654156"/>
            <a:ext cx="1929443" cy="1929443"/>
          </a:xfrm>
          <a:prstGeom prst="rect">
            <a:avLst/>
          </a:prstGeom>
        </p:spPr>
      </p:pic>
    </p:spTree>
    <p:extLst>
      <p:ext uri="{BB962C8B-B14F-4D97-AF65-F5344CB8AC3E}">
        <p14:creationId xmlns:p14="http://schemas.microsoft.com/office/powerpoint/2010/main" val="2582454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ingle 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FD9FE9-3272-A4AC-3B5A-0BFCDA9E3F3F}"/>
              </a:ext>
            </a:extLst>
          </p:cNvPr>
          <p:cNvSpPr/>
          <p:nvPr userDrawn="1"/>
        </p:nvSpPr>
        <p:spPr>
          <a:xfrm>
            <a:off x="-3769" y="0"/>
            <a:ext cx="12192000" cy="6858000"/>
          </a:xfrm>
          <a:prstGeom prst="rect">
            <a:avLst/>
          </a:prstGeom>
          <a:solidFill>
            <a:schemeClr val="accent5">
              <a:alpha val="6509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3E8AEEF-A1D3-3BC1-BE20-4464581B6827}"/>
              </a:ext>
            </a:extLst>
          </p:cNvPr>
          <p:cNvSpPr/>
          <p:nvPr userDrawn="1"/>
        </p:nvSpPr>
        <p:spPr>
          <a:xfrm>
            <a:off x="3618985" y="2465021"/>
            <a:ext cx="4954031" cy="1927958"/>
          </a:xfrm>
          <a:prstGeom prst="rect">
            <a:avLst/>
          </a:prstGeom>
          <a:solidFill>
            <a:srgbClr val="01425F">
              <a:alpha val="3019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FFFF"/>
                </a:solidFill>
                <a:effectLst/>
                <a:uLnTx/>
                <a:uFillTx/>
                <a:latin typeface="Calibri" panose="020F0502020204030204"/>
                <a:ea typeface="+mn-ea"/>
                <a:cs typeface="Angsana New" panose="02020603050405020304" pitchFamily="18" charset="-34"/>
              </a:rPr>
              <a:t>Active minutes</a:t>
            </a:r>
            <a:endParaRPr kumimoji="0" lang="en-GB" sz="4400" b="1" i="0" u="none" strike="noStrike" kern="1200" cap="none" spc="0" normalizeH="0" baseline="0" noProof="0" dirty="0">
              <a:ln>
                <a:noFill/>
              </a:ln>
              <a:solidFill>
                <a:srgbClr val="FFFFFF"/>
              </a:solidFill>
              <a:effectLst/>
              <a:uLnTx/>
              <a:uFillTx/>
              <a:latin typeface="Calibri" panose="020F0502020204030204"/>
              <a:ea typeface="+mn-ea"/>
              <a:cs typeface="Angsana New" panose="02020603050405020304" pitchFamily="18" charset="-34"/>
            </a:endParaRPr>
          </a:p>
        </p:txBody>
      </p:sp>
      <p:grpSp>
        <p:nvGrpSpPr>
          <p:cNvPr id="20" name="Group 19">
            <a:extLst>
              <a:ext uri="{FF2B5EF4-FFF2-40B4-BE49-F238E27FC236}">
                <a16:creationId xmlns:a16="http://schemas.microsoft.com/office/drawing/2014/main" id="{FD72F568-5EA6-0077-E8A9-DB77FCAAC401}"/>
              </a:ext>
            </a:extLst>
          </p:cNvPr>
          <p:cNvGrpSpPr/>
          <p:nvPr userDrawn="1"/>
        </p:nvGrpSpPr>
        <p:grpSpPr>
          <a:xfrm flipV="1">
            <a:off x="0" y="0"/>
            <a:ext cx="12188231" cy="6858000"/>
            <a:chOff x="0" y="0"/>
            <a:chExt cx="12188231" cy="6858000"/>
          </a:xfrm>
        </p:grpSpPr>
        <p:cxnSp>
          <p:nvCxnSpPr>
            <p:cNvPr id="21" name="Straight Connector 20">
              <a:extLst>
                <a:ext uri="{FF2B5EF4-FFF2-40B4-BE49-F238E27FC236}">
                  <a16:creationId xmlns:a16="http://schemas.microsoft.com/office/drawing/2014/main" id="{FE60BF8C-3EB5-FF61-AD75-E3D6F93E642C}"/>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AF236D-CF60-C716-9A75-44789CCFE163}"/>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7C9FD4EF-6186-2674-539E-3A9C693C5D78}"/>
                </a:ext>
              </a:extLst>
            </p:cNvPr>
            <p:cNvGrpSpPr/>
            <p:nvPr userDrawn="1"/>
          </p:nvGrpSpPr>
          <p:grpSpPr>
            <a:xfrm>
              <a:off x="359176" y="6181375"/>
              <a:ext cx="342000" cy="342000"/>
              <a:chOff x="359176" y="6181375"/>
              <a:chExt cx="342000" cy="342000"/>
            </a:xfrm>
          </p:grpSpPr>
          <p:sp>
            <p:nvSpPr>
              <p:cNvPr id="24" name="Oval 23">
                <a:extLst>
                  <a:ext uri="{FF2B5EF4-FFF2-40B4-BE49-F238E27FC236}">
                    <a16:creationId xmlns:a16="http://schemas.microsoft.com/office/drawing/2014/main" id="{AA365713-F7DB-822C-5A84-ED95A740D4B1}"/>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B3A8BE46-1572-799C-FC13-A8641BD386D0}"/>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26" name="Group 25">
            <a:extLst>
              <a:ext uri="{FF2B5EF4-FFF2-40B4-BE49-F238E27FC236}">
                <a16:creationId xmlns:a16="http://schemas.microsoft.com/office/drawing/2014/main" id="{DD79D820-C5EB-F9EB-806A-0CE353711338}"/>
              </a:ext>
            </a:extLst>
          </p:cNvPr>
          <p:cNvGrpSpPr/>
          <p:nvPr userDrawn="1"/>
        </p:nvGrpSpPr>
        <p:grpSpPr>
          <a:xfrm flipH="1">
            <a:off x="3769" y="0"/>
            <a:ext cx="12188231" cy="6858000"/>
            <a:chOff x="0" y="0"/>
            <a:chExt cx="12188231" cy="6858000"/>
          </a:xfrm>
        </p:grpSpPr>
        <p:cxnSp>
          <p:nvCxnSpPr>
            <p:cNvPr id="27" name="Straight Connector 26">
              <a:extLst>
                <a:ext uri="{FF2B5EF4-FFF2-40B4-BE49-F238E27FC236}">
                  <a16:creationId xmlns:a16="http://schemas.microsoft.com/office/drawing/2014/main" id="{4FEE2AD5-1BFE-4062-7D47-075972E7FB36}"/>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9EFDB51-A5CC-0FDA-D6E3-E2274743F071}"/>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F3B6223-A949-DE89-41CD-3F2EA019D920}"/>
                </a:ext>
              </a:extLst>
            </p:cNvPr>
            <p:cNvGrpSpPr/>
            <p:nvPr userDrawn="1"/>
          </p:nvGrpSpPr>
          <p:grpSpPr>
            <a:xfrm>
              <a:off x="359176" y="6181375"/>
              <a:ext cx="342000" cy="342000"/>
              <a:chOff x="359176" y="6181375"/>
              <a:chExt cx="342000" cy="342000"/>
            </a:xfrm>
          </p:grpSpPr>
          <p:sp>
            <p:nvSpPr>
              <p:cNvPr id="30" name="Oval 29">
                <a:extLst>
                  <a:ext uri="{FF2B5EF4-FFF2-40B4-BE49-F238E27FC236}">
                    <a16:creationId xmlns:a16="http://schemas.microsoft.com/office/drawing/2014/main" id="{79A3793A-2DCF-2CA3-2E7D-F8F624B3DE2F}"/>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3DF92323-ED3F-473D-9036-35C44F08EE73}"/>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32" name="Group 31">
            <a:extLst>
              <a:ext uri="{FF2B5EF4-FFF2-40B4-BE49-F238E27FC236}">
                <a16:creationId xmlns:a16="http://schemas.microsoft.com/office/drawing/2014/main" id="{54279EA6-A6AD-F7FD-4F4E-93E6953FBA18}"/>
              </a:ext>
            </a:extLst>
          </p:cNvPr>
          <p:cNvGrpSpPr/>
          <p:nvPr userDrawn="1"/>
        </p:nvGrpSpPr>
        <p:grpSpPr>
          <a:xfrm>
            <a:off x="8253978" y="3729643"/>
            <a:ext cx="2106629" cy="2106629"/>
            <a:chOff x="8639569" y="3729643"/>
            <a:chExt cx="2106629" cy="2106629"/>
          </a:xfrm>
        </p:grpSpPr>
        <p:pic>
          <p:nvPicPr>
            <p:cNvPr id="33" name="Picture 32" descr="A white figure with a black background&#10;&#10;AI-generated content may be incorrect.">
              <a:extLst>
                <a:ext uri="{FF2B5EF4-FFF2-40B4-BE49-F238E27FC236}">
                  <a16:creationId xmlns:a16="http://schemas.microsoft.com/office/drawing/2014/main" id="{03411966-FED3-9716-DC91-492C304DB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569" y="3729643"/>
              <a:ext cx="2106629" cy="2106629"/>
            </a:xfrm>
            <a:prstGeom prst="rect">
              <a:avLst/>
            </a:prstGeom>
          </p:spPr>
        </p:pic>
        <p:grpSp>
          <p:nvGrpSpPr>
            <p:cNvPr id="34" name="Group 33">
              <a:extLst>
                <a:ext uri="{FF2B5EF4-FFF2-40B4-BE49-F238E27FC236}">
                  <a16:creationId xmlns:a16="http://schemas.microsoft.com/office/drawing/2014/main" id="{1E43BDBB-0499-92BB-A872-24B9B2B98F36}"/>
                </a:ext>
              </a:extLst>
            </p:cNvPr>
            <p:cNvGrpSpPr/>
            <p:nvPr/>
          </p:nvGrpSpPr>
          <p:grpSpPr>
            <a:xfrm rot="212491" flipV="1">
              <a:off x="9389490" y="4095494"/>
              <a:ext cx="143852" cy="80999"/>
              <a:chOff x="9488643" y="4084476"/>
              <a:chExt cx="143852" cy="80999"/>
            </a:xfrm>
            <a:solidFill>
              <a:schemeClr val="accent5"/>
            </a:solidFill>
          </p:grpSpPr>
          <p:sp>
            <p:nvSpPr>
              <p:cNvPr id="35" name="Oval 34">
                <a:extLst>
                  <a:ext uri="{FF2B5EF4-FFF2-40B4-BE49-F238E27FC236}">
                    <a16:creationId xmlns:a16="http://schemas.microsoft.com/office/drawing/2014/main" id="{4085D8CE-929B-10C8-E6F1-13C879E351CB}"/>
                  </a:ext>
                </a:extLst>
              </p:cNvPr>
              <p:cNvSpPr>
                <a:spLocks noChangeAspect="1"/>
              </p:cNvSpPr>
              <p:nvPr/>
            </p:nvSpPr>
            <p:spPr>
              <a:xfrm>
                <a:off x="9488643" y="4111475"/>
                <a:ext cx="54000" cy="54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AAAD0739-474B-3712-6D8A-CAE083AC7A8E}"/>
                  </a:ext>
                </a:extLst>
              </p:cNvPr>
              <p:cNvSpPr>
                <a:spLocks noChangeAspect="1"/>
              </p:cNvSpPr>
              <p:nvPr/>
            </p:nvSpPr>
            <p:spPr>
              <a:xfrm>
                <a:off x="9578495" y="4084476"/>
                <a:ext cx="54000" cy="54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052937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433F31-2C19-D744-EE09-9A8BAE4F6BD7}"/>
              </a:ext>
            </a:extLst>
          </p:cNvPr>
          <p:cNvSpPr/>
          <p:nvPr userDrawn="1"/>
        </p:nvSpPr>
        <p:spPr>
          <a:xfrm>
            <a:off x="0" y="0"/>
            <a:ext cx="12192000" cy="6858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ECC879C7-41D3-619F-49C9-CEBF8B6DD5BC}"/>
              </a:ext>
            </a:extLst>
          </p:cNvPr>
          <p:cNvSpPr/>
          <p:nvPr userDrawn="1"/>
        </p:nvSpPr>
        <p:spPr>
          <a:xfrm>
            <a:off x="3618985" y="2465021"/>
            <a:ext cx="4954031" cy="1927958"/>
          </a:xfrm>
          <a:prstGeom prst="rect">
            <a:avLst/>
          </a:prstGeom>
          <a:solidFill>
            <a:srgbClr val="01425F">
              <a:alpha val="30196"/>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FFFFFF"/>
                </a:solidFill>
                <a:effectLst/>
                <a:uLnTx/>
                <a:uFillTx/>
                <a:latin typeface="Calibri" panose="020F0502020204030204"/>
                <a:ea typeface="+mn-ea"/>
                <a:cs typeface="Angsana New" panose="02020603050405020304" pitchFamily="18" charset="-34"/>
              </a:rPr>
              <a:t>Appendix</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mj-lt"/>
                <a:ea typeface="+mn-ea"/>
                <a:cs typeface="Angsana New" panose="02020603050405020304" pitchFamily="18" charset="-34"/>
              </a:rPr>
              <a:t>Physical activity over the years</a:t>
            </a:r>
            <a:endParaRPr kumimoji="0" lang="en-GB" sz="2000" b="0" i="0" u="none" strike="noStrike" kern="1200" cap="none" spc="0" normalizeH="0" baseline="0" noProof="0" dirty="0">
              <a:ln>
                <a:noFill/>
              </a:ln>
              <a:solidFill>
                <a:srgbClr val="FFFFFF"/>
              </a:solidFill>
              <a:effectLst/>
              <a:uLnTx/>
              <a:uFillTx/>
              <a:latin typeface="+mj-lt"/>
              <a:ea typeface="+mn-ea"/>
              <a:cs typeface="Angsana New" panose="02020603050405020304" pitchFamily="18" charset="-34"/>
            </a:endParaRPr>
          </a:p>
        </p:txBody>
      </p:sp>
      <p:grpSp>
        <p:nvGrpSpPr>
          <p:cNvPr id="39" name="Group 38">
            <a:extLst>
              <a:ext uri="{FF2B5EF4-FFF2-40B4-BE49-F238E27FC236}">
                <a16:creationId xmlns:a16="http://schemas.microsoft.com/office/drawing/2014/main" id="{0E45497A-5D14-D4C2-2DB1-30E40A642486}"/>
              </a:ext>
            </a:extLst>
          </p:cNvPr>
          <p:cNvGrpSpPr/>
          <p:nvPr userDrawn="1"/>
        </p:nvGrpSpPr>
        <p:grpSpPr>
          <a:xfrm flipV="1">
            <a:off x="0" y="0"/>
            <a:ext cx="12188231" cy="6858000"/>
            <a:chOff x="0" y="0"/>
            <a:chExt cx="12188231" cy="6858000"/>
          </a:xfrm>
        </p:grpSpPr>
        <p:cxnSp>
          <p:nvCxnSpPr>
            <p:cNvPr id="40" name="Straight Connector 39">
              <a:extLst>
                <a:ext uri="{FF2B5EF4-FFF2-40B4-BE49-F238E27FC236}">
                  <a16:creationId xmlns:a16="http://schemas.microsoft.com/office/drawing/2014/main" id="{CB529F5B-9D6C-8C73-D469-CB20D91D035B}"/>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726D4FD-7A79-8C00-FC5E-6C8423C05D9C}"/>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D18867A8-DAA5-79A7-0500-EF806AF657AA}"/>
                </a:ext>
              </a:extLst>
            </p:cNvPr>
            <p:cNvGrpSpPr/>
            <p:nvPr userDrawn="1"/>
          </p:nvGrpSpPr>
          <p:grpSpPr>
            <a:xfrm>
              <a:off x="359176" y="6181375"/>
              <a:ext cx="342000" cy="342000"/>
              <a:chOff x="359176" y="6181375"/>
              <a:chExt cx="342000" cy="342000"/>
            </a:xfrm>
          </p:grpSpPr>
          <p:sp>
            <p:nvSpPr>
              <p:cNvPr id="43" name="Oval 42">
                <a:extLst>
                  <a:ext uri="{FF2B5EF4-FFF2-40B4-BE49-F238E27FC236}">
                    <a16:creationId xmlns:a16="http://schemas.microsoft.com/office/drawing/2014/main" id="{8FFB39F3-4437-0441-E187-A5C2F73FFB73}"/>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4" name="Oval 43">
                <a:extLst>
                  <a:ext uri="{FF2B5EF4-FFF2-40B4-BE49-F238E27FC236}">
                    <a16:creationId xmlns:a16="http://schemas.microsoft.com/office/drawing/2014/main" id="{D893DD99-6D35-B6C1-2913-C5B350479249}"/>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45" name="Group 44">
            <a:extLst>
              <a:ext uri="{FF2B5EF4-FFF2-40B4-BE49-F238E27FC236}">
                <a16:creationId xmlns:a16="http://schemas.microsoft.com/office/drawing/2014/main" id="{1FDD0C76-3127-C250-C560-CFED9D0F4BD8}"/>
              </a:ext>
            </a:extLst>
          </p:cNvPr>
          <p:cNvGrpSpPr/>
          <p:nvPr userDrawn="1"/>
        </p:nvGrpSpPr>
        <p:grpSpPr>
          <a:xfrm flipH="1">
            <a:off x="3769" y="0"/>
            <a:ext cx="12188231" cy="6858000"/>
            <a:chOff x="0" y="0"/>
            <a:chExt cx="12188231" cy="6858000"/>
          </a:xfrm>
        </p:grpSpPr>
        <p:cxnSp>
          <p:nvCxnSpPr>
            <p:cNvPr id="46" name="Straight Connector 45">
              <a:extLst>
                <a:ext uri="{FF2B5EF4-FFF2-40B4-BE49-F238E27FC236}">
                  <a16:creationId xmlns:a16="http://schemas.microsoft.com/office/drawing/2014/main" id="{35BB4B45-CA04-3753-7978-64BBE6EBB2FE}"/>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B1F811D-DA33-426E-5514-77016684DC94}"/>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41B46E2B-B266-9A26-FB8A-A2B7C07CB980}"/>
                </a:ext>
              </a:extLst>
            </p:cNvPr>
            <p:cNvGrpSpPr/>
            <p:nvPr userDrawn="1"/>
          </p:nvGrpSpPr>
          <p:grpSpPr>
            <a:xfrm>
              <a:off x="359176" y="6181375"/>
              <a:ext cx="342000" cy="342000"/>
              <a:chOff x="359176" y="6181375"/>
              <a:chExt cx="342000" cy="342000"/>
            </a:xfrm>
          </p:grpSpPr>
          <p:sp>
            <p:nvSpPr>
              <p:cNvPr id="49" name="Oval 48">
                <a:extLst>
                  <a:ext uri="{FF2B5EF4-FFF2-40B4-BE49-F238E27FC236}">
                    <a16:creationId xmlns:a16="http://schemas.microsoft.com/office/drawing/2014/main" id="{0FABCBFA-853B-1563-537A-7D1F8CB58462}"/>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0" name="Oval 49">
                <a:extLst>
                  <a:ext uri="{FF2B5EF4-FFF2-40B4-BE49-F238E27FC236}">
                    <a16:creationId xmlns:a16="http://schemas.microsoft.com/office/drawing/2014/main" id="{5A21419C-1258-3FC6-DF00-55792DF098D3}"/>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pic>
        <p:nvPicPr>
          <p:cNvPr id="51" name="Picture 50">
            <a:extLst>
              <a:ext uri="{FF2B5EF4-FFF2-40B4-BE49-F238E27FC236}">
                <a16:creationId xmlns:a16="http://schemas.microsoft.com/office/drawing/2014/main" id="{0C2ADDA2-99CA-ED1F-89B0-3CE43231AA68}"/>
              </a:ext>
            </a:extLst>
          </p:cNvPr>
          <p:cNvPicPr>
            <a:picLocks noChangeAspect="1"/>
          </p:cNvPicPr>
          <p:nvPr userDrawn="1"/>
        </p:nvPicPr>
        <p:blipFill>
          <a:blip r:embed="rId2"/>
          <a:stretch>
            <a:fillRect/>
          </a:stretch>
        </p:blipFill>
        <p:spPr>
          <a:xfrm>
            <a:off x="1450244" y="4067054"/>
            <a:ext cx="1786718" cy="1786718"/>
          </a:xfrm>
          <a:prstGeom prst="rect">
            <a:avLst/>
          </a:prstGeom>
        </p:spPr>
      </p:pic>
    </p:spTree>
    <p:extLst>
      <p:ext uri="{BB962C8B-B14F-4D97-AF65-F5344CB8AC3E}">
        <p14:creationId xmlns:p14="http://schemas.microsoft.com/office/powerpoint/2010/main" val="371139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single 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2F846A-9CBE-AA03-F0DB-8737A2FC1181}"/>
              </a:ext>
            </a:extLst>
          </p:cNvPr>
          <p:cNvSpPr/>
          <p:nvPr userDrawn="1"/>
        </p:nvSpPr>
        <p:spPr>
          <a:xfrm>
            <a:off x="-6365" y="0"/>
            <a:ext cx="4604997" cy="6356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flipH="1">
            <a:off x="116618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flipH="1">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flipH="1">
            <a:off x="11490824"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2DC1F80C-50AF-70B9-488C-DEE34F56A62F}"/>
              </a:ext>
            </a:extLst>
          </p:cNvPr>
          <p:cNvSpPr>
            <a:spLocks noChangeAspect="1"/>
          </p:cNvSpPr>
          <p:nvPr userDrawn="1"/>
        </p:nvSpPr>
        <p:spPr>
          <a:xfrm>
            <a:off x="3069756" y="4333464"/>
            <a:ext cx="2362559" cy="2362559"/>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30CB220E-293B-105C-75A2-A8CB069AF8F8}"/>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3581272" y="4863939"/>
            <a:ext cx="1339525" cy="1339525"/>
          </a:xfrm>
          <a:prstGeom prst="rect">
            <a:avLst/>
          </a:prstGeom>
        </p:spPr>
      </p:pic>
      <p:sp>
        <p:nvSpPr>
          <p:cNvPr id="13" name="Oval 12">
            <a:extLst>
              <a:ext uri="{FF2B5EF4-FFF2-40B4-BE49-F238E27FC236}">
                <a16:creationId xmlns:a16="http://schemas.microsoft.com/office/drawing/2014/main" id="{61A58B71-A4B9-360C-4C19-D8DA2151363F}"/>
              </a:ext>
            </a:extLst>
          </p:cNvPr>
          <p:cNvSpPr>
            <a:spLocks noChangeAspect="1"/>
          </p:cNvSpPr>
          <p:nvPr userDrawn="1"/>
        </p:nvSpPr>
        <p:spPr>
          <a:xfrm>
            <a:off x="3085741" y="4328568"/>
            <a:ext cx="2362559" cy="2362559"/>
          </a:xfrm>
          <a:prstGeom prst="ellipse">
            <a:avLst/>
          </a:prstGeom>
          <a:solidFill>
            <a:srgbClr val="FFFFFF">
              <a:alpha val="20000"/>
            </a:srgbClr>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Chart Placeholder 18">
            <a:extLst>
              <a:ext uri="{FF2B5EF4-FFF2-40B4-BE49-F238E27FC236}">
                <a16:creationId xmlns:a16="http://schemas.microsoft.com/office/drawing/2014/main" id="{148B6F1A-D895-193E-2C8B-94642B1EF1F9}"/>
              </a:ext>
            </a:extLst>
          </p:cNvPr>
          <p:cNvSpPr>
            <a:spLocks noGrp="1"/>
          </p:cNvSpPr>
          <p:nvPr userDrawn="1">
            <p:ph type="chart" sz="quarter" idx="10"/>
          </p:nvPr>
        </p:nvSpPr>
        <p:spPr>
          <a:xfrm>
            <a:off x="5191507" y="476570"/>
            <a:ext cx="6384697" cy="5672646"/>
          </a:xfrm>
          <a:prstGeom prst="rect">
            <a:avLst/>
          </a:prstGeom>
        </p:spPr>
        <p:txBody>
          <a:bodyPr/>
          <a:lstStyle/>
          <a:p>
            <a:endParaRPr lang="en-GB"/>
          </a:p>
        </p:txBody>
      </p:sp>
    </p:spTree>
    <p:extLst>
      <p:ext uri="{BB962C8B-B14F-4D97-AF65-F5344CB8AC3E}">
        <p14:creationId xmlns:p14="http://schemas.microsoft.com/office/powerpoint/2010/main" val="1191513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9632CC-16C0-DEB8-7D6E-1B6CC62F3122}"/>
              </a:ext>
            </a:extLst>
          </p:cNvPr>
          <p:cNvSpPr txBox="1"/>
          <p:nvPr userDrawn="1"/>
        </p:nvSpPr>
        <p:spPr>
          <a:xfrm>
            <a:off x="4447713" y="2849732"/>
            <a:ext cx="2263805" cy="646331"/>
          </a:xfrm>
          <a:prstGeom prst="rect">
            <a:avLst/>
          </a:prstGeom>
          <a:noFill/>
        </p:spPr>
        <p:txBody>
          <a:bodyPr wrap="square" rtlCol="0">
            <a:spAutoFit/>
          </a:bodyPr>
          <a:lstStyle/>
          <a:p>
            <a:r>
              <a:rPr lang="en-GB" dirty="0"/>
              <a:t>Small area estimates map goes on this slide</a:t>
            </a:r>
          </a:p>
        </p:txBody>
      </p:sp>
    </p:spTree>
    <p:extLst>
      <p:ext uri="{BB962C8B-B14F-4D97-AF65-F5344CB8AC3E}">
        <p14:creationId xmlns:p14="http://schemas.microsoft.com/office/powerpoint/2010/main" val="198787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4CF60D3-9E5D-82C4-B9DB-FB2CC473D505}"/>
              </a:ext>
            </a:extLst>
          </p:cNvPr>
          <p:cNvSpPr/>
          <p:nvPr userDrawn="1"/>
        </p:nvSpPr>
        <p:spPr>
          <a:xfrm>
            <a:off x="4147794" y="1"/>
            <a:ext cx="7525663" cy="120736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1669F48-AFED-7523-1ED3-71EAED258384}"/>
              </a:ext>
            </a:extLst>
          </p:cNvPr>
          <p:cNvCxnSpPr>
            <a:cxnSpLocks/>
          </p:cNvCxnSpPr>
          <p:nvPr userDrawn="1"/>
        </p:nvCxnSpPr>
        <p:spPr>
          <a:xfrm>
            <a:off x="1167345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BBC537-5194-F0F5-CEE1-D84791083BAF}"/>
              </a:ext>
            </a:extLst>
          </p:cNvPr>
          <p:cNvCxnSpPr>
            <a:cxnSpLocks/>
          </p:cNvCxnSpPr>
          <p:nvPr userDrawn="1"/>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8FE1CEB-1C73-9B69-8926-F4CB7FC0BD6D}"/>
              </a:ext>
            </a:extLst>
          </p:cNvPr>
          <p:cNvGrpSpPr/>
          <p:nvPr userDrawn="1"/>
        </p:nvGrpSpPr>
        <p:grpSpPr>
          <a:xfrm>
            <a:off x="11502457" y="6181375"/>
            <a:ext cx="342000" cy="342000"/>
            <a:chOff x="-1837324" y="4018825"/>
            <a:chExt cx="342000" cy="342000"/>
          </a:xfrm>
        </p:grpSpPr>
        <p:sp>
          <p:nvSpPr>
            <p:cNvPr id="11" name="Oval 10">
              <a:extLst>
                <a:ext uri="{FF2B5EF4-FFF2-40B4-BE49-F238E27FC236}">
                  <a16:creationId xmlns:a16="http://schemas.microsoft.com/office/drawing/2014/main" id="{4C7590F8-939A-47E7-21D7-2272ADC7B235}"/>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3A0E2E-1E66-3722-549B-AA72B437035D}"/>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A04C6175-1B4A-2838-5448-79B636EB30EF}"/>
              </a:ext>
            </a:extLst>
          </p:cNvPr>
          <p:cNvSpPr/>
          <p:nvPr userDrawn="1"/>
        </p:nvSpPr>
        <p:spPr>
          <a:xfrm>
            <a:off x="-1" y="0"/>
            <a:ext cx="6391921" cy="635237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 Placeholder 2">
            <a:extLst>
              <a:ext uri="{FF2B5EF4-FFF2-40B4-BE49-F238E27FC236}">
                <a16:creationId xmlns:a16="http://schemas.microsoft.com/office/drawing/2014/main" id="{5DC8E322-B981-1FFE-BF0D-B6CDD3FD4043}"/>
              </a:ext>
            </a:extLst>
          </p:cNvPr>
          <p:cNvSpPr txBox="1">
            <a:spLocks/>
          </p:cNvSpPr>
          <p:nvPr userDrawn="1"/>
        </p:nvSpPr>
        <p:spPr>
          <a:xfrm>
            <a:off x="233023" y="445036"/>
            <a:ext cx="3460744" cy="677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3600" dirty="0">
                <a:solidFill>
                  <a:schemeClr val="bg1"/>
                </a:solidFill>
                <a:latin typeface="+mj-lt"/>
              </a:rPr>
              <a:t>Adult population breakdown</a:t>
            </a:r>
          </a:p>
        </p:txBody>
      </p:sp>
      <p:sp>
        <p:nvSpPr>
          <p:cNvPr id="19" name="Table Placeholder 17">
            <a:extLst>
              <a:ext uri="{FF2B5EF4-FFF2-40B4-BE49-F238E27FC236}">
                <a16:creationId xmlns:a16="http://schemas.microsoft.com/office/drawing/2014/main" id="{51E5DFFD-9544-AFC9-A6F6-9A11CC701BB0}"/>
              </a:ext>
            </a:extLst>
          </p:cNvPr>
          <p:cNvSpPr>
            <a:spLocks noGrp="1"/>
          </p:cNvSpPr>
          <p:nvPr>
            <p:ph type="tbl" sz="quarter" idx="11"/>
          </p:nvPr>
        </p:nvSpPr>
        <p:spPr>
          <a:xfrm>
            <a:off x="3946525" y="372862"/>
            <a:ext cx="6680200" cy="5743851"/>
          </a:xfrm>
          <a:prstGeom prst="rect">
            <a:avLst/>
          </a:prstGeom>
        </p:spPr>
        <p:txBody>
          <a:bodyPr/>
          <a:lstStyle/>
          <a:p>
            <a:endParaRPr lang="en-GB"/>
          </a:p>
        </p:txBody>
      </p:sp>
      <p:sp>
        <p:nvSpPr>
          <p:cNvPr id="22" name="Text Placeholder 21">
            <a:extLst>
              <a:ext uri="{FF2B5EF4-FFF2-40B4-BE49-F238E27FC236}">
                <a16:creationId xmlns:a16="http://schemas.microsoft.com/office/drawing/2014/main" id="{CDCAF9D5-9856-A31C-5D59-4C4169AD3142}"/>
              </a:ext>
            </a:extLst>
          </p:cNvPr>
          <p:cNvSpPr>
            <a:spLocks noGrp="1"/>
          </p:cNvSpPr>
          <p:nvPr>
            <p:ph type="body" sz="quarter" idx="12"/>
          </p:nvPr>
        </p:nvSpPr>
        <p:spPr>
          <a:xfrm>
            <a:off x="233363" y="1793506"/>
            <a:ext cx="3078162" cy="3577485"/>
          </a:xfrm>
          <a:prstGeom prst="rect">
            <a:avLst/>
          </a:prstGeom>
        </p:spPr>
        <p:txBody>
          <a:bodyPr>
            <a:normAutofit/>
          </a:bodyPr>
          <a:lstStyle>
            <a:lvl1pPr marL="0" indent="0">
              <a:lnSpc>
                <a:spcPct val="100000"/>
              </a:lnSpc>
              <a:buFontTx/>
              <a:buNone/>
              <a:defRPr sz="2000">
                <a:solidFill>
                  <a:schemeClr val="bg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p:txBody>
      </p:sp>
      <p:sp>
        <p:nvSpPr>
          <p:cNvPr id="2" name="TextBox 1">
            <a:extLst>
              <a:ext uri="{FF2B5EF4-FFF2-40B4-BE49-F238E27FC236}">
                <a16:creationId xmlns:a16="http://schemas.microsoft.com/office/drawing/2014/main" id="{FEA242B8-6C6F-2BFD-850F-FD992A017896}"/>
              </a:ext>
            </a:extLst>
          </p:cNvPr>
          <p:cNvSpPr txBox="1"/>
          <p:nvPr userDrawn="1"/>
        </p:nvSpPr>
        <p:spPr>
          <a:xfrm>
            <a:off x="5721091" y="6426676"/>
            <a:ext cx="5528931" cy="261610"/>
          </a:xfrm>
          <a:prstGeom prst="rect">
            <a:avLst/>
          </a:prstGeom>
          <a:noFill/>
        </p:spPr>
        <p:txBody>
          <a:bodyPr wrap="square" rtlCol="0">
            <a:spAutoFit/>
          </a:bodyPr>
          <a:lstStyle/>
          <a:p>
            <a:pPr algn="r"/>
            <a:r>
              <a:rPr lang="en-GB" sz="1100" dirty="0">
                <a:latin typeface="+mj-lt"/>
                <a:cs typeface="Arial" panose="020B0604020202020204" pitchFamily="34" charset="0"/>
              </a:rPr>
              <a:t>Source: Census 2021</a:t>
            </a:r>
          </a:p>
        </p:txBody>
      </p:sp>
    </p:spTree>
    <p:extLst>
      <p:ext uri="{BB962C8B-B14F-4D97-AF65-F5344CB8AC3E}">
        <p14:creationId xmlns:p14="http://schemas.microsoft.com/office/powerpoint/2010/main" val="26989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5C9C-BC72-15B8-28ED-C715458B41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DB39DE-A425-2067-1E1A-A2C6AC1CD3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4B2420-F8B6-A034-6459-F6C91126810A}"/>
              </a:ext>
            </a:extLst>
          </p:cNvPr>
          <p:cNvSpPr>
            <a:spLocks noGrp="1"/>
          </p:cNvSpPr>
          <p:nvPr>
            <p:ph type="dt" sz="half" idx="10"/>
          </p:nvPr>
        </p:nvSpPr>
        <p:spPr/>
        <p:txBody>
          <a:bodyPr/>
          <a:lstStyle/>
          <a:p>
            <a:fld id="{9040C81D-6979-451E-BF0A-8BDE53C5A1DD}" type="datetimeFigureOut">
              <a:rPr lang="en-GB" smtClean="0"/>
              <a:t>15/12/2025</a:t>
            </a:fld>
            <a:endParaRPr lang="en-GB"/>
          </a:p>
        </p:txBody>
      </p:sp>
      <p:sp>
        <p:nvSpPr>
          <p:cNvPr id="5" name="Footer Placeholder 4">
            <a:extLst>
              <a:ext uri="{FF2B5EF4-FFF2-40B4-BE49-F238E27FC236}">
                <a16:creationId xmlns:a16="http://schemas.microsoft.com/office/drawing/2014/main" id="{9420DFDB-AC08-A1DE-52AA-9187BF9D6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F77022-8A89-2CF5-2006-D93103426C93}"/>
              </a:ext>
            </a:extLst>
          </p:cNvPr>
          <p:cNvSpPr>
            <a:spLocks noGrp="1"/>
          </p:cNvSpPr>
          <p:nvPr>
            <p:ph type="sldNum" sz="quarter" idx="12"/>
          </p:nvPr>
        </p:nvSpPr>
        <p:spPr/>
        <p:txBody>
          <a:bodyPr/>
          <a:lstStyle/>
          <a:p>
            <a:fld id="{7A00F9A4-916A-400C-93F3-1DFB21580BC7}" type="slidenum">
              <a:rPr lang="en-GB" smtClean="0"/>
              <a:t>‹#›</a:t>
            </a:fld>
            <a:endParaRPr lang="en-GB"/>
          </a:p>
        </p:txBody>
      </p:sp>
    </p:spTree>
    <p:extLst>
      <p:ext uri="{BB962C8B-B14F-4D97-AF65-F5344CB8AC3E}">
        <p14:creationId xmlns:p14="http://schemas.microsoft.com/office/powerpoint/2010/main" val="21787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71152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8312B-38EC-D916-9748-9A2B53764263}"/>
              </a:ext>
            </a:extLst>
          </p:cNvPr>
          <p:cNvSpPr>
            <a:spLocks noGrp="1"/>
          </p:cNvSpPr>
          <p:nvPr>
            <p:ph type="dt" sz="half" idx="10"/>
          </p:nvPr>
        </p:nvSpPr>
        <p:spPr/>
        <p:txBody>
          <a:bodyPr/>
          <a:lstStyle/>
          <a:p>
            <a:fld id="{905D488C-E8C6-4965-8E42-2FBF6711F0A2}" type="datetimeFigureOut">
              <a:rPr lang="en-GB" smtClean="0"/>
              <a:t>15/12/2025</a:t>
            </a:fld>
            <a:endParaRPr lang="en-GB"/>
          </a:p>
        </p:txBody>
      </p:sp>
      <p:sp>
        <p:nvSpPr>
          <p:cNvPr id="3" name="Footer Placeholder 2">
            <a:extLst>
              <a:ext uri="{FF2B5EF4-FFF2-40B4-BE49-F238E27FC236}">
                <a16:creationId xmlns:a16="http://schemas.microsoft.com/office/drawing/2014/main" id="{86EDE970-00C3-22B9-C34F-44F3D62E58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A1FCAD-B6E8-019A-2CBF-83320EA9649B}"/>
              </a:ext>
            </a:extLst>
          </p:cNvPr>
          <p:cNvSpPr>
            <a:spLocks noGrp="1"/>
          </p:cNvSpPr>
          <p:nvPr>
            <p:ph type="sldNum" sz="quarter" idx="12"/>
          </p:nvPr>
        </p:nvSpPr>
        <p:spPr/>
        <p:txBody>
          <a:bodyPr/>
          <a:lstStyle/>
          <a:p>
            <a:fld id="{F1814042-1E1E-43D0-A03D-4EF063CE484B}" type="slidenum">
              <a:rPr lang="en-GB" smtClean="0"/>
              <a:t>‹#›</a:t>
            </a:fld>
            <a:endParaRPr lang="en-GB"/>
          </a:p>
        </p:txBody>
      </p:sp>
    </p:spTree>
    <p:extLst>
      <p:ext uri="{BB962C8B-B14F-4D97-AF65-F5344CB8AC3E}">
        <p14:creationId xmlns:p14="http://schemas.microsoft.com/office/powerpoint/2010/main" val="424960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FA1895B-8439-FB32-1076-761293B88B3A}"/>
              </a:ext>
            </a:extLst>
          </p:cNvPr>
          <p:cNvGrpSpPr/>
          <p:nvPr userDrawn="1"/>
        </p:nvGrpSpPr>
        <p:grpSpPr>
          <a:xfrm flipH="1">
            <a:off x="0" y="0"/>
            <a:ext cx="12192000" cy="6858000"/>
            <a:chOff x="0" y="0"/>
            <a:chExt cx="12192000" cy="6858000"/>
          </a:xfrm>
        </p:grpSpPr>
        <p:cxnSp>
          <p:nvCxnSpPr>
            <p:cNvPr id="6" name="Straight Connector 5">
              <a:extLst>
                <a:ext uri="{FF2B5EF4-FFF2-40B4-BE49-F238E27FC236}">
                  <a16:creationId xmlns:a16="http://schemas.microsoft.com/office/drawing/2014/main" id="{2C547464-C74D-F0DF-B7A3-6C60F01AA6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965300-C1A2-87FC-0A0A-3250A71FBE70}"/>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0DC6AAF-40D6-A7D4-FC70-A8B97FD71C6E}"/>
                </a:ext>
              </a:extLst>
            </p:cNvPr>
            <p:cNvGrpSpPr/>
            <p:nvPr/>
          </p:nvGrpSpPr>
          <p:grpSpPr>
            <a:xfrm>
              <a:off x="359176" y="6181375"/>
              <a:ext cx="342000" cy="342000"/>
              <a:chOff x="-1837324" y="4018825"/>
              <a:chExt cx="342000" cy="342000"/>
            </a:xfrm>
          </p:grpSpPr>
          <p:sp>
            <p:nvSpPr>
              <p:cNvPr id="9" name="Oval 8">
                <a:extLst>
                  <a:ext uri="{FF2B5EF4-FFF2-40B4-BE49-F238E27FC236}">
                    <a16:creationId xmlns:a16="http://schemas.microsoft.com/office/drawing/2014/main" id="{804B809E-9ACA-51A0-978A-9EDC1A0D535A}"/>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5FE6E6F3-8350-2343-B592-E9CD30DB137A}"/>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2" name="Group 1">
            <a:extLst>
              <a:ext uri="{FF2B5EF4-FFF2-40B4-BE49-F238E27FC236}">
                <a16:creationId xmlns:a16="http://schemas.microsoft.com/office/drawing/2014/main" id="{7D87DED3-9DAD-243A-7662-F0E0473BCFE7}"/>
              </a:ext>
            </a:extLst>
          </p:cNvPr>
          <p:cNvGrpSpPr/>
          <p:nvPr userDrawn="1"/>
        </p:nvGrpSpPr>
        <p:grpSpPr>
          <a:xfrm rot="10800000" flipH="1">
            <a:off x="0" y="0"/>
            <a:ext cx="12192000" cy="6858000"/>
            <a:chOff x="0" y="0"/>
            <a:chExt cx="12192000" cy="6858000"/>
          </a:xfrm>
        </p:grpSpPr>
        <p:cxnSp>
          <p:nvCxnSpPr>
            <p:cNvPr id="3" name="Straight Connector 2">
              <a:extLst>
                <a:ext uri="{FF2B5EF4-FFF2-40B4-BE49-F238E27FC236}">
                  <a16:creationId xmlns:a16="http://schemas.microsoft.com/office/drawing/2014/main" id="{E70546D7-DFA6-13A8-1A47-B040A15D6D3F}"/>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59A5ACC-D108-8B5A-6D06-482EF41049C2}"/>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9FB97B1-F855-7956-0683-9A41B1E42DC1}"/>
                </a:ext>
              </a:extLst>
            </p:cNvPr>
            <p:cNvGrpSpPr/>
            <p:nvPr/>
          </p:nvGrpSpPr>
          <p:grpSpPr>
            <a:xfrm>
              <a:off x="359176" y="6181375"/>
              <a:ext cx="342000" cy="342000"/>
              <a:chOff x="-1837324" y="4018825"/>
              <a:chExt cx="342000" cy="342000"/>
            </a:xfrm>
          </p:grpSpPr>
          <p:sp>
            <p:nvSpPr>
              <p:cNvPr id="12" name="Oval 11">
                <a:extLst>
                  <a:ext uri="{FF2B5EF4-FFF2-40B4-BE49-F238E27FC236}">
                    <a16:creationId xmlns:a16="http://schemas.microsoft.com/office/drawing/2014/main" id="{31B6A374-F469-86DF-6CDF-31A20C0E31A7}"/>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FB089094-F40D-C299-0DF2-FC7998D8F62F}"/>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270397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single 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2F846A-9CBE-AA03-F0DB-8737A2FC1181}"/>
              </a:ext>
            </a:extLst>
          </p:cNvPr>
          <p:cNvSpPr/>
          <p:nvPr userDrawn="1"/>
        </p:nvSpPr>
        <p:spPr>
          <a:xfrm>
            <a:off x="-6365" y="8879"/>
            <a:ext cx="4604997" cy="6347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flipH="1">
            <a:off x="116618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flipH="1">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flipH="1">
            <a:off x="11490824"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hart Placeholder 18">
            <a:extLst>
              <a:ext uri="{FF2B5EF4-FFF2-40B4-BE49-F238E27FC236}">
                <a16:creationId xmlns:a16="http://schemas.microsoft.com/office/drawing/2014/main" id="{148B6F1A-D895-193E-2C8B-94642B1EF1F9}"/>
              </a:ext>
            </a:extLst>
          </p:cNvPr>
          <p:cNvSpPr>
            <a:spLocks noGrp="1"/>
          </p:cNvSpPr>
          <p:nvPr userDrawn="1">
            <p:ph type="chart" sz="quarter" idx="10"/>
          </p:nvPr>
        </p:nvSpPr>
        <p:spPr>
          <a:xfrm>
            <a:off x="5191507" y="476570"/>
            <a:ext cx="6384697" cy="5672646"/>
          </a:xfrm>
          <a:prstGeom prst="rect">
            <a:avLst/>
          </a:prstGeom>
        </p:spPr>
        <p:txBody>
          <a:bodyPr/>
          <a:lstStyle/>
          <a:p>
            <a:endParaRPr lang="en-GB"/>
          </a:p>
        </p:txBody>
      </p:sp>
      <p:grpSp>
        <p:nvGrpSpPr>
          <p:cNvPr id="16" name="Group 15">
            <a:extLst>
              <a:ext uri="{FF2B5EF4-FFF2-40B4-BE49-F238E27FC236}">
                <a16:creationId xmlns:a16="http://schemas.microsoft.com/office/drawing/2014/main" id="{62EA0DE0-9543-E304-9E2F-E3628B1521F9}"/>
              </a:ext>
            </a:extLst>
          </p:cNvPr>
          <p:cNvGrpSpPr>
            <a:grpSpLocks noChangeAspect="1"/>
          </p:cNvGrpSpPr>
          <p:nvPr userDrawn="1"/>
        </p:nvGrpSpPr>
        <p:grpSpPr>
          <a:xfrm>
            <a:off x="3085741" y="4329527"/>
            <a:ext cx="2361600" cy="2361600"/>
            <a:chOff x="3069756" y="4328568"/>
            <a:chExt cx="2378544" cy="2367455"/>
          </a:xfrm>
        </p:grpSpPr>
        <p:sp>
          <p:nvSpPr>
            <p:cNvPr id="17" name="Oval 16">
              <a:extLst>
                <a:ext uri="{FF2B5EF4-FFF2-40B4-BE49-F238E27FC236}">
                  <a16:creationId xmlns:a16="http://schemas.microsoft.com/office/drawing/2014/main" id="{6F95E11A-333A-DCA6-69CC-2C629BABA239}"/>
                </a:ext>
              </a:extLst>
            </p:cNvPr>
            <p:cNvSpPr>
              <a:spLocks noChangeAspect="1"/>
            </p:cNvSpPr>
            <p:nvPr/>
          </p:nvSpPr>
          <p:spPr>
            <a:xfrm>
              <a:off x="3069756" y="4333464"/>
              <a:ext cx="2362559" cy="2362559"/>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2F5EA30-38C9-F3F7-A7C9-B723E252F0C0}"/>
                </a:ext>
              </a:extLst>
            </p:cNvPr>
            <p:cNvPicPr>
              <a:picLocks noChangeAspect="1"/>
            </p:cNvPicPr>
            <p:nvPr/>
          </p:nvPicPr>
          <p:blipFill>
            <a:blip r:embed="rId2">
              <a:duotone>
                <a:schemeClr val="accent3">
                  <a:shade val="45000"/>
                  <a:satMod val="135000"/>
                </a:schemeClr>
                <a:prstClr val="white"/>
              </a:duotone>
            </a:blip>
            <a:stretch>
              <a:fillRect/>
            </a:stretch>
          </p:blipFill>
          <p:spPr>
            <a:xfrm>
              <a:off x="3541423" y="4828112"/>
              <a:ext cx="1383868" cy="1383868"/>
            </a:xfrm>
            <a:prstGeom prst="rect">
              <a:avLst/>
            </a:prstGeom>
          </p:spPr>
        </p:pic>
        <p:sp>
          <p:nvSpPr>
            <p:cNvPr id="19" name="Oval 18">
              <a:extLst>
                <a:ext uri="{FF2B5EF4-FFF2-40B4-BE49-F238E27FC236}">
                  <a16:creationId xmlns:a16="http://schemas.microsoft.com/office/drawing/2014/main" id="{E2BC5EA7-10BA-568D-3F24-87DEC3BA5904}"/>
                </a:ext>
              </a:extLst>
            </p:cNvPr>
            <p:cNvSpPr>
              <a:spLocks noChangeAspect="1"/>
            </p:cNvSpPr>
            <p:nvPr/>
          </p:nvSpPr>
          <p:spPr>
            <a:xfrm>
              <a:off x="3085741" y="4328568"/>
              <a:ext cx="2362559" cy="2362559"/>
            </a:xfrm>
            <a:prstGeom prst="ellipse">
              <a:avLst/>
            </a:prstGeom>
            <a:solidFill>
              <a:srgbClr val="FFFFFF">
                <a:alpha val="20000"/>
              </a:srgbClr>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149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single 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2F846A-9CBE-AA03-F0DB-8737A2FC1181}"/>
              </a:ext>
            </a:extLst>
          </p:cNvPr>
          <p:cNvSpPr/>
          <p:nvPr userDrawn="1"/>
        </p:nvSpPr>
        <p:spPr>
          <a:xfrm>
            <a:off x="-6365" y="8879"/>
            <a:ext cx="4604997" cy="63474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flipH="1">
            <a:off x="1166182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flipH="1">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flipH="1">
            <a:off x="11490824"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hart Placeholder 18">
            <a:extLst>
              <a:ext uri="{FF2B5EF4-FFF2-40B4-BE49-F238E27FC236}">
                <a16:creationId xmlns:a16="http://schemas.microsoft.com/office/drawing/2014/main" id="{148B6F1A-D895-193E-2C8B-94642B1EF1F9}"/>
              </a:ext>
            </a:extLst>
          </p:cNvPr>
          <p:cNvSpPr>
            <a:spLocks noGrp="1"/>
          </p:cNvSpPr>
          <p:nvPr userDrawn="1">
            <p:ph type="chart" sz="quarter" idx="10"/>
          </p:nvPr>
        </p:nvSpPr>
        <p:spPr>
          <a:xfrm>
            <a:off x="5191507" y="476570"/>
            <a:ext cx="6384697" cy="5672646"/>
          </a:xfrm>
          <a:prstGeom prst="rect">
            <a:avLst/>
          </a:prstGeom>
        </p:spPr>
        <p:txBody>
          <a:bodyPr/>
          <a:lstStyle/>
          <a:p>
            <a:endParaRPr lang="en-GB"/>
          </a:p>
        </p:txBody>
      </p:sp>
      <p:grpSp>
        <p:nvGrpSpPr>
          <p:cNvPr id="21" name="Group 20">
            <a:extLst>
              <a:ext uri="{FF2B5EF4-FFF2-40B4-BE49-F238E27FC236}">
                <a16:creationId xmlns:a16="http://schemas.microsoft.com/office/drawing/2014/main" id="{6D1D2A4E-38C0-E97E-8A52-3CEF19E72733}"/>
              </a:ext>
            </a:extLst>
          </p:cNvPr>
          <p:cNvGrpSpPr>
            <a:grpSpLocks noChangeAspect="1"/>
          </p:cNvGrpSpPr>
          <p:nvPr userDrawn="1"/>
        </p:nvGrpSpPr>
        <p:grpSpPr>
          <a:xfrm>
            <a:off x="3101612" y="4337259"/>
            <a:ext cx="2361600" cy="2361600"/>
            <a:chOff x="6329139" y="342980"/>
            <a:chExt cx="1718844" cy="1718844"/>
          </a:xfrm>
        </p:grpSpPr>
        <p:sp>
          <p:nvSpPr>
            <p:cNvPr id="22" name="Oval 21">
              <a:extLst>
                <a:ext uri="{FF2B5EF4-FFF2-40B4-BE49-F238E27FC236}">
                  <a16:creationId xmlns:a16="http://schemas.microsoft.com/office/drawing/2014/main" id="{B6ED5B60-317F-84BC-C98A-0A8853D7DDA9}"/>
                </a:ext>
              </a:extLst>
            </p:cNvPr>
            <p:cNvSpPr>
              <a:spLocks noChangeAspect="1"/>
            </p:cNvSpPr>
            <p:nvPr/>
          </p:nvSpPr>
          <p:spPr>
            <a:xfrm>
              <a:off x="6329139" y="342980"/>
              <a:ext cx="1718844" cy="1718844"/>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23" name="Picture 22" descr="A blue and black image of a person kneeling on the ground&#10;&#10;AI-generated content may be incorrect.">
              <a:extLst>
                <a:ext uri="{FF2B5EF4-FFF2-40B4-BE49-F238E27FC236}">
                  <a16:creationId xmlns:a16="http://schemas.microsoft.com/office/drawing/2014/main" id="{EE3AF297-BB9E-6F2F-87AF-70D6DE0D1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1024" y="680586"/>
              <a:ext cx="1036507" cy="1036507"/>
            </a:xfrm>
            <a:prstGeom prst="rect">
              <a:avLst/>
            </a:prstGeom>
          </p:spPr>
        </p:pic>
        <p:sp>
          <p:nvSpPr>
            <p:cNvPr id="24" name="Oval 23">
              <a:extLst>
                <a:ext uri="{FF2B5EF4-FFF2-40B4-BE49-F238E27FC236}">
                  <a16:creationId xmlns:a16="http://schemas.microsoft.com/office/drawing/2014/main" id="{6C4A90DC-CA3A-B920-995D-931841692D6F}"/>
                </a:ext>
              </a:extLst>
            </p:cNvPr>
            <p:cNvSpPr/>
            <p:nvPr userDrawn="1"/>
          </p:nvSpPr>
          <p:spPr>
            <a:xfrm>
              <a:off x="6647518" y="1114291"/>
              <a:ext cx="245857" cy="2458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1B785D0-DF4E-83B3-518D-68E11855F3B3}"/>
                </a:ext>
              </a:extLst>
            </p:cNvPr>
            <p:cNvSpPr/>
            <p:nvPr userDrawn="1"/>
          </p:nvSpPr>
          <p:spPr>
            <a:xfrm>
              <a:off x="7224116" y="881426"/>
              <a:ext cx="245857" cy="2458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C4013F2-3D9C-E896-A9DF-1E054E27FC4A}"/>
                </a:ext>
              </a:extLst>
            </p:cNvPr>
            <p:cNvSpPr/>
            <p:nvPr userDrawn="1"/>
          </p:nvSpPr>
          <p:spPr>
            <a:xfrm>
              <a:off x="7515231" y="708609"/>
              <a:ext cx="245857" cy="2458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EBBCA2F-82F9-6AE8-AD06-F6C744AFC904}"/>
                </a:ext>
              </a:extLst>
            </p:cNvPr>
            <p:cNvSpPr/>
            <p:nvPr userDrawn="1"/>
          </p:nvSpPr>
          <p:spPr>
            <a:xfrm>
              <a:off x="7281888" y="718160"/>
              <a:ext cx="117855" cy="1010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2F7F581-BADF-0349-E796-5E26A8D68B74}"/>
                </a:ext>
              </a:extLst>
            </p:cNvPr>
            <p:cNvSpPr/>
            <p:nvPr userDrawn="1"/>
          </p:nvSpPr>
          <p:spPr>
            <a:xfrm>
              <a:off x="7625245" y="1148308"/>
              <a:ext cx="117855" cy="1010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427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ngle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7E26EB-AE37-F5D7-F5A7-F143205E2C5C}"/>
              </a:ext>
            </a:extLst>
          </p:cNvPr>
          <p:cNvSpPr/>
          <p:nvPr userDrawn="1"/>
        </p:nvSpPr>
        <p:spPr>
          <a:xfrm>
            <a:off x="-6365" y="1"/>
            <a:ext cx="4604997" cy="6352371"/>
          </a:xfrm>
          <a:prstGeom prst="rect">
            <a:avLst/>
          </a:prstGeom>
          <a:solidFill>
            <a:schemeClr val="bg2">
              <a:alpha val="783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A2D3FC9-041C-E17F-789B-D78B69D73938}"/>
              </a:ext>
            </a:extLst>
          </p:cNvPr>
          <p:cNvGrpSpPr/>
          <p:nvPr userDrawn="1"/>
        </p:nvGrpSpPr>
        <p:grpSpPr>
          <a:xfrm flipH="1">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Chart Placeholder 18">
            <a:extLst>
              <a:ext uri="{FF2B5EF4-FFF2-40B4-BE49-F238E27FC236}">
                <a16:creationId xmlns:a16="http://schemas.microsoft.com/office/drawing/2014/main" id="{148B6F1A-D895-193E-2C8B-94642B1EF1F9}"/>
              </a:ext>
            </a:extLst>
          </p:cNvPr>
          <p:cNvSpPr>
            <a:spLocks noGrp="1"/>
          </p:cNvSpPr>
          <p:nvPr>
            <p:ph type="chart" sz="quarter" idx="10"/>
          </p:nvPr>
        </p:nvSpPr>
        <p:spPr>
          <a:xfrm>
            <a:off x="5447622" y="1695450"/>
            <a:ext cx="6042703" cy="4243388"/>
          </a:xfrm>
          <a:prstGeom prst="rect">
            <a:avLst/>
          </a:prstGeom>
        </p:spPr>
        <p:txBody>
          <a:bodyPr/>
          <a:lstStyle/>
          <a:p>
            <a:endParaRPr lang="en-GB"/>
          </a:p>
        </p:txBody>
      </p:sp>
      <p:grpSp>
        <p:nvGrpSpPr>
          <p:cNvPr id="2" name="Group 1">
            <a:extLst>
              <a:ext uri="{FF2B5EF4-FFF2-40B4-BE49-F238E27FC236}">
                <a16:creationId xmlns:a16="http://schemas.microsoft.com/office/drawing/2014/main" id="{4C2A05BE-D056-F054-FC95-EC2899BB8FFF}"/>
              </a:ext>
            </a:extLst>
          </p:cNvPr>
          <p:cNvGrpSpPr/>
          <p:nvPr userDrawn="1"/>
        </p:nvGrpSpPr>
        <p:grpSpPr>
          <a:xfrm>
            <a:off x="3069756" y="4333464"/>
            <a:ext cx="2362559" cy="2362559"/>
            <a:chOff x="3069756" y="4333464"/>
            <a:chExt cx="2362559" cy="2362559"/>
          </a:xfrm>
        </p:grpSpPr>
        <p:sp>
          <p:nvSpPr>
            <p:cNvPr id="3" name="Oval 2">
              <a:extLst>
                <a:ext uri="{FF2B5EF4-FFF2-40B4-BE49-F238E27FC236}">
                  <a16:creationId xmlns:a16="http://schemas.microsoft.com/office/drawing/2014/main" id="{4A0FD31E-B647-3DB9-966E-66526FE0F5CE}"/>
                </a:ext>
              </a:extLst>
            </p:cNvPr>
            <p:cNvSpPr>
              <a:spLocks noChangeAspect="1"/>
            </p:cNvSpPr>
            <p:nvPr/>
          </p:nvSpPr>
          <p:spPr>
            <a:xfrm>
              <a:off x="3069756" y="4333464"/>
              <a:ext cx="2362559" cy="2362559"/>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10D1B72-649E-1980-A678-50720A8830CE}"/>
                </a:ext>
              </a:extLst>
            </p:cNvPr>
            <p:cNvPicPr>
              <a:picLocks noChangeAspect="1"/>
            </p:cNvPicPr>
            <p:nvPr/>
          </p:nvPicPr>
          <p:blipFill>
            <a:blip r:embed="rId2">
              <a:duotone>
                <a:schemeClr val="accent6">
                  <a:shade val="45000"/>
                  <a:satMod val="135000"/>
                </a:schemeClr>
                <a:prstClr val="white"/>
              </a:duotone>
            </a:blip>
            <a:stretch>
              <a:fillRect/>
            </a:stretch>
          </p:blipFill>
          <p:spPr>
            <a:xfrm>
              <a:off x="3117283" y="4757845"/>
              <a:ext cx="1470504" cy="1470504"/>
            </a:xfrm>
            <a:prstGeom prst="rect">
              <a:avLst/>
            </a:prstGeom>
          </p:spPr>
        </p:pic>
        <p:pic>
          <p:nvPicPr>
            <p:cNvPr id="14" name="Picture 13">
              <a:extLst>
                <a:ext uri="{FF2B5EF4-FFF2-40B4-BE49-F238E27FC236}">
                  <a16:creationId xmlns:a16="http://schemas.microsoft.com/office/drawing/2014/main" id="{DEDE5981-55DA-1B69-BC2F-36B631005F96}"/>
                </a:ext>
              </a:extLst>
            </p:cNvPr>
            <p:cNvPicPr>
              <a:picLocks noChangeAspect="1"/>
            </p:cNvPicPr>
            <p:nvPr/>
          </p:nvPicPr>
          <p:blipFill>
            <a:blip r:embed="rId3">
              <a:duotone>
                <a:schemeClr val="accent6">
                  <a:shade val="45000"/>
                  <a:satMod val="135000"/>
                </a:schemeClr>
                <a:prstClr val="white"/>
              </a:duotone>
            </a:blip>
            <a:stretch>
              <a:fillRect/>
            </a:stretch>
          </p:blipFill>
          <p:spPr>
            <a:xfrm>
              <a:off x="3891451" y="4757845"/>
              <a:ext cx="1470504" cy="1470504"/>
            </a:xfrm>
            <a:prstGeom prst="rect">
              <a:avLst/>
            </a:prstGeom>
          </p:spPr>
        </p:pic>
      </p:grpSp>
    </p:spTree>
    <p:extLst>
      <p:ext uri="{BB962C8B-B14F-4D97-AF65-F5344CB8AC3E}">
        <p14:creationId xmlns:p14="http://schemas.microsoft.com/office/powerpoint/2010/main" val="95581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single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815C9-4E9A-577E-6535-4C38926CD582}"/>
              </a:ext>
            </a:extLst>
          </p:cNvPr>
          <p:cNvSpPr/>
          <p:nvPr userDrawn="1"/>
        </p:nvSpPr>
        <p:spPr>
          <a:xfrm>
            <a:off x="534871" y="0"/>
            <a:ext cx="4604997" cy="6352373"/>
          </a:xfrm>
          <a:prstGeom prst="rect">
            <a:avLst/>
          </a:prstGeom>
          <a:solidFill>
            <a:srgbClr val="BD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A2D3FC9-041C-E17F-789B-D78B69D73938}"/>
              </a:ext>
            </a:extLst>
          </p:cNvPr>
          <p:cNvGrpSpPr/>
          <p:nvPr userDrawn="1"/>
        </p:nvGrpSpPr>
        <p:grpSpPr>
          <a:xfrm>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a:extLst>
              <a:ext uri="{FF2B5EF4-FFF2-40B4-BE49-F238E27FC236}">
                <a16:creationId xmlns:a16="http://schemas.microsoft.com/office/drawing/2014/main" id="{CD6A67C4-0986-DDED-16C2-F45B4A601C6C}"/>
              </a:ext>
            </a:extLst>
          </p:cNvPr>
          <p:cNvGrpSpPr/>
          <p:nvPr userDrawn="1"/>
        </p:nvGrpSpPr>
        <p:grpSpPr>
          <a:xfrm>
            <a:off x="866525" y="369844"/>
            <a:ext cx="844510" cy="844510"/>
            <a:chOff x="305411" y="369844"/>
            <a:chExt cx="844510" cy="844510"/>
          </a:xfrm>
        </p:grpSpPr>
        <p:sp>
          <p:nvSpPr>
            <p:cNvPr id="4" name="Oval 3">
              <a:extLst>
                <a:ext uri="{FF2B5EF4-FFF2-40B4-BE49-F238E27FC236}">
                  <a16:creationId xmlns:a16="http://schemas.microsoft.com/office/drawing/2014/main" id="{DA85067C-AB76-D65E-227F-E651C06F1751}"/>
                </a:ext>
              </a:extLst>
            </p:cNvPr>
            <p:cNvSpPr/>
            <p:nvPr/>
          </p:nvSpPr>
          <p:spPr>
            <a:xfrm>
              <a:off x="305411" y="369844"/>
              <a:ext cx="844510" cy="84451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Pound with solid fill">
              <a:extLst>
                <a:ext uri="{FF2B5EF4-FFF2-40B4-BE49-F238E27FC236}">
                  <a16:creationId xmlns:a16="http://schemas.microsoft.com/office/drawing/2014/main" id="{F0BEE753-2AA8-412B-8E9E-D710CB0F79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7777" y="572584"/>
              <a:ext cx="439030" cy="439030"/>
            </a:xfrm>
            <a:prstGeom prst="rect">
              <a:avLst/>
            </a:prstGeom>
          </p:spPr>
        </p:pic>
      </p:grpSp>
      <p:pic>
        <p:nvPicPr>
          <p:cNvPr id="14" name="Picture 13">
            <a:extLst>
              <a:ext uri="{FF2B5EF4-FFF2-40B4-BE49-F238E27FC236}">
                <a16:creationId xmlns:a16="http://schemas.microsoft.com/office/drawing/2014/main" id="{96CF5379-8247-2474-D313-F3A6C96BAC43}"/>
              </a:ext>
            </a:extLst>
          </p:cNvPr>
          <p:cNvPicPr>
            <a:picLocks noChangeAspect="1"/>
          </p:cNvPicPr>
          <p:nvPr userDrawn="1"/>
        </p:nvPicPr>
        <p:blipFill>
          <a:blip r:embed="rId4">
            <a:duotone>
              <a:schemeClr val="accent6">
                <a:shade val="45000"/>
                <a:satMod val="135000"/>
              </a:schemeClr>
              <a:prstClr val="white"/>
            </a:duotone>
          </a:blip>
          <a:stretch>
            <a:fillRect/>
          </a:stretch>
        </p:blipFill>
        <p:spPr>
          <a:xfrm>
            <a:off x="5043183" y="2666251"/>
            <a:ext cx="1871419" cy="1871419"/>
          </a:xfrm>
          <a:prstGeom prst="rect">
            <a:avLst/>
          </a:prstGeom>
        </p:spPr>
      </p:pic>
      <p:pic>
        <p:nvPicPr>
          <p:cNvPr id="24" name="Picture 23">
            <a:extLst>
              <a:ext uri="{FF2B5EF4-FFF2-40B4-BE49-F238E27FC236}">
                <a16:creationId xmlns:a16="http://schemas.microsoft.com/office/drawing/2014/main" id="{25955E53-A06A-E89A-5E9C-1EEF0FB79A79}"/>
              </a:ext>
            </a:extLst>
          </p:cNvPr>
          <p:cNvPicPr>
            <a:picLocks noChangeAspect="1"/>
          </p:cNvPicPr>
          <p:nvPr userDrawn="1"/>
        </p:nvPicPr>
        <p:blipFill>
          <a:blip r:embed="rId5">
            <a:duotone>
              <a:schemeClr val="accent6">
                <a:shade val="45000"/>
                <a:satMod val="135000"/>
              </a:schemeClr>
              <a:prstClr val="white"/>
            </a:duotone>
          </a:blip>
          <a:stretch>
            <a:fillRect/>
          </a:stretch>
        </p:blipFill>
        <p:spPr>
          <a:xfrm>
            <a:off x="6769777" y="3060090"/>
            <a:ext cx="1477580" cy="1477580"/>
          </a:xfrm>
          <a:prstGeom prst="rect">
            <a:avLst/>
          </a:prstGeom>
        </p:spPr>
      </p:pic>
      <p:grpSp>
        <p:nvGrpSpPr>
          <p:cNvPr id="19" name="Group 18">
            <a:extLst>
              <a:ext uri="{FF2B5EF4-FFF2-40B4-BE49-F238E27FC236}">
                <a16:creationId xmlns:a16="http://schemas.microsoft.com/office/drawing/2014/main" id="{A92E21AF-BAFE-6614-916A-B0331206301C}"/>
              </a:ext>
            </a:extLst>
          </p:cNvPr>
          <p:cNvGrpSpPr/>
          <p:nvPr userDrawn="1"/>
        </p:nvGrpSpPr>
        <p:grpSpPr>
          <a:xfrm>
            <a:off x="10528158" y="5288928"/>
            <a:ext cx="918808" cy="844510"/>
            <a:chOff x="10845934" y="5425994"/>
            <a:chExt cx="918808" cy="844510"/>
          </a:xfrm>
        </p:grpSpPr>
        <p:sp>
          <p:nvSpPr>
            <p:cNvPr id="20" name="Oval 19">
              <a:extLst>
                <a:ext uri="{FF2B5EF4-FFF2-40B4-BE49-F238E27FC236}">
                  <a16:creationId xmlns:a16="http://schemas.microsoft.com/office/drawing/2014/main" id="{9A0994B7-A3A3-CC81-F0D9-208C0CEDE0A0}"/>
                </a:ext>
              </a:extLst>
            </p:cNvPr>
            <p:cNvSpPr/>
            <p:nvPr/>
          </p:nvSpPr>
          <p:spPr>
            <a:xfrm>
              <a:off x="10880136" y="5425994"/>
              <a:ext cx="844510" cy="84451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Pound with solid fill">
              <a:extLst>
                <a:ext uri="{FF2B5EF4-FFF2-40B4-BE49-F238E27FC236}">
                  <a16:creationId xmlns:a16="http://schemas.microsoft.com/office/drawing/2014/main" id="{1383AF93-863F-3D42-48C2-70AE80650E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45934" y="5628734"/>
              <a:ext cx="439030" cy="439030"/>
            </a:xfrm>
            <a:prstGeom prst="rect">
              <a:avLst/>
            </a:prstGeom>
          </p:spPr>
        </p:pic>
        <p:pic>
          <p:nvPicPr>
            <p:cNvPr id="26" name="Graphic 25" descr="Pound with solid fill">
              <a:extLst>
                <a:ext uri="{FF2B5EF4-FFF2-40B4-BE49-F238E27FC236}">
                  <a16:creationId xmlns:a16="http://schemas.microsoft.com/office/drawing/2014/main" id="{C1F61422-4526-3E87-23B8-90B8381073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85823" y="5628734"/>
              <a:ext cx="439030" cy="439030"/>
            </a:xfrm>
            <a:prstGeom prst="rect">
              <a:avLst/>
            </a:prstGeom>
          </p:spPr>
        </p:pic>
        <p:pic>
          <p:nvPicPr>
            <p:cNvPr id="30" name="Graphic 29" descr="Pound with solid fill">
              <a:extLst>
                <a:ext uri="{FF2B5EF4-FFF2-40B4-BE49-F238E27FC236}">
                  <a16:creationId xmlns:a16="http://schemas.microsoft.com/office/drawing/2014/main" id="{B0D6768D-ADC8-9219-162D-D3B422370F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25712" y="5628734"/>
              <a:ext cx="439030" cy="439030"/>
            </a:xfrm>
            <a:prstGeom prst="rect">
              <a:avLst/>
            </a:prstGeom>
          </p:spPr>
        </p:pic>
      </p:grpSp>
      <p:sp>
        <p:nvSpPr>
          <p:cNvPr id="31" name="Text Placeholder 5">
            <a:extLst>
              <a:ext uri="{FF2B5EF4-FFF2-40B4-BE49-F238E27FC236}">
                <a16:creationId xmlns:a16="http://schemas.microsoft.com/office/drawing/2014/main" id="{4F0B1734-BA15-99A2-4FBA-4C879FF7099B}"/>
              </a:ext>
            </a:extLst>
          </p:cNvPr>
          <p:cNvSpPr txBox="1">
            <a:spLocks/>
          </p:cNvSpPr>
          <p:nvPr userDrawn="1"/>
        </p:nvSpPr>
        <p:spPr>
          <a:xfrm>
            <a:off x="682142" y="1376553"/>
            <a:ext cx="3715554" cy="12934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latin typeface="+mj-lt"/>
              </a:rPr>
              <a:t>Over </a:t>
            </a:r>
            <a:r>
              <a:rPr lang="en-GB" b="1" dirty="0">
                <a:solidFill>
                  <a:schemeClr val="bg1"/>
                </a:solidFill>
                <a:ea typeface="Calibri" panose="020F0502020204030204" pitchFamily="34" charset="0"/>
                <a:cs typeface="Calibri" panose="020F0502020204030204" pitchFamily="34" charset="0"/>
              </a:rPr>
              <a:t>1 in 3 </a:t>
            </a:r>
            <a:r>
              <a:rPr lang="en-GB" dirty="0">
                <a:solidFill>
                  <a:schemeClr val="bg1"/>
                </a:solidFill>
                <a:latin typeface="+mj-lt"/>
              </a:rPr>
              <a:t>adults living in the </a:t>
            </a:r>
            <a:r>
              <a:rPr lang="en-GB" b="1" dirty="0">
                <a:solidFill>
                  <a:schemeClr val="bg1"/>
                </a:solidFill>
              </a:rPr>
              <a:t>most deprived </a:t>
            </a:r>
            <a:r>
              <a:rPr lang="en-GB" dirty="0">
                <a:solidFill>
                  <a:schemeClr val="bg1"/>
                </a:solidFill>
                <a:latin typeface="+mj-lt"/>
              </a:rPr>
              <a:t>neighbourhoods are inactive</a:t>
            </a:r>
          </a:p>
        </p:txBody>
      </p:sp>
      <p:sp>
        <p:nvSpPr>
          <p:cNvPr id="32" name="Text Placeholder 6">
            <a:extLst>
              <a:ext uri="{FF2B5EF4-FFF2-40B4-BE49-F238E27FC236}">
                <a16:creationId xmlns:a16="http://schemas.microsoft.com/office/drawing/2014/main" id="{5F7CD07B-3971-719E-B5FD-EBDBF173A18F}"/>
              </a:ext>
            </a:extLst>
          </p:cNvPr>
          <p:cNvSpPr txBox="1">
            <a:spLocks/>
          </p:cNvSpPr>
          <p:nvPr userDrawn="1"/>
        </p:nvSpPr>
        <p:spPr>
          <a:xfrm>
            <a:off x="7483875" y="5288928"/>
            <a:ext cx="2878691" cy="776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600" dirty="0">
                <a:solidFill>
                  <a:schemeClr val="tx2"/>
                </a:solidFill>
                <a:latin typeface="+mj-lt"/>
              </a:rPr>
              <a:t>Compared to </a:t>
            </a:r>
            <a:r>
              <a:rPr lang="en-GB" sz="2000" b="1" dirty="0">
                <a:solidFill>
                  <a:schemeClr val="bg1"/>
                </a:solidFill>
              </a:rPr>
              <a:t>1 in 3 </a:t>
            </a:r>
            <a:r>
              <a:rPr lang="en-GB" sz="1600" dirty="0">
                <a:solidFill>
                  <a:schemeClr val="tx2"/>
                </a:solidFill>
                <a:latin typeface="+mj-lt"/>
              </a:rPr>
              <a:t>adults living in the </a:t>
            </a:r>
            <a:r>
              <a:rPr lang="en-GB" sz="1600" b="1" dirty="0">
                <a:solidFill>
                  <a:schemeClr val="tx2"/>
                </a:solidFill>
              </a:rPr>
              <a:t>least deprived</a:t>
            </a:r>
            <a:r>
              <a:rPr lang="en-GB" sz="1600" dirty="0">
                <a:solidFill>
                  <a:schemeClr val="tx2"/>
                </a:solidFill>
                <a:latin typeface="+mj-lt"/>
              </a:rPr>
              <a:t> neighbourhoods </a:t>
            </a:r>
            <a:r>
              <a:rPr lang="en-GB" sz="1600" dirty="0">
                <a:solidFill>
                  <a:schemeClr val="bg1"/>
                </a:solidFill>
                <a:latin typeface="+mj-lt"/>
              </a:rPr>
              <a:t>(20%)</a:t>
            </a:r>
          </a:p>
          <a:p>
            <a:pPr algn="r"/>
            <a:endParaRPr lang="en-GB" sz="1600" dirty="0">
              <a:solidFill>
                <a:schemeClr val="tx2"/>
              </a:solidFill>
              <a:latin typeface="+mj-lt"/>
            </a:endParaRPr>
          </a:p>
        </p:txBody>
      </p:sp>
      <p:sp>
        <p:nvSpPr>
          <p:cNvPr id="34" name="Text Placeholder 16">
            <a:extLst>
              <a:ext uri="{FF2B5EF4-FFF2-40B4-BE49-F238E27FC236}">
                <a16:creationId xmlns:a16="http://schemas.microsoft.com/office/drawing/2014/main" id="{F40D1A00-CAC2-E555-DEE8-4241598DA8F0}"/>
              </a:ext>
            </a:extLst>
          </p:cNvPr>
          <p:cNvSpPr>
            <a:spLocks noGrp="1"/>
          </p:cNvSpPr>
          <p:nvPr>
            <p:ph type="body" sz="quarter" idx="10" hasCustomPrompt="1"/>
          </p:nvPr>
        </p:nvSpPr>
        <p:spPr>
          <a:xfrm>
            <a:off x="692712" y="2932896"/>
            <a:ext cx="1074682" cy="505363"/>
          </a:xfrm>
          <a:prstGeom prst="rect">
            <a:avLst/>
          </a:prstGeom>
        </p:spPr>
        <p:txBody>
          <a:bodyPr/>
          <a:lstStyle>
            <a:lvl1pPr marL="0" indent="0" algn="l">
              <a:buFontTx/>
              <a:buNone/>
              <a:defRPr sz="2800">
                <a:solidFill>
                  <a:schemeClr val="bg1"/>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(xx%)</a:t>
            </a:r>
          </a:p>
        </p:txBody>
      </p:sp>
      <p:pic>
        <p:nvPicPr>
          <p:cNvPr id="33" name="Picture 32">
            <a:extLst>
              <a:ext uri="{FF2B5EF4-FFF2-40B4-BE49-F238E27FC236}">
                <a16:creationId xmlns:a16="http://schemas.microsoft.com/office/drawing/2014/main" id="{6ED31F67-33EE-3DD7-5943-C5CAA043374F}"/>
              </a:ext>
            </a:extLst>
          </p:cNvPr>
          <p:cNvPicPr>
            <a:picLocks noChangeAspect="1"/>
          </p:cNvPicPr>
          <p:nvPr userDrawn="1"/>
        </p:nvPicPr>
        <p:blipFill>
          <a:blip r:embed="rId8">
            <a:lum bright="70000" contrast="-70000"/>
          </a:blip>
          <a:stretch>
            <a:fillRect/>
          </a:stretch>
        </p:blipFill>
        <p:spPr>
          <a:xfrm>
            <a:off x="3392771" y="2886221"/>
            <a:ext cx="1651449" cy="1651449"/>
          </a:xfrm>
          <a:prstGeom prst="rect">
            <a:avLst/>
          </a:prstGeom>
        </p:spPr>
      </p:pic>
      <p:sp>
        <p:nvSpPr>
          <p:cNvPr id="16" name="Text Placeholder 16">
            <a:extLst>
              <a:ext uri="{FF2B5EF4-FFF2-40B4-BE49-F238E27FC236}">
                <a16:creationId xmlns:a16="http://schemas.microsoft.com/office/drawing/2014/main" id="{B9648C87-CC67-4633-71BE-EC83D206F29F}"/>
              </a:ext>
            </a:extLst>
          </p:cNvPr>
          <p:cNvSpPr>
            <a:spLocks noGrp="1"/>
          </p:cNvSpPr>
          <p:nvPr>
            <p:ph type="body" sz="quarter" idx="13" hasCustomPrompt="1"/>
          </p:nvPr>
        </p:nvSpPr>
        <p:spPr>
          <a:xfrm>
            <a:off x="9708578" y="5770503"/>
            <a:ext cx="770471" cy="348915"/>
          </a:xfrm>
          <a:prstGeom prst="rect">
            <a:avLst/>
          </a:prstGeom>
        </p:spPr>
        <p:txBody>
          <a:bodyPr/>
          <a:lstStyle>
            <a:lvl1pPr marL="0" indent="0" algn="l">
              <a:buFontTx/>
              <a:buNone/>
              <a:defRPr sz="1600">
                <a:solidFill>
                  <a:schemeClr val="tx2"/>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(xx%)</a:t>
            </a:r>
          </a:p>
        </p:txBody>
      </p:sp>
      <p:sp>
        <p:nvSpPr>
          <p:cNvPr id="18" name="Text Placeholder 16">
            <a:extLst>
              <a:ext uri="{FF2B5EF4-FFF2-40B4-BE49-F238E27FC236}">
                <a16:creationId xmlns:a16="http://schemas.microsoft.com/office/drawing/2014/main" id="{3BA76A6C-A118-C9FD-1D33-5D1F292E3A50}"/>
              </a:ext>
            </a:extLst>
          </p:cNvPr>
          <p:cNvSpPr>
            <a:spLocks noGrp="1"/>
          </p:cNvSpPr>
          <p:nvPr>
            <p:ph type="body" sz="quarter" idx="12" hasCustomPrompt="1"/>
          </p:nvPr>
        </p:nvSpPr>
        <p:spPr>
          <a:xfrm>
            <a:off x="9052926" y="5288928"/>
            <a:ext cx="1410847" cy="505363"/>
          </a:xfrm>
          <a:prstGeom prst="rect">
            <a:avLst/>
          </a:prstGeom>
        </p:spPr>
        <p:txBody>
          <a:bodyPr/>
          <a:lstStyle>
            <a:lvl1pPr marL="0" indent="0" algn="l">
              <a:buFontTx/>
              <a:buNone/>
              <a:defRPr sz="2000" b="1">
                <a:solidFill>
                  <a:schemeClr val="tx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1 in x</a:t>
            </a:r>
          </a:p>
        </p:txBody>
      </p:sp>
    </p:spTree>
    <p:extLst>
      <p:ext uri="{BB962C8B-B14F-4D97-AF65-F5344CB8AC3E}">
        <p14:creationId xmlns:p14="http://schemas.microsoft.com/office/powerpoint/2010/main" val="95121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6_single chart">
    <p:spTree>
      <p:nvGrpSpPr>
        <p:cNvPr id="1" name=""/>
        <p:cNvGrpSpPr/>
        <p:nvPr/>
      </p:nvGrpSpPr>
      <p:grpSpPr>
        <a:xfrm>
          <a:off x="0" y="0"/>
          <a:ext cx="0" cy="0"/>
          <a:chOff x="0" y="0"/>
          <a:chExt cx="0" cy="0"/>
        </a:xfrm>
      </p:grpSpPr>
      <p:sp>
        <p:nvSpPr>
          <p:cNvPr id="20" name="Chart Placeholder 18">
            <a:extLst>
              <a:ext uri="{FF2B5EF4-FFF2-40B4-BE49-F238E27FC236}">
                <a16:creationId xmlns:a16="http://schemas.microsoft.com/office/drawing/2014/main" id="{148B6F1A-D895-193E-2C8B-94642B1EF1F9}"/>
              </a:ext>
            </a:extLst>
          </p:cNvPr>
          <p:cNvSpPr>
            <a:spLocks noGrp="1"/>
          </p:cNvSpPr>
          <p:nvPr>
            <p:ph type="chart" sz="quarter" idx="10"/>
          </p:nvPr>
        </p:nvSpPr>
        <p:spPr>
          <a:xfrm>
            <a:off x="2371728" y="1929598"/>
            <a:ext cx="9118598" cy="4243388"/>
          </a:xfrm>
          <a:prstGeom prst="rect">
            <a:avLst/>
          </a:prstGeom>
        </p:spPr>
        <p:txBody>
          <a:bodyPr/>
          <a:lstStyle/>
          <a:p>
            <a:endParaRPr lang="en-GB"/>
          </a:p>
        </p:txBody>
      </p:sp>
      <p:sp>
        <p:nvSpPr>
          <p:cNvPr id="3" name="Rectangle 2">
            <a:extLst>
              <a:ext uri="{FF2B5EF4-FFF2-40B4-BE49-F238E27FC236}">
                <a16:creationId xmlns:a16="http://schemas.microsoft.com/office/drawing/2014/main" id="{6303E3AA-628C-4D37-E591-BF73594EEDAB}"/>
              </a:ext>
            </a:extLst>
          </p:cNvPr>
          <p:cNvSpPr/>
          <p:nvPr userDrawn="1"/>
        </p:nvSpPr>
        <p:spPr>
          <a:xfrm>
            <a:off x="530176" y="0"/>
            <a:ext cx="5152993" cy="63563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A2D3FC9-041C-E17F-789B-D78B69D73938}"/>
              </a:ext>
            </a:extLst>
          </p:cNvPr>
          <p:cNvGrpSpPr/>
          <p:nvPr userDrawn="1"/>
        </p:nvGrpSpPr>
        <p:grpSpPr>
          <a:xfrm>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4875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4.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08EEEC-EE95-AACC-69C9-822DCED97823}"/>
              </a:ext>
            </a:extLst>
          </p:cNvPr>
          <p:cNvSpPr txBox="1"/>
          <p:nvPr userDrawn="1"/>
        </p:nvSpPr>
        <p:spPr>
          <a:xfrm>
            <a:off x="581581" y="6438535"/>
            <a:ext cx="3318967" cy="261610"/>
          </a:xfrm>
          <a:prstGeom prst="rect">
            <a:avLst/>
          </a:prstGeom>
          <a:noFill/>
        </p:spPr>
        <p:txBody>
          <a:bodyPr wrap="square" rtlCol="0">
            <a:spAutoFit/>
          </a:bodyPr>
          <a:lstStyle/>
          <a:p>
            <a:r>
              <a:rPr lang="en-GB" sz="1100" dirty="0">
                <a:latin typeface="+mj-lt"/>
              </a:rPr>
              <a:t>Data is for:  North and North East Lincolnshire</a:t>
            </a:r>
          </a:p>
        </p:txBody>
      </p:sp>
    </p:spTree>
    <p:extLst>
      <p:ext uri="{BB962C8B-B14F-4D97-AF65-F5344CB8AC3E}">
        <p14:creationId xmlns:p14="http://schemas.microsoft.com/office/powerpoint/2010/main" val="2631641861"/>
      </p:ext>
    </p:extLst>
  </p:cSld>
  <p:clrMap bg1="lt1" tx1="dk1" bg2="lt2" tx2="dk2" accent1="accent1" accent2="accent2" accent3="accent3" accent4="accent4" accent5="accent5" accent6="accent6" hlink="hlink" folHlink="folHlink"/>
  <p:sldLayoutIdLst>
    <p:sldLayoutId id="2147484259" r:id="rId1"/>
    <p:sldLayoutId id="2147484203" r:id="rId2"/>
    <p:sldLayoutId id="2147483888" r:id="rId3"/>
    <p:sldLayoutId id="2147484032" r:id="rId4"/>
    <p:sldLayoutId id="2147484262" r:id="rId5"/>
    <p:sldLayoutId id="2147484263" r:id="rId6"/>
    <p:sldLayoutId id="2147484246" r:id="rId7"/>
    <p:sldLayoutId id="2147484088" r:id="rId8"/>
    <p:sldLayoutId id="2147484237" r:id="rId9"/>
    <p:sldLayoutId id="2147484264" r:id="rId10"/>
    <p:sldLayoutId id="2147484255" r:id="rId11"/>
    <p:sldLayoutId id="2147484190" r:id="rId12"/>
    <p:sldLayoutId id="2147484139" r:id="rId13"/>
    <p:sldLayoutId id="2147484075" r:id="rId14"/>
    <p:sldLayoutId id="2147484035" r:id="rId15"/>
    <p:sldLayoutId id="2147484085" r:id="rId16"/>
    <p:sldLayoutId id="2147483866" r:id="rId17"/>
    <p:sldLayoutId id="2147484297" r:id="rId18"/>
    <p:sldLayoutId id="2147483968" r:id="rId19"/>
    <p:sldLayoutId id="2147483782" r:id="rId20"/>
    <p:sldLayoutId id="2147483784" r:id="rId21"/>
    <p:sldLayoutId id="2147483773" r:id="rId22"/>
    <p:sldLayoutId id="2147484278"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467540"/>
      </p:ext>
    </p:extLst>
  </p:cSld>
  <p:clrMap bg1="lt1" tx1="dk1" bg2="lt2" tx2="dk2" accent1="accent1" accent2="accent2" accent3="accent3" accent4="accent4" accent5="accent5" accent6="accent6" hlink="hlink" folHlink="folHlink"/>
  <p:sldLayoutIdLst>
    <p:sldLayoutId id="2147484092" r:id="rId1"/>
    <p:sldLayoutId id="2147484223" r:id="rId2"/>
    <p:sldLayoutId id="2147484235" r:id="rId3"/>
    <p:sldLayoutId id="2147484165" r:id="rId4"/>
    <p:sldLayoutId id="2147484037" r:id="rId5"/>
    <p:sldLayoutId id="2147484265" r:id="rId6"/>
    <p:sldLayoutId id="2147484010" r:id="rId7"/>
    <p:sldLayoutId id="2147484079" r:id="rId8"/>
    <p:sldLayoutId id="2147484208" r:id="rId9"/>
    <p:sldLayoutId id="2147484257" r:id="rId10"/>
    <p:sldLayoutId id="21474842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421656"/>
      </p:ext>
    </p:extLst>
  </p:cSld>
  <p:clrMap bg1="lt1" tx1="dk1" bg2="lt2" tx2="dk2" accent1="accent1" accent2="accent2" accent3="accent3" accent4="accent4" accent5="accent5" accent6="accent6" hlink="hlink" folHlink="folHlink"/>
  <p:sldLayoutIdLst>
    <p:sldLayoutId id="2147484266" r:id="rId1"/>
    <p:sldLayoutId id="2147484142" r:id="rId2"/>
    <p:sldLayoutId id="2147484272" r:id="rId3"/>
    <p:sldLayoutId id="2147484207" r:id="rId4"/>
    <p:sldLayoutId id="2147484104" r:id="rId5"/>
    <p:sldLayoutId id="2147484126" r:id="rId6"/>
    <p:sldLayoutId id="2147484280" r:id="rId7"/>
  </p:sldLayoutIdLst>
  <p:txStyles>
    <p:titleStyle>
      <a:lvl1pPr algn="l" defTabSz="914400" rtl="0" eaLnBrk="1" latinLnBrk="0" hangingPunct="1">
        <a:lnSpc>
          <a:spcPct val="90000"/>
        </a:lnSpc>
        <a:spcBef>
          <a:spcPct val="0"/>
        </a:spcBef>
        <a:buNone/>
        <a:defRPr sz="6000" b="1" i="0" kern="1200">
          <a:solidFill>
            <a:schemeClr val="tx1"/>
          </a:solidFill>
          <a:latin typeface="Angsana New" panose="02020603050405020304" pitchFamily="18" charset="-34"/>
          <a:ea typeface="+mj-ea"/>
          <a:cs typeface="Angsana New" panose="02020603050405020304" pitchFamily="18"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25676-134B-1C4E-7ECC-6B210D8BD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DCD1B2-0C41-CD58-C53A-324B18435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1F84E9-ED1A-E0E8-48B9-2F6207802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40C81D-6979-451E-BF0A-8BDE53C5A1DD}" type="datetimeFigureOut">
              <a:rPr lang="en-GB" smtClean="0"/>
              <a:t>15/12/2025</a:t>
            </a:fld>
            <a:endParaRPr lang="en-GB"/>
          </a:p>
        </p:txBody>
      </p:sp>
      <p:sp>
        <p:nvSpPr>
          <p:cNvPr id="5" name="Footer Placeholder 4">
            <a:extLst>
              <a:ext uri="{FF2B5EF4-FFF2-40B4-BE49-F238E27FC236}">
                <a16:creationId xmlns:a16="http://schemas.microsoft.com/office/drawing/2014/main" id="{4FB9579C-1429-6A64-1C0B-EF3B10172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55D0EDC-2079-3BC2-B69A-81362040A0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00F9A4-916A-400C-93F3-1DFB21580BC7}" type="slidenum">
              <a:rPr lang="en-GB" smtClean="0"/>
              <a:t>‹#›</a:t>
            </a:fld>
            <a:endParaRPr lang="en-GB"/>
          </a:p>
        </p:txBody>
      </p:sp>
    </p:spTree>
    <p:extLst>
      <p:ext uri="{BB962C8B-B14F-4D97-AF65-F5344CB8AC3E}">
        <p14:creationId xmlns:p14="http://schemas.microsoft.com/office/powerpoint/2010/main" val="3444010684"/>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chart" Target="../charts/char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85.svg"/><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8.xml"/><Relationship Id="rId7" Type="http://schemas.openxmlformats.org/officeDocument/2006/relationships/image" Target="../media/image87.sv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86.png"/><Relationship Id="rId5" Type="http://schemas.openxmlformats.org/officeDocument/2006/relationships/image" Target="../media/image68.png"/><Relationship Id="rId4" Type="http://schemas.openxmlformats.org/officeDocument/2006/relationships/image" Target="../media/image3.png"/><Relationship Id="rId9" Type="http://schemas.openxmlformats.org/officeDocument/2006/relationships/image" Target="../media/image8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chart" Target="../charts/chart9.xml"/><Relationship Id="rId4" Type="http://schemas.openxmlformats.org/officeDocument/2006/relationships/image" Target="../media/image5.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chart" Target="../charts/chart11.xml"/><Relationship Id="rId7"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91.png"/><Relationship Id="rId5" Type="http://schemas.openxmlformats.org/officeDocument/2006/relationships/image" Target="../media/image90.svg"/><Relationship Id="rId10" Type="http://schemas.openxmlformats.org/officeDocument/2006/relationships/image" Target="../media/image95.svg"/><Relationship Id="rId4" Type="http://schemas.openxmlformats.org/officeDocument/2006/relationships/image" Target="../media/image89.png"/><Relationship Id="rId9" Type="http://schemas.openxmlformats.org/officeDocument/2006/relationships/image" Target="../media/image9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44.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8.sv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B5CBD-592D-683D-BA9F-BA4275F330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EA2309F-0C98-E908-1AF4-A58701347DBD}"/>
              </a:ext>
            </a:extLst>
          </p:cNvPr>
          <p:cNvSpPr/>
          <p:nvPr/>
        </p:nvSpPr>
        <p:spPr>
          <a:xfrm>
            <a:off x="2864388" y="2790198"/>
            <a:ext cx="6872261" cy="1846543"/>
          </a:xfrm>
          <a:prstGeom prst="rect">
            <a:avLst/>
          </a:prstGeom>
          <a:solidFill>
            <a:schemeClr val="accent6">
              <a:alpha val="50196"/>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Calibri Light" panose="020F0302020204030204"/>
                <a:ea typeface="+mn-ea"/>
                <a:cs typeface="Angsana New" panose="02020603050405020304" pitchFamily="18" charset="-34"/>
              </a:rPr>
              <a:t>An insight into adult physical activity in North and North East Lincolnshire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ea typeface="+mn-ea"/>
                <a:cs typeface="+mn-cs"/>
              </a:rPr>
              <a:t>December 2025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Calibri" panose="020F0502020204030204"/>
              <a:ea typeface="+mn-ea"/>
              <a:cs typeface="Angsana New" panose="02020603050405020304" pitchFamily="18" charset="-3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Calibri Light" panose="020F0302020204030204"/>
              <a:ea typeface="+mn-ea"/>
              <a:cs typeface="Angsana New" panose="02020603050405020304" pitchFamily="18" charset="-34"/>
            </a:endParaRPr>
          </a:p>
        </p:txBody>
      </p:sp>
      <p:pic>
        <p:nvPicPr>
          <p:cNvPr id="2" name="Picture 1">
            <a:extLst>
              <a:ext uri="{FF2B5EF4-FFF2-40B4-BE49-F238E27FC236}">
                <a16:creationId xmlns:a16="http://schemas.microsoft.com/office/drawing/2014/main" id="{C37A8F14-8980-C60D-6F6D-A2D018FC5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17" y="715758"/>
            <a:ext cx="2562949" cy="773996"/>
          </a:xfrm>
          <a:prstGeom prst="rect">
            <a:avLst/>
          </a:prstGeom>
        </p:spPr>
      </p:pic>
    </p:spTree>
    <p:extLst>
      <p:ext uri="{BB962C8B-B14F-4D97-AF65-F5344CB8AC3E}">
        <p14:creationId xmlns:p14="http://schemas.microsoft.com/office/powerpoint/2010/main" val="105065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2FAC678-7454-E81F-ED02-C75B28C5876D}"/>
              </a:ext>
            </a:extLst>
          </p:cNvPr>
          <p:cNvGrpSpPr/>
          <p:nvPr/>
        </p:nvGrpSpPr>
        <p:grpSpPr>
          <a:xfrm flipH="1">
            <a:off x="0" y="0"/>
            <a:ext cx="12192000" cy="6858000"/>
            <a:chOff x="0" y="0"/>
            <a:chExt cx="12192000" cy="6858000"/>
          </a:xfrm>
          <a:solidFill>
            <a:schemeClr val="bg1"/>
          </a:solidFill>
        </p:grpSpPr>
        <p:cxnSp>
          <p:nvCxnSpPr>
            <p:cNvPr id="26" name="Straight Connector 25">
              <a:extLst>
                <a:ext uri="{FF2B5EF4-FFF2-40B4-BE49-F238E27FC236}">
                  <a16:creationId xmlns:a16="http://schemas.microsoft.com/office/drawing/2014/main" id="{FADCD584-1094-36DF-3675-99CB5118A00D}"/>
                </a:ext>
              </a:extLst>
            </p:cNvPr>
            <p:cNvCxnSpPr>
              <a:cxnSpLocks/>
            </p:cNvCxnSpPr>
            <p:nvPr/>
          </p:nvCxnSpPr>
          <p:spPr>
            <a:xfrm>
              <a:off x="530176" y="0"/>
              <a:ext cx="0" cy="68580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3AC89B-BFD4-7246-4020-506AFA7E2B44}"/>
                </a:ext>
              </a:extLst>
            </p:cNvPr>
            <p:cNvCxnSpPr>
              <a:cxnSpLocks/>
            </p:cNvCxnSpPr>
            <p:nvPr/>
          </p:nvCxnSpPr>
          <p:spPr>
            <a:xfrm>
              <a:off x="0" y="6352375"/>
              <a:ext cx="121920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387EF17-A57E-4B92-580D-D4F26992AC0D}"/>
                </a:ext>
              </a:extLst>
            </p:cNvPr>
            <p:cNvGrpSpPr/>
            <p:nvPr/>
          </p:nvGrpSpPr>
          <p:grpSpPr>
            <a:xfrm>
              <a:off x="359176" y="6181375"/>
              <a:ext cx="342000" cy="342000"/>
              <a:chOff x="-1837324" y="4018825"/>
              <a:chExt cx="342000" cy="342000"/>
            </a:xfrm>
            <a:grpFill/>
          </p:grpSpPr>
          <p:sp>
            <p:nvSpPr>
              <p:cNvPr id="29" name="Oval 28">
                <a:extLst>
                  <a:ext uri="{FF2B5EF4-FFF2-40B4-BE49-F238E27FC236}">
                    <a16:creationId xmlns:a16="http://schemas.microsoft.com/office/drawing/2014/main" id="{32CD137F-1508-B86C-4AA4-9841997969CA}"/>
                  </a:ext>
                </a:extLst>
              </p:cNvPr>
              <p:cNvSpPr>
                <a:spLocks noChangeAspect="1"/>
              </p:cNvSpPr>
              <p:nvPr/>
            </p:nvSpPr>
            <p:spPr>
              <a:xfrm>
                <a:off x="-1837324" y="4018825"/>
                <a:ext cx="342000" cy="342000"/>
              </a:xfrm>
              <a:prstGeom prst="ellipse">
                <a:avLst/>
              </a:prstGeom>
              <a:gr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Oval 29">
                <a:extLst>
                  <a:ext uri="{FF2B5EF4-FFF2-40B4-BE49-F238E27FC236}">
                    <a16:creationId xmlns:a16="http://schemas.microsoft.com/office/drawing/2014/main" id="{02E51E48-98AD-3D18-E7C9-FE24D3E5FA3C}"/>
                  </a:ext>
                </a:extLst>
              </p:cNvPr>
              <p:cNvSpPr>
                <a:spLocks noChangeAspect="1"/>
              </p:cNvSpPr>
              <p:nvPr/>
            </p:nvSpPr>
            <p:spPr>
              <a:xfrm>
                <a:off x="-1783324" y="4072825"/>
                <a:ext cx="234000" cy="234000"/>
              </a:xfrm>
              <a:prstGeom prst="ellipse">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sp>
        <p:nvSpPr>
          <p:cNvPr id="32" name="TextBox 31">
            <a:extLst>
              <a:ext uri="{FF2B5EF4-FFF2-40B4-BE49-F238E27FC236}">
                <a16:creationId xmlns:a16="http://schemas.microsoft.com/office/drawing/2014/main" id="{5E017AAE-2A6D-FEB4-80AD-C161249CEC98}"/>
              </a:ext>
            </a:extLst>
          </p:cNvPr>
          <p:cNvSpPr txBox="1"/>
          <p:nvPr/>
        </p:nvSpPr>
        <p:spPr>
          <a:xfrm>
            <a:off x="368624" y="168042"/>
            <a:ext cx="7336719"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Some communities experience inactivity more than others</a:t>
            </a:r>
          </a:p>
        </p:txBody>
      </p:sp>
      <p:cxnSp>
        <p:nvCxnSpPr>
          <p:cNvPr id="5" name="Straight Connector 4">
            <a:extLst>
              <a:ext uri="{FF2B5EF4-FFF2-40B4-BE49-F238E27FC236}">
                <a16:creationId xmlns:a16="http://schemas.microsoft.com/office/drawing/2014/main" id="{30A4216D-99B8-F61B-DDDD-B044763AF195}"/>
              </a:ext>
            </a:extLst>
          </p:cNvPr>
          <p:cNvCxnSpPr>
            <a:cxnSpLocks/>
          </p:cNvCxnSpPr>
          <p:nvPr/>
        </p:nvCxnSpPr>
        <p:spPr>
          <a:xfrm flipV="1">
            <a:off x="6088930" y="2853611"/>
            <a:ext cx="1812421" cy="1773357"/>
          </a:xfrm>
          <a:prstGeom prst="line">
            <a:avLst/>
          </a:prstGeom>
          <a:ln w="266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237FDB65-7826-9749-34DA-D8A6AE211E10}"/>
              </a:ext>
            </a:extLst>
          </p:cNvPr>
          <p:cNvCxnSpPr>
            <a:cxnSpLocks/>
          </p:cNvCxnSpPr>
          <p:nvPr/>
        </p:nvCxnSpPr>
        <p:spPr>
          <a:xfrm flipH="1" flipV="1">
            <a:off x="3619981" y="2937771"/>
            <a:ext cx="1877281" cy="1654808"/>
          </a:xfrm>
          <a:prstGeom prst="line">
            <a:avLst/>
          </a:prstGeom>
          <a:ln w="266700">
            <a:solidFill>
              <a:schemeClr val="bg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7EA481C-28C7-46A9-5620-ED1898752AE2}"/>
              </a:ext>
            </a:extLst>
          </p:cNvPr>
          <p:cNvSpPr txBox="1"/>
          <p:nvPr/>
        </p:nvSpPr>
        <p:spPr>
          <a:xfrm>
            <a:off x="2070667" y="4610272"/>
            <a:ext cx="2496718" cy="830997"/>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Latest data shows inactivity rates have fallen for adults with a limiting illness</a:t>
            </a:r>
          </a:p>
        </p:txBody>
      </p:sp>
      <p:sp>
        <p:nvSpPr>
          <p:cNvPr id="35" name="TextBox 34">
            <a:extLst>
              <a:ext uri="{FF2B5EF4-FFF2-40B4-BE49-F238E27FC236}">
                <a16:creationId xmlns:a16="http://schemas.microsoft.com/office/drawing/2014/main" id="{250DB906-5A59-580E-B4C8-28572FC3A4B8}"/>
              </a:ext>
            </a:extLst>
          </p:cNvPr>
          <p:cNvSpPr txBox="1"/>
          <p:nvPr/>
        </p:nvSpPr>
        <p:spPr>
          <a:xfrm>
            <a:off x="4930844" y="2363359"/>
            <a:ext cx="1621304"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Gender</a:t>
            </a:r>
          </a:p>
        </p:txBody>
      </p:sp>
      <p:sp>
        <p:nvSpPr>
          <p:cNvPr id="36" name="TextBox 35">
            <a:extLst>
              <a:ext uri="{FF2B5EF4-FFF2-40B4-BE49-F238E27FC236}">
                <a16:creationId xmlns:a16="http://schemas.microsoft.com/office/drawing/2014/main" id="{8CB8A344-4BB2-4CE8-354F-0D4CD855CA14}"/>
              </a:ext>
            </a:extLst>
          </p:cNvPr>
          <p:cNvSpPr txBox="1"/>
          <p:nvPr/>
        </p:nvSpPr>
        <p:spPr>
          <a:xfrm>
            <a:off x="2072121" y="4188482"/>
            <a:ext cx="2308506"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Limiting illness</a:t>
            </a:r>
          </a:p>
        </p:txBody>
      </p:sp>
      <p:sp>
        <p:nvSpPr>
          <p:cNvPr id="37" name="TextBox 36">
            <a:extLst>
              <a:ext uri="{FF2B5EF4-FFF2-40B4-BE49-F238E27FC236}">
                <a16:creationId xmlns:a16="http://schemas.microsoft.com/office/drawing/2014/main" id="{7BB3D234-BD5E-97BC-FE9C-90D24E86F33A}"/>
              </a:ext>
            </a:extLst>
          </p:cNvPr>
          <p:cNvSpPr txBox="1"/>
          <p:nvPr/>
        </p:nvSpPr>
        <p:spPr>
          <a:xfrm>
            <a:off x="4930845" y="2783834"/>
            <a:ext cx="2203772" cy="830997"/>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Inactivity fluctuates for both men and women over time</a:t>
            </a:r>
          </a:p>
        </p:txBody>
      </p:sp>
      <p:grpSp>
        <p:nvGrpSpPr>
          <p:cNvPr id="38" name="Group 37">
            <a:extLst>
              <a:ext uri="{FF2B5EF4-FFF2-40B4-BE49-F238E27FC236}">
                <a16:creationId xmlns:a16="http://schemas.microsoft.com/office/drawing/2014/main" id="{08884BBB-5C62-280A-9B73-F550C82B2114}"/>
              </a:ext>
            </a:extLst>
          </p:cNvPr>
          <p:cNvGrpSpPr/>
          <p:nvPr/>
        </p:nvGrpSpPr>
        <p:grpSpPr>
          <a:xfrm>
            <a:off x="4762850" y="3995003"/>
            <a:ext cx="2088000" cy="2088000"/>
            <a:chOff x="8794972" y="4889557"/>
            <a:chExt cx="2088000" cy="2088000"/>
          </a:xfrm>
        </p:grpSpPr>
        <p:sp>
          <p:nvSpPr>
            <p:cNvPr id="39" name="Oval 38">
              <a:extLst>
                <a:ext uri="{FF2B5EF4-FFF2-40B4-BE49-F238E27FC236}">
                  <a16:creationId xmlns:a16="http://schemas.microsoft.com/office/drawing/2014/main" id="{5DB61BCD-65CB-2F1B-A976-3B727A6C885E}"/>
                </a:ext>
              </a:extLst>
            </p:cNvPr>
            <p:cNvSpPr>
              <a:spLocks noChangeAspect="1"/>
            </p:cNvSpPr>
            <p:nvPr/>
          </p:nvSpPr>
          <p:spPr>
            <a:xfrm>
              <a:off x="8794972" y="4889557"/>
              <a:ext cx="2088000" cy="2088000"/>
            </a:xfrm>
            <a:prstGeom prst="ellipse">
              <a:avLst/>
            </a:prstGeom>
            <a:solidFill>
              <a:schemeClr val="bg1"/>
            </a:solidFill>
            <a:ln w="76200" cap="flat" cmpd="sng" algn="ctr">
              <a:solidFill>
                <a:srgbClr val="2B869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9C4D50FB-83E5-90CC-F200-087310AC94A9}"/>
                </a:ext>
              </a:extLst>
            </p:cNvPr>
            <p:cNvPicPr>
              <a:picLocks noChangeAspect="1"/>
            </p:cNvPicPr>
            <p:nvPr/>
          </p:nvPicPr>
          <p:blipFill>
            <a:blip r:embed="rId2">
              <a:duotone>
                <a:srgbClr val="53B0C2">
                  <a:shade val="45000"/>
                  <a:satMod val="135000"/>
                </a:srgbClr>
                <a:prstClr val="white"/>
              </a:duotone>
            </a:blip>
            <a:stretch>
              <a:fillRect/>
            </a:stretch>
          </p:blipFill>
          <p:spPr>
            <a:xfrm>
              <a:off x="8862665" y="5261584"/>
              <a:ext cx="1299822" cy="1299822"/>
            </a:xfrm>
            <a:prstGeom prst="rect">
              <a:avLst/>
            </a:prstGeom>
          </p:spPr>
        </p:pic>
        <p:pic>
          <p:nvPicPr>
            <p:cNvPr id="41" name="Picture 40">
              <a:extLst>
                <a:ext uri="{FF2B5EF4-FFF2-40B4-BE49-F238E27FC236}">
                  <a16:creationId xmlns:a16="http://schemas.microsoft.com/office/drawing/2014/main" id="{30AA4790-27C1-F59B-ECE2-B7056E4531E2}"/>
                </a:ext>
              </a:extLst>
            </p:cNvPr>
            <p:cNvPicPr>
              <a:picLocks noChangeAspect="1"/>
            </p:cNvPicPr>
            <p:nvPr/>
          </p:nvPicPr>
          <p:blipFill>
            <a:blip r:embed="rId3">
              <a:duotone>
                <a:srgbClr val="53B0C2">
                  <a:shade val="45000"/>
                  <a:satMod val="135000"/>
                </a:srgbClr>
                <a:prstClr val="white"/>
              </a:duotone>
            </a:blip>
            <a:stretch>
              <a:fillRect/>
            </a:stretch>
          </p:blipFill>
          <p:spPr>
            <a:xfrm>
              <a:off x="9529384" y="5261584"/>
              <a:ext cx="1299822" cy="1299822"/>
            </a:xfrm>
            <a:prstGeom prst="rect">
              <a:avLst/>
            </a:prstGeom>
          </p:spPr>
        </p:pic>
      </p:grpSp>
      <p:sp>
        <p:nvSpPr>
          <p:cNvPr id="42" name="Oval 41">
            <a:extLst>
              <a:ext uri="{FF2B5EF4-FFF2-40B4-BE49-F238E27FC236}">
                <a16:creationId xmlns:a16="http://schemas.microsoft.com/office/drawing/2014/main" id="{16510D29-6AC1-B541-D66E-4CDD693292FE}"/>
              </a:ext>
            </a:extLst>
          </p:cNvPr>
          <p:cNvSpPr>
            <a:spLocks noChangeAspect="1"/>
          </p:cNvSpPr>
          <p:nvPr/>
        </p:nvSpPr>
        <p:spPr>
          <a:xfrm>
            <a:off x="7145442" y="1682066"/>
            <a:ext cx="2088000" cy="2088000"/>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37B9C262-5BCF-78D2-F8E4-681BB9ADA21F}"/>
              </a:ext>
            </a:extLst>
          </p:cNvPr>
          <p:cNvSpPr txBox="1"/>
          <p:nvPr/>
        </p:nvSpPr>
        <p:spPr>
          <a:xfrm>
            <a:off x="7500676" y="4141731"/>
            <a:ext cx="1824371"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Social status</a:t>
            </a:r>
          </a:p>
        </p:txBody>
      </p:sp>
      <p:sp>
        <p:nvSpPr>
          <p:cNvPr id="44" name="TextBox 43">
            <a:extLst>
              <a:ext uri="{FF2B5EF4-FFF2-40B4-BE49-F238E27FC236}">
                <a16:creationId xmlns:a16="http://schemas.microsoft.com/office/drawing/2014/main" id="{4885D2A7-E9E5-E3C6-EEBF-C89EB7118400}"/>
              </a:ext>
            </a:extLst>
          </p:cNvPr>
          <p:cNvSpPr txBox="1"/>
          <p:nvPr/>
        </p:nvSpPr>
        <p:spPr>
          <a:xfrm>
            <a:off x="7504972" y="4592579"/>
            <a:ext cx="2702158" cy="1277273"/>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Inactivity in the least affluent households remains high </a:t>
            </a:r>
          </a:p>
          <a:p>
            <a:pPr marR="0" lvl="0" algn="l" defTabSz="4572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(NS </a:t>
            </a:r>
            <a:r>
              <a:rPr kumimoji="0" lang="en-GB" sz="1600" b="0" i="0" u="none" strike="noStrike" kern="1200" cap="none" spc="0" normalizeH="0" baseline="0" noProof="0" dirty="0" err="1">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SeC</a:t>
            </a:r>
            <a:r>
              <a:rPr kumimoji="0" lang="en-GB"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6-8)</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5" name="Picture 44">
            <a:extLst>
              <a:ext uri="{FF2B5EF4-FFF2-40B4-BE49-F238E27FC236}">
                <a16:creationId xmlns:a16="http://schemas.microsoft.com/office/drawing/2014/main" id="{3616B563-D57F-E769-1CF0-5F813266D7F9}"/>
              </a:ext>
            </a:extLst>
          </p:cNvPr>
          <p:cNvPicPr>
            <a:picLocks noChangeAspect="1"/>
          </p:cNvPicPr>
          <p:nvPr/>
        </p:nvPicPr>
        <p:blipFill>
          <a:blip r:embed="rId4">
            <a:duotone>
              <a:srgbClr val="BD1622">
                <a:shade val="45000"/>
                <a:satMod val="135000"/>
              </a:srgbClr>
              <a:prstClr val="white"/>
            </a:duotone>
          </a:blip>
          <a:stretch>
            <a:fillRect/>
          </a:stretch>
        </p:blipFill>
        <p:spPr>
          <a:xfrm>
            <a:off x="7313322" y="1820690"/>
            <a:ext cx="1730668" cy="1730668"/>
          </a:xfrm>
          <a:prstGeom prst="rect">
            <a:avLst/>
          </a:prstGeom>
        </p:spPr>
      </p:pic>
      <p:grpSp>
        <p:nvGrpSpPr>
          <p:cNvPr id="46" name="Group 45">
            <a:extLst>
              <a:ext uri="{FF2B5EF4-FFF2-40B4-BE49-F238E27FC236}">
                <a16:creationId xmlns:a16="http://schemas.microsoft.com/office/drawing/2014/main" id="{A701C376-DB53-1865-13C6-C893F7777460}"/>
              </a:ext>
            </a:extLst>
          </p:cNvPr>
          <p:cNvGrpSpPr/>
          <p:nvPr/>
        </p:nvGrpSpPr>
        <p:grpSpPr>
          <a:xfrm>
            <a:off x="2163271" y="1668458"/>
            <a:ext cx="2088000" cy="2088000"/>
            <a:chOff x="734136" y="4790572"/>
            <a:chExt cx="2088000" cy="2088000"/>
          </a:xfrm>
        </p:grpSpPr>
        <p:sp>
          <p:nvSpPr>
            <p:cNvPr id="47" name="Oval 46">
              <a:extLst>
                <a:ext uri="{FF2B5EF4-FFF2-40B4-BE49-F238E27FC236}">
                  <a16:creationId xmlns:a16="http://schemas.microsoft.com/office/drawing/2014/main" id="{21AE818D-9FD2-3B30-0499-8003E79576D3}"/>
                </a:ext>
              </a:extLst>
            </p:cNvPr>
            <p:cNvSpPr>
              <a:spLocks noChangeAspect="1"/>
            </p:cNvSpPr>
            <p:nvPr/>
          </p:nvSpPr>
          <p:spPr>
            <a:xfrm>
              <a:off x="734136" y="4790572"/>
              <a:ext cx="2088000" cy="2088000"/>
            </a:xfrm>
            <a:prstGeom prst="ellipse">
              <a:avLst/>
            </a:prstGeom>
            <a:solidFill>
              <a:schemeClr val="bg1"/>
            </a:solidFill>
            <a:ln w="76200" cap="flat" cmpd="sng" algn="ctr">
              <a:solidFill>
                <a:srgbClr val="4BA57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43645320-BEC3-4350-A894-CA0E75D7A870}"/>
                </a:ext>
              </a:extLst>
            </p:cNvPr>
            <p:cNvPicPr>
              <a:picLocks noChangeAspect="1"/>
            </p:cNvPicPr>
            <p:nvPr/>
          </p:nvPicPr>
          <p:blipFill>
            <a:blip r:embed="rId5">
              <a:duotone>
                <a:srgbClr val="4BA57E">
                  <a:shade val="45000"/>
                  <a:satMod val="135000"/>
                </a:srgbClr>
                <a:prstClr val="white"/>
              </a:duotone>
            </a:blip>
            <a:stretch>
              <a:fillRect/>
            </a:stretch>
          </p:blipFill>
          <p:spPr>
            <a:xfrm>
              <a:off x="1100101" y="5156537"/>
              <a:ext cx="1356070" cy="1356070"/>
            </a:xfrm>
            <a:prstGeom prst="rect">
              <a:avLst/>
            </a:prstGeom>
          </p:spPr>
        </p:pic>
      </p:grpSp>
    </p:spTree>
    <p:extLst>
      <p:ext uri="{BB962C8B-B14F-4D97-AF65-F5344CB8AC3E}">
        <p14:creationId xmlns:p14="http://schemas.microsoft.com/office/powerpoint/2010/main" val="390164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D0B48066-42A0-9A29-35C6-2DB9B5E0D587}"/>
              </a:ext>
            </a:extLst>
          </p:cNvPr>
          <p:cNvSpPr txBox="1">
            <a:spLocks/>
          </p:cNvSpPr>
          <p:nvPr/>
        </p:nvSpPr>
        <p:spPr>
          <a:xfrm>
            <a:off x="891682" y="331015"/>
            <a:ext cx="5603711" cy="1255728"/>
          </a:xfrm>
          <a:prstGeom prst="rect">
            <a:avLst/>
          </a:prstGeom>
          <a:noFill/>
        </p:spPr>
        <p:txBody>
          <a:bodyPr wrap="square" rtlCol="0">
            <a:spAutoFit/>
          </a:bodyPr>
          <a:lstStyle>
            <a:lvl1pPr marL="0" indent="0" algn="l" defTabSz="914400" rtl="0" eaLnBrk="1" latinLnBrk="0" hangingPunct="1">
              <a:lnSpc>
                <a:spcPct val="90000"/>
              </a:lnSpc>
              <a:spcBef>
                <a:spcPts val="1000"/>
              </a:spcBef>
              <a:buFontTx/>
              <a:buNone/>
              <a:defRPr sz="2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2pPr>
            <a:lvl3pPr marL="914400" indent="0" algn="l" defTabSz="914400" rtl="0" eaLnBrk="1" latinLnBrk="0" hangingPunct="1">
              <a:lnSpc>
                <a:spcPct val="90000"/>
              </a:lnSpc>
              <a:spcBef>
                <a:spcPts val="500"/>
              </a:spcBef>
              <a:buFontTx/>
              <a:buNone/>
              <a:defRPr sz="2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371600" indent="0" algn="l" defTabSz="914400" rtl="0" eaLnBrk="1" latinLnBrk="0" hangingPunct="1">
              <a:lnSpc>
                <a:spcPct val="90000"/>
              </a:lnSpc>
              <a:spcBef>
                <a:spcPts val="500"/>
              </a:spcBef>
              <a:buFontTx/>
              <a:buNone/>
              <a:defRPr sz="2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1828800" indent="0" algn="l" defTabSz="914400" rtl="0" eaLnBrk="1" latinLnBrk="0" hangingPunct="1">
              <a:lnSpc>
                <a:spcPct val="90000"/>
              </a:lnSpc>
              <a:spcBef>
                <a:spcPts val="500"/>
              </a:spcBef>
              <a:buFontTx/>
              <a:buNone/>
              <a:defRPr sz="24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latin typeface="+mj-lt"/>
              </a:rPr>
              <a:t>Our </a:t>
            </a:r>
            <a:r>
              <a:rPr lang="en-GB" sz="3200" b="1" dirty="0">
                <a:solidFill>
                  <a:schemeClr val="accent1"/>
                </a:solidFill>
                <a:latin typeface="+mn-lt"/>
              </a:rPr>
              <a:t>least affluent</a:t>
            </a:r>
            <a:r>
              <a:rPr lang="en-GB" sz="3200" dirty="0">
                <a:latin typeface="+mj-lt"/>
              </a:rPr>
              <a:t> households are twice as likely to be inactive </a:t>
            </a:r>
            <a:r>
              <a:rPr lang="en-GB" sz="2000" dirty="0">
                <a:latin typeface="+mj-lt"/>
              </a:rPr>
              <a:t>(NS SeC 6-8)</a:t>
            </a:r>
            <a:endParaRPr lang="en-GB" sz="3200" dirty="0">
              <a:highlight>
                <a:srgbClr val="FFFF00"/>
              </a:highlight>
              <a:latin typeface="+mj-lt"/>
            </a:endParaRPr>
          </a:p>
        </p:txBody>
      </p:sp>
      <p:sp>
        <p:nvSpPr>
          <p:cNvPr id="4" name="Text Placeholder 5">
            <a:extLst>
              <a:ext uri="{FF2B5EF4-FFF2-40B4-BE49-F238E27FC236}">
                <a16:creationId xmlns:a16="http://schemas.microsoft.com/office/drawing/2014/main" id="{5FBD3125-B21B-748D-DA80-4F5F970F0E99}"/>
              </a:ext>
            </a:extLst>
          </p:cNvPr>
          <p:cNvSpPr txBox="1">
            <a:spLocks/>
          </p:cNvSpPr>
          <p:nvPr/>
        </p:nvSpPr>
        <p:spPr>
          <a:xfrm>
            <a:off x="8170224" y="2675261"/>
            <a:ext cx="3752602" cy="164352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solidFill>
                  <a:schemeClr val="bg1"/>
                </a:solidFill>
                <a:latin typeface="+mj-lt"/>
              </a:rPr>
              <a:t>There is a clear </a:t>
            </a:r>
            <a:r>
              <a:rPr lang="en-GB" b="1" dirty="0">
                <a:solidFill>
                  <a:schemeClr val="bg1"/>
                </a:solidFill>
              </a:rPr>
              <a:t>inequality gap </a:t>
            </a:r>
            <a:r>
              <a:rPr lang="en-GB" dirty="0">
                <a:solidFill>
                  <a:schemeClr val="bg1"/>
                </a:solidFill>
                <a:latin typeface="+mj-lt"/>
              </a:rPr>
              <a:t>between our least and most affluent households</a:t>
            </a:r>
            <a:endParaRPr lang="en-GB" b="1" dirty="0">
              <a:solidFill>
                <a:schemeClr val="bg1"/>
              </a:solidFill>
            </a:endParaRPr>
          </a:p>
        </p:txBody>
      </p:sp>
      <p:sp>
        <p:nvSpPr>
          <p:cNvPr id="3" name="TextBox 2">
            <a:extLst>
              <a:ext uri="{FF2B5EF4-FFF2-40B4-BE49-F238E27FC236}">
                <a16:creationId xmlns:a16="http://schemas.microsoft.com/office/drawing/2014/main" id="{F231DFF7-FA01-7032-2D1E-991FA08B35C5}"/>
              </a:ext>
            </a:extLst>
          </p:cNvPr>
          <p:cNvSpPr txBox="1"/>
          <p:nvPr/>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2015-16 to 2023-24(16+)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graphicFrame>
        <p:nvGraphicFramePr>
          <p:cNvPr id="2" name="Chart Placeholder 1">
            <a:extLst>
              <a:ext uri="{FF2B5EF4-FFF2-40B4-BE49-F238E27FC236}">
                <a16:creationId xmlns:a16="http://schemas.microsoft.com/office/drawing/2014/main" id="{950D4C41-80A3-DDE2-7EF0-C75F9F99BA48}"/>
              </a:ext>
            </a:extLst>
          </p:cNvPr>
          <p:cNvGraphicFramePr>
            <a:graphicFrameLocks noGrp="1"/>
          </p:cNvGraphicFramePr>
          <p:nvPr>
            <p:ph type="chart" sz="quarter" idx="10"/>
            <p:extLst>
              <p:ext uri="{D42A27DB-BD31-4B8C-83A1-F6EECF244321}">
                <p14:modId xmlns:p14="http://schemas.microsoft.com/office/powerpoint/2010/main" val="3108017445"/>
              </p:ext>
            </p:extLst>
          </p:nvPr>
        </p:nvGraphicFramePr>
        <p:xfrm>
          <a:off x="912813" y="1293813"/>
          <a:ext cx="7324725" cy="4821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422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4E8E6-32CF-87A8-0C0E-E3811884FF4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68D1CF8-486A-52DE-314D-B577CEE01FB6}"/>
              </a:ext>
            </a:extLst>
          </p:cNvPr>
          <p:cNvSpPr txBox="1"/>
          <p:nvPr/>
        </p:nvSpPr>
        <p:spPr>
          <a:xfrm>
            <a:off x="540989" y="485799"/>
            <a:ext cx="4274851" cy="18651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3200" dirty="0">
                <a:solidFill>
                  <a:schemeClr val="bg1"/>
                </a:solidFill>
                <a:latin typeface="+mj-lt"/>
              </a:rPr>
              <a:t>Latest data shows inactivity rates have fallen for adults with a limiting illness</a:t>
            </a:r>
          </a:p>
        </p:txBody>
      </p:sp>
      <p:sp>
        <p:nvSpPr>
          <p:cNvPr id="2" name="TextBox 1">
            <a:extLst>
              <a:ext uri="{FF2B5EF4-FFF2-40B4-BE49-F238E27FC236}">
                <a16:creationId xmlns:a16="http://schemas.microsoft.com/office/drawing/2014/main" id="{9C0C8BC6-812B-7FF6-4840-BE8A2CE37DB6}"/>
              </a:ext>
            </a:extLst>
          </p:cNvPr>
          <p:cNvSpPr txBox="1"/>
          <p:nvPr/>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2015-16 to 2023-24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graphicFrame>
        <p:nvGraphicFramePr>
          <p:cNvPr id="3" name="Chart Placeholder 2">
            <a:extLst>
              <a:ext uri="{FF2B5EF4-FFF2-40B4-BE49-F238E27FC236}">
                <a16:creationId xmlns:a16="http://schemas.microsoft.com/office/drawing/2014/main" id="{A66C0163-9316-6E3F-78DC-094A6D7D791C}"/>
              </a:ext>
            </a:extLst>
          </p:cNvPr>
          <p:cNvGraphicFramePr>
            <a:graphicFrameLocks noGrp="1"/>
          </p:cNvGraphicFramePr>
          <p:nvPr>
            <p:ph type="chart" sz="quarter" idx="10"/>
          </p:nvPr>
        </p:nvGraphicFramePr>
        <p:xfrm>
          <a:off x="5191125" y="476250"/>
          <a:ext cx="6384925" cy="5673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6046121-92C1-4C4C-3C06-E8A43ACD3233}"/>
              </a:ext>
            </a:extLst>
          </p:cNvPr>
          <p:cNvSpPr txBox="1"/>
          <p:nvPr/>
        </p:nvSpPr>
        <p:spPr>
          <a:xfrm>
            <a:off x="540989" y="2435949"/>
            <a:ext cx="3909091"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However, inactivity is similar to baseline and there is still a clear gap between adults with a limiting illness and those without</a:t>
            </a:r>
          </a:p>
        </p:txBody>
      </p:sp>
    </p:spTree>
    <p:extLst>
      <p:ext uri="{BB962C8B-B14F-4D97-AF65-F5344CB8AC3E}">
        <p14:creationId xmlns:p14="http://schemas.microsoft.com/office/powerpoint/2010/main" val="116607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a:extLst>
              <a:ext uri="{FF2B5EF4-FFF2-40B4-BE49-F238E27FC236}">
                <a16:creationId xmlns:a16="http://schemas.microsoft.com/office/drawing/2014/main" id="{D773D494-4ED7-4A60-882D-E863B6DFA945}"/>
              </a:ext>
            </a:extLst>
          </p:cNvPr>
          <p:cNvGraphicFramePr>
            <a:graphicFrameLocks noGrp="1"/>
          </p:cNvGraphicFramePr>
          <p:nvPr>
            <p:ph type="chart" sz="quarter" idx="10"/>
            <p:extLst>
              <p:ext uri="{D42A27DB-BD31-4B8C-83A1-F6EECF244321}">
                <p14:modId xmlns:p14="http://schemas.microsoft.com/office/powerpoint/2010/main" val="2170935959"/>
              </p:ext>
            </p:extLst>
          </p:nvPr>
        </p:nvGraphicFramePr>
        <p:xfrm>
          <a:off x="5448300" y="1695450"/>
          <a:ext cx="6042025" cy="42433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D3ACD9E-548C-A294-2D2C-D66915E961EA}"/>
              </a:ext>
            </a:extLst>
          </p:cNvPr>
          <p:cNvSpPr txBox="1"/>
          <p:nvPr/>
        </p:nvSpPr>
        <p:spPr>
          <a:xfrm>
            <a:off x="540989" y="485799"/>
            <a:ext cx="3619531"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3200" dirty="0">
                <a:latin typeface="+mj-lt"/>
              </a:rPr>
              <a:t>Inactivity fluctuates for both men and women over time</a:t>
            </a:r>
          </a:p>
        </p:txBody>
      </p:sp>
    </p:spTree>
    <p:extLst>
      <p:ext uri="{BB962C8B-B14F-4D97-AF65-F5344CB8AC3E}">
        <p14:creationId xmlns:p14="http://schemas.microsoft.com/office/powerpoint/2010/main" val="326664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DFB3EAAD-2C2C-AE16-855F-920189C39760}"/>
              </a:ext>
            </a:extLst>
          </p:cNvPr>
          <p:cNvSpPr txBox="1">
            <a:spLocks/>
          </p:cNvSpPr>
          <p:nvPr/>
        </p:nvSpPr>
        <p:spPr>
          <a:xfrm>
            <a:off x="1060256" y="489948"/>
            <a:ext cx="3291407" cy="1235751"/>
          </a:xfrm>
          <a:prstGeom prst="rect">
            <a:avLst/>
          </a:prstGeom>
        </p:spPr>
        <p:txBody>
          <a:bodyPr>
            <a:noAutofit/>
          </a:bodyPr>
          <a:lstStyle>
            <a:lvl1pPr marL="0" indent="0" algn="l" defTabSz="914400" rtl="0" eaLnBrk="1" latinLnBrk="0" hangingPunct="1">
              <a:lnSpc>
                <a:spcPct val="100000"/>
              </a:lnSpc>
              <a:spcBef>
                <a:spcPts val="0"/>
              </a:spcBef>
              <a:buFontTx/>
              <a:buNone/>
              <a:defRPr sz="3200" kern="1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2pPr>
            <a:lvl3pPr marL="9144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3pPr>
            <a:lvl4pPr marL="13716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4pPr>
            <a:lvl5pPr marL="18288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i="0" u="none" strike="noStrike" kern="1200" cap="none" spc="0" normalizeH="0" baseline="0" noProof="0" dirty="0">
                <a:ln>
                  <a:noFill/>
                </a:ln>
                <a:solidFill>
                  <a:schemeClr val="bg1"/>
                </a:solidFill>
                <a:effectLst/>
                <a:uLnTx/>
                <a:uFillTx/>
                <a:latin typeface="+mj-lt"/>
                <a:ea typeface="+mn-ea"/>
                <a:cs typeface="+mn-cs"/>
              </a:rPr>
              <a:t>There is a peak in inactivity levels for adults aged 25-44</a:t>
            </a:r>
          </a:p>
        </p:txBody>
      </p:sp>
      <p:pic>
        <p:nvPicPr>
          <p:cNvPr id="10" name="Picture 9">
            <a:extLst>
              <a:ext uri="{FF2B5EF4-FFF2-40B4-BE49-F238E27FC236}">
                <a16:creationId xmlns:a16="http://schemas.microsoft.com/office/drawing/2014/main" id="{D28D9383-3F09-7334-EA10-7CD5A3D6EA13}"/>
              </a:ext>
            </a:extLst>
          </p:cNvPr>
          <p:cNvPicPr>
            <a:picLocks noChangeAspect="1"/>
          </p:cNvPicPr>
          <p:nvPr/>
        </p:nvPicPr>
        <p:blipFill>
          <a:blip r:embed="rId3">
            <a:lum bright="70000" contrast="-70000"/>
          </a:blip>
          <a:stretch>
            <a:fillRect/>
          </a:stretch>
        </p:blipFill>
        <p:spPr>
          <a:xfrm>
            <a:off x="1060256" y="3697639"/>
            <a:ext cx="2487175" cy="2487175"/>
          </a:xfrm>
          <a:prstGeom prst="rect">
            <a:avLst/>
          </a:prstGeom>
        </p:spPr>
      </p:pic>
      <p:sp>
        <p:nvSpPr>
          <p:cNvPr id="2" name="TextBox 1">
            <a:extLst>
              <a:ext uri="{FF2B5EF4-FFF2-40B4-BE49-F238E27FC236}">
                <a16:creationId xmlns:a16="http://schemas.microsoft.com/office/drawing/2014/main" id="{84DAAFAB-22D3-BE07-91CA-92B374E2822E}"/>
              </a:ext>
            </a:extLst>
          </p:cNvPr>
          <p:cNvSpPr txBox="1"/>
          <p:nvPr/>
        </p:nvSpPr>
        <p:spPr>
          <a:xfrm>
            <a:off x="4572000" y="5449145"/>
            <a:ext cx="1145755" cy="369332"/>
          </a:xfrm>
          <a:prstGeom prst="rect">
            <a:avLst/>
          </a:prstGeom>
          <a:noFill/>
        </p:spPr>
        <p:txBody>
          <a:bodyPr wrap="square" rtlCol="0">
            <a:spAutoFit/>
          </a:bodyPr>
          <a:lstStyle/>
          <a:p>
            <a:r>
              <a:rPr lang="en-GB" b="1" dirty="0">
                <a:solidFill>
                  <a:schemeClr val="bg1"/>
                </a:solidFill>
              </a:rPr>
              <a:t>Age range</a:t>
            </a:r>
          </a:p>
        </p:txBody>
      </p:sp>
      <p:sp>
        <p:nvSpPr>
          <p:cNvPr id="3" name="TextBox 2">
            <a:extLst>
              <a:ext uri="{FF2B5EF4-FFF2-40B4-BE49-F238E27FC236}">
                <a16:creationId xmlns:a16="http://schemas.microsoft.com/office/drawing/2014/main" id="{E9B24187-5D84-6025-8C7A-120F43038C68}"/>
              </a:ext>
            </a:extLst>
          </p:cNvPr>
          <p:cNvSpPr txBox="1"/>
          <p:nvPr/>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2023-24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graphicFrame>
        <p:nvGraphicFramePr>
          <p:cNvPr id="5" name="Chart Placeholder 4">
            <a:extLst>
              <a:ext uri="{FF2B5EF4-FFF2-40B4-BE49-F238E27FC236}">
                <a16:creationId xmlns:a16="http://schemas.microsoft.com/office/drawing/2014/main" id="{BC6EBE52-5369-41A2-932D-A6004F9A1C7B}"/>
              </a:ext>
            </a:extLst>
          </p:cNvPr>
          <p:cNvGraphicFramePr>
            <a:graphicFrameLocks noGrp="1"/>
          </p:cNvGraphicFramePr>
          <p:nvPr>
            <p:ph type="chart" sz="quarter" idx="10"/>
          </p:nvPr>
        </p:nvGraphicFramePr>
        <p:xfrm>
          <a:off x="2362200" y="1406525"/>
          <a:ext cx="9118600" cy="4243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93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DECC-B09A-9F19-0173-8DE18207349A}"/>
            </a:ext>
          </a:extLst>
        </p:cNvPr>
        <p:cNvGrpSpPr/>
        <p:nvPr/>
      </p:nvGrpSpPr>
      <p:grpSpPr>
        <a:xfrm>
          <a:off x="0" y="0"/>
          <a:ext cx="0" cy="0"/>
          <a:chOff x="0" y="0"/>
          <a:chExt cx="0" cy="0"/>
        </a:xfrm>
      </p:grpSpPr>
      <p:sp>
        <p:nvSpPr>
          <p:cNvPr id="8" name="Text Placeholder 4">
            <a:extLst>
              <a:ext uri="{FF2B5EF4-FFF2-40B4-BE49-F238E27FC236}">
                <a16:creationId xmlns:a16="http://schemas.microsoft.com/office/drawing/2014/main" id="{719B6A34-0E66-645D-BA9F-E4E77B3B7206}"/>
              </a:ext>
            </a:extLst>
          </p:cNvPr>
          <p:cNvSpPr txBox="1">
            <a:spLocks/>
          </p:cNvSpPr>
          <p:nvPr/>
        </p:nvSpPr>
        <p:spPr>
          <a:xfrm>
            <a:off x="1060256" y="489948"/>
            <a:ext cx="3706816" cy="1235751"/>
          </a:xfrm>
          <a:prstGeom prst="rect">
            <a:avLst/>
          </a:prstGeom>
        </p:spPr>
        <p:txBody>
          <a:bodyPr>
            <a:noAutofit/>
          </a:bodyPr>
          <a:lstStyle>
            <a:lvl1pPr marL="0" indent="0" algn="l" defTabSz="914400" rtl="0" eaLnBrk="1" latinLnBrk="0" hangingPunct="1">
              <a:lnSpc>
                <a:spcPct val="100000"/>
              </a:lnSpc>
              <a:spcBef>
                <a:spcPts val="0"/>
              </a:spcBef>
              <a:buFontTx/>
              <a:buNone/>
              <a:defRPr sz="3200" kern="1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2pPr>
            <a:lvl3pPr marL="9144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3pPr>
            <a:lvl4pPr marL="13716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4pPr>
            <a:lvl5pPr marL="18288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90000"/>
              </a:lnSpc>
              <a:defRPr/>
            </a:pPr>
            <a:r>
              <a:rPr kumimoji="0" lang="en-GB" i="0" u="none" strike="noStrike" kern="1200" cap="none" spc="0" normalizeH="0" baseline="0" noProof="0" dirty="0">
                <a:ln>
                  <a:noFill/>
                </a:ln>
                <a:solidFill>
                  <a:schemeClr val="bg1"/>
                </a:solidFill>
                <a:effectLst/>
                <a:uLnTx/>
                <a:uFillTx/>
                <a:latin typeface="+mj-lt"/>
                <a:ea typeface="+mn-ea"/>
                <a:cs typeface="+mn-cs"/>
              </a:rPr>
              <a:t>Women have </a:t>
            </a:r>
            <a:r>
              <a:rPr lang="en-GB" dirty="0">
                <a:latin typeface="+mj-lt"/>
                <a:ea typeface="+mn-ea"/>
                <a:cs typeface="+mn-cs"/>
              </a:rPr>
              <a:t>notably</a:t>
            </a:r>
            <a:r>
              <a:rPr kumimoji="0" lang="en-GB" i="0" u="none" strike="noStrike" kern="1200" cap="none" spc="0" normalizeH="0" baseline="0" noProof="0" dirty="0">
                <a:ln>
                  <a:noFill/>
                </a:ln>
                <a:solidFill>
                  <a:schemeClr val="bg1"/>
                </a:solidFill>
                <a:effectLst/>
                <a:uLnTx/>
                <a:uFillTx/>
                <a:latin typeface="+mj-lt"/>
                <a:ea typeface="+mn-ea"/>
                <a:cs typeface="+mn-cs"/>
              </a:rPr>
              <a:t> higher inactivity levels than men between the age of 25 and 54</a:t>
            </a:r>
          </a:p>
        </p:txBody>
      </p:sp>
      <p:pic>
        <p:nvPicPr>
          <p:cNvPr id="16" name="Picture 15">
            <a:extLst>
              <a:ext uri="{FF2B5EF4-FFF2-40B4-BE49-F238E27FC236}">
                <a16:creationId xmlns:a16="http://schemas.microsoft.com/office/drawing/2014/main" id="{788F9BB2-CE86-DF73-4EA1-A33781343045}"/>
              </a:ext>
            </a:extLst>
          </p:cNvPr>
          <p:cNvPicPr>
            <a:picLocks noChangeAspect="1"/>
          </p:cNvPicPr>
          <p:nvPr/>
        </p:nvPicPr>
        <p:blipFill>
          <a:blip r:embed="rId3">
            <a:lum bright="70000" contrast="-70000"/>
          </a:blip>
          <a:stretch>
            <a:fillRect/>
          </a:stretch>
        </p:blipFill>
        <p:spPr>
          <a:xfrm>
            <a:off x="935943" y="4140902"/>
            <a:ext cx="1470504" cy="1470504"/>
          </a:xfrm>
          <a:prstGeom prst="rect">
            <a:avLst/>
          </a:prstGeom>
        </p:spPr>
      </p:pic>
      <p:pic>
        <p:nvPicPr>
          <p:cNvPr id="17" name="Picture 16">
            <a:extLst>
              <a:ext uri="{FF2B5EF4-FFF2-40B4-BE49-F238E27FC236}">
                <a16:creationId xmlns:a16="http://schemas.microsoft.com/office/drawing/2014/main" id="{BEB39748-12FA-F9CD-BA3E-CBCD6D4E09E2}"/>
              </a:ext>
            </a:extLst>
          </p:cNvPr>
          <p:cNvPicPr>
            <a:picLocks noChangeAspect="1"/>
          </p:cNvPicPr>
          <p:nvPr/>
        </p:nvPicPr>
        <p:blipFill>
          <a:blip r:embed="rId4">
            <a:lum bright="70000" contrast="-70000"/>
          </a:blip>
          <a:stretch>
            <a:fillRect/>
          </a:stretch>
        </p:blipFill>
        <p:spPr>
          <a:xfrm>
            <a:off x="1710111" y="4140902"/>
            <a:ext cx="1470504" cy="1470504"/>
          </a:xfrm>
          <a:prstGeom prst="rect">
            <a:avLst/>
          </a:prstGeom>
        </p:spPr>
      </p:pic>
      <p:sp>
        <p:nvSpPr>
          <p:cNvPr id="3" name="TextBox 2">
            <a:extLst>
              <a:ext uri="{FF2B5EF4-FFF2-40B4-BE49-F238E27FC236}">
                <a16:creationId xmlns:a16="http://schemas.microsoft.com/office/drawing/2014/main" id="{314C2096-4052-AF87-37D5-98442CC7802D}"/>
              </a:ext>
            </a:extLst>
          </p:cNvPr>
          <p:cNvSpPr txBox="1"/>
          <p:nvPr/>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2023-24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
        <p:nvSpPr>
          <p:cNvPr id="4" name="TextBox 3">
            <a:extLst>
              <a:ext uri="{FF2B5EF4-FFF2-40B4-BE49-F238E27FC236}">
                <a16:creationId xmlns:a16="http://schemas.microsoft.com/office/drawing/2014/main" id="{590A737B-D728-263E-FDEE-0BCCCD69C122}"/>
              </a:ext>
            </a:extLst>
          </p:cNvPr>
          <p:cNvSpPr txBox="1"/>
          <p:nvPr/>
        </p:nvSpPr>
        <p:spPr>
          <a:xfrm>
            <a:off x="4572000" y="5449145"/>
            <a:ext cx="1145755" cy="369332"/>
          </a:xfrm>
          <a:prstGeom prst="rect">
            <a:avLst/>
          </a:prstGeom>
          <a:noFill/>
        </p:spPr>
        <p:txBody>
          <a:bodyPr wrap="square" rtlCol="0">
            <a:spAutoFit/>
          </a:bodyPr>
          <a:lstStyle/>
          <a:p>
            <a:r>
              <a:rPr lang="en-GB" b="1" dirty="0">
                <a:solidFill>
                  <a:schemeClr val="bg1"/>
                </a:solidFill>
              </a:rPr>
              <a:t>Age range</a:t>
            </a:r>
          </a:p>
        </p:txBody>
      </p:sp>
      <p:graphicFrame>
        <p:nvGraphicFramePr>
          <p:cNvPr id="2" name="Chart Placeholder 1">
            <a:extLst>
              <a:ext uri="{FF2B5EF4-FFF2-40B4-BE49-F238E27FC236}">
                <a16:creationId xmlns:a16="http://schemas.microsoft.com/office/drawing/2014/main" id="{0C586565-977E-529B-7E8F-3EFEC7C6B7AD}"/>
              </a:ext>
            </a:extLst>
          </p:cNvPr>
          <p:cNvGraphicFramePr>
            <a:graphicFrameLocks noGrp="1"/>
          </p:cNvGraphicFramePr>
          <p:nvPr>
            <p:ph type="chart" sz="quarter" idx="10"/>
          </p:nvPr>
        </p:nvGraphicFramePr>
        <p:xfrm>
          <a:off x="2371725" y="1833563"/>
          <a:ext cx="9118600" cy="42433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691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9B857-DB57-1636-A07E-228A6C992C1C}"/>
            </a:ext>
          </a:extLst>
        </p:cNvPr>
        <p:cNvGrpSpPr/>
        <p:nvPr/>
      </p:nvGrpSpPr>
      <p:grpSpPr>
        <a:xfrm>
          <a:off x="0" y="0"/>
          <a:ext cx="0" cy="0"/>
          <a:chOff x="0" y="0"/>
          <a:chExt cx="0" cy="0"/>
        </a:xfrm>
      </p:grpSpPr>
      <p:graphicFrame>
        <p:nvGraphicFramePr>
          <p:cNvPr id="3" name="Chart Placeholder 2">
            <a:extLst>
              <a:ext uri="{FF2B5EF4-FFF2-40B4-BE49-F238E27FC236}">
                <a16:creationId xmlns:a16="http://schemas.microsoft.com/office/drawing/2014/main" id="{9A49FF51-7391-1476-D5CE-EA165DEE1537}"/>
              </a:ext>
            </a:extLst>
          </p:cNvPr>
          <p:cNvGraphicFramePr>
            <a:graphicFrameLocks noGrp="1"/>
          </p:cNvGraphicFramePr>
          <p:nvPr>
            <p:ph type="chart" sz="quarter" idx="10"/>
          </p:nvPr>
        </p:nvGraphicFramePr>
        <p:xfrm>
          <a:off x="530225" y="968375"/>
          <a:ext cx="8435975" cy="5054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4">
            <a:extLst>
              <a:ext uri="{FF2B5EF4-FFF2-40B4-BE49-F238E27FC236}">
                <a16:creationId xmlns:a16="http://schemas.microsoft.com/office/drawing/2014/main" id="{DC97344B-E492-A61B-40A1-F01F37121269}"/>
              </a:ext>
            </a:extLst>
          </p:cNvPr>
          <p:cNvSpPr txBox="1">
            <a:spLocks/>
          </p:cNvSpPr>
          <p:nvPr/>
        </p:nvSpPr>
        <p:spPr>
          <a:xfrm>
            <a:off x="914401" y="1047766"/>
            <a:ext cx="4498848" cy="909124"/>
          </a:xfrm>
          <a:prstGeom prst="rect">
            <a:avLst/>
          </a:prstGeom>
        </p:spPr>
        <p:txBody>
          <a:bodyPr>
            <a:normAutofit/>
          </a:bodyPr>
          <a:lstStyle>
            <a:lvl1pPr marL="0" indent="0" algn="l" defTabSz="914400" rtl="0" eaLnBrk="1" latinLnBrk="0" hangingPunct="1">
              <a:lnSpc>
                <a:spcPct val="90000"/>
              </a:lnSpc>
              <a:spcBef>
                <a:spcPts val="1000"/>
              </a:spcBef>
              <a:buFontTx/>
              <a:buNone/>
              <a:defRPr sz="28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800" i="0" u="none" strike="noStrike" kern="1200" cap="none" spc="0" normalizeH="0" baseline="0" noProof="0" dirty="0">
                <a:ln>
                  <a:noFill/>
                </a:ln>
                <a:solidFill>
                  <a:srgbClr val="484043"/>
                </a:solidFill>
                <a:effectLst/>
                <a:uLnTx/>
                <a:uFillTx/>
                <a:latin typeface="+mj-lt"/>
                <a:ea typeface="Calibri Light" panose="020F0302020204030204" pitchFamily="34" charset="0"/>
                <a:cs typeface="Calibri Light" panose="020F0302020204030204" pitchFamily="34" charset="0"/>
              </a:rPr>
              <a:t>Inactivity is higher in our more deprived communities…</a:t>
            </a:r>
          </a:p>
        </p:txBody>
      </p:sp>
      <p:sp>
        <p:nvSpPr>
          <p:cNvPr id="10" name="Text Placeholder 14">
            <a:extLst>
              <a:ext uri="{FF2B5EF4-FFF2-40B4-BE49-F238E27FC236}">
                <a16:creationId xmlns:a16="http://schemas.microsoft.com/office/drawing/2014/main" id="{6333B6CD-740C-30C0-5EA8-F8F1C16739A6}"/>
              </a:ext>
            </a:extLst>
          </p:cNvPr>
          <p:cNvSpPr txBox="1">
            <a:spLocks/>
          </p:cNvSpPr>
          <p:nvPr/>
        </p:nvSpPr>
        <p:spPr>
          <a:xfrm>
            <a:off x="8619126" y="2818292"/>
            <a:ext cx="3263949" cy="958585"/>
          </a:xfrm>
          <a:prstGeom prst="rect">
            <a:avLst/>
          </a:prstGeom>
        </p:spPr>
        <p:txBody>
          <a:bodyPr>
            <a:normAutofit fontScale="92500"/>
          </a:bodyPr>
          <a:lstStyle>
            <a:lvl1pPr marL="0" indent="0" algn="l" defTabSz="914400" rtl="0" eaLnBrk="1" latinLnBrk="0" hangingPunct="1">
              <a:lnSpc>
                <a:spcPct val="90000"/>
              </a:lnSpc>
              <a:spcBef>
                <a:spcPts val="1000"/>
              </a:spcBef>
              <a:buFontTx/>
              <a:buNone/>
              <a:defRPr sz="28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600" b="0" i="0" u="none" strike="noStrike" kern="1200" cap="none" spc="0" normalizeH="0" baseline="0" noProof="0" dirty="0">
                <a:ln>
                  <a:noFill/>
                </a:ln>
                <a:solidFill>
                  <a:srgbClr val="484043"/>
                </a:solidFill>
                <a:effectLst/>
                <a:uLnTx/>
                <a:uFillTx/>
                <a:latin typeface="Calibri Light" panose="020F0302020204030204"/>
                <a:ea typeface="Calibri Light" panose="020F0302020204030204" pitchFamily="34" charset="0"/>
                <a:cs typeface="Calibri Light" panose="020F0302020204030204" pitchFamily="34" charset="0"/>
              </a:rPr>
              <a:t>…compared to our least deprived communities</a:t>
            </a:r>
          </a:p>
        </p:txBody>
      </p:sp>
      <p:pic>
        <p:nvPicPr>
          <p:cNvPr id="11" name="Graphic 10" descr="Marker with solid fill">
            <a:extLst>
              <a:ext uri="{FF2B5EF4-FFF2-40B4-BE49-F238E27FC236}">
                <a16:creationId xmlns:a16="http://schemas.microsoft.com/office/drawing/2014/main" id="{E4E838D6-EE56-4C51-736D-04B32AB73E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0014" y="2074641"/>
            <a:ext cx="1058562" cy="1058562"/>
          </a:xfrm>
          <a:prstGeom prst="rect">
            <a:avLst/>
          </a:prstGeom>
        </p:spPr>
      </p:pic>
      <p:sp>
        <p:nvSpPr>
          <p:cNvPr id="15" name="TextBox 14">
            <a:extLst>
              <a:ext uri="{FF2B5EF4-FFF2-40B4-BE49-F238E27FC236}">
                <a16:creationId xmlns:a16="http://schemas.microsoft.com/office/drawing/2014/main" id="{4A16A603-0709-C71E-4B1E-0EE9382C9F33}"/>
              </a:ext>
            </a:extLst>
          </p:cNvPr>
          <p:cNvSpPr txBox="1"/>
          <p:nvPr/>
        </p:nvSpPr>
        <p:spPr>
          <a:xfrm>
            <a:off x="509655" y="190942"/>
            <a:ext cx="7991794" cy="707886"/>
          </a:xfrm>
          <a:prstGeom prst="rect">
            <a:avLst/>
          </a:prstGeom>
          <a:noFill/>
        </p:spPr>
        <p:txBody>
          <a:bodyPr wrap="square">
            <a:spAutoFit/>
          </a:bodyPr>
          <a:lstStyle/>
          <a:p>
            <a:pPr marL="226695" marR="0" lvl="0" indent="0" algn="l"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00" cap="none" spc="0" normalizeH="0" baseline="0" noProof="0" dirty="0">
                <a:ln>
                  <a:noFill/>
                </a:ln>
                <a:solidFill>
                  <a:srgbClr val="53B0C2"/>
                </a:solidFill>
                <a:effectLst/>
                <a:uLnTx/>
                <a:uFillTx/>
                <a:latin typeface="Calibri" panose="020F0502020204030204"/>
                <a:ea typeface="Aptos" panose="020B0004020202020204" pitchFamily="34" charset="0"/>
                <a:cs typeface="Times New Roman (Body CS)"/>
              </a:rPr>
              <a:t>Where we live makes a difference</a:t>
            </a:r>
          </a:p>
        </p:txBody>
      </p:sp>
      <p:sp>
        <p:nvSpPr>
          <p:cNvPr id="2" name="TextBox 1">
            <a:extLst>
              <a:ext uri="{FF2B5EF4-FFF2-40B4-BE49-F238E27FC236}">
                <a16:creationId xmlns:a16="http://schemas.microsoft.com/office/drawing/2014/main" id="{128E6D6F-CB91-B234-AAE6-5C4B2CB820BA}"/>
              </a:ext>
            </a:extLst>
          </p:cNvPr>
          <p:cNvSpPr txBox="1"/>
          <p:nvPr/>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2023-24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Tree>
    <p:extLst>
      <p:ext uri="{BB962C8B-B14F-4D97-AF65-F5344CB8AC3E}">
        <p14:creationId xmlns:p14="http://schemas.microsoft.com/office/powerpoint/2010/main" val="58548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07C8-A2CB-DE1A-6FAC-E3652C494F6E}"/>
            </a:ext>
          </a:extLst>
        </p:cNvPr>
        <p:cNvGrpSpPr/>
        <p:nvPr/>
      </p:nvGrpSpPr>
      <p:grpSpPr>
        <a:xfrm>
          <a:off x="0" y="0"/>
          <a:ext cx="0" cy="0"/>
          <a:chOff x="0" y="0"/>
          <a:chExt cx="0" cy="0"/>
        </a:xfrm>
      </p:grpSpPr>
      <p:graphicFrame>
        <p:nvGraphicFramePr>
          <p:cNvPr id="3" name="Chart Placeholder 2">
            <a:extLst>
              <a:ext uri="{FF2B5EF4-FFF2-40B4-BE49-F238E27FC236}">
                <a16:creationId xmlns:a16="http://schemas.microsoft.com/office/drawing/2014/main" id="{EBEB4686-04F0-4DAD-B241-A0A4319E8003}"/>
              </a:ext>
            </a:extLst>
          </p:cNvPr>
          <p:cNvGraphicFramePr>
            <a:graphicFrameLocks noGrp="1"/>
          </p:cNvGraphicFramePr>
          <p:nvPr>
            <p:ph type="chart" sz="quarter" idx="10"/>
          </p:nvPr>
        </p:nvGraphicFramePr>
        <p:xfrm>
          <a:off x="2371725" y="1928813"/>
          <a:ext cx="9118600" cy="42433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205C1F7-0F68-FE03-3077-8EE52E81D87D}"/>
              </a:ext>
            </a:extLst>
          </p:cNvPr>
          <p:cNvSpPr txBox="1"/>
          <p:nvPr/>
        </p:nvSpPr>
        <p:spPr>
          <a:xfrm>
            <a:off x="920444" y="183758"/>
            <a:ext cx="4158332"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libri" panose="020F0502020204030204"/>
                <a:ea typeface="+mn-ea"/>
                <a:cs typeface="+mn-cs"/>
              </a:rPr>
              <a:t>Inactive rates </a:t>
            </a:r>
            <a:r>
              <a:rPr kumimoji="0" lang="en-GB" sz="3200" b="0" i="0" u="none" strike="noStrike" kern="1200" cap="none" spc="0" normalizeH="0" baseline="0" noProof="0" dirty="0">
                <a:ln>
                  <a:noFill/>
                </a:ln>
                <a:solidFill>
                  <a:schemeClr val="bg1"/>
                </a:solidFill>
                <a:effectLst/>
                <a:uLnTx/>
                <a:uFillTx/>
                <a:latin typeface="Calibri Light" panose="020F0302020204030204"/>
                <a:ea typeface="+mn-ea"/>
                <a:cs typeface="+mn-cs"/>
              </a:rPr>
              <a:t>are higher for those outside of the workforce </a:t>
            </a:r>
            <a:r>
              <a:rPr kumimoji="0" lang="en-GB" sz="2400" b="0" i="0" u="none" strike="noStrike" kern="1200" cap="none" spc="0" normalizeH="0" baseline="0" noProof="0" dirty="0">
                <a:ln>
                  <a:noFill/>
                </a:ln>
                <a:solidFill>
                  <a:schemeClr val="bg1"/>
                </a:solidFill>
                <a:effectLst/>
                <a:uLnTx/>
                <a:uFillTx/>
                <a:latin typeface="Calibri Light" panose="020F0302020204030204"/>
                <a:ea typeface="+mn-ea"/>
                <a:cs typeface="+mn-cs"/>
              </a:rPr>
              <a:t>(economically inactive)</a:t>
            </a:r>
            <a:endParaRPr kumimoji="0" lang="en-GB"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5C8BC2B-BCED-0AE2-A16B-AFEE9C9B1A71}"/>
              </a:ext>
            </a:extLst>
          </p:cNvPr>
          <p:cNvGrpSpPr>
            <a:grpSpLocks noChangeAspect="1"/>
          </p:cNvGrpSpPr>
          <p:nvPr/>
        </p:nvGrpSpPr>
        <p:grpSpPr>
          <a:xfrm>
            <a:off x="10879951" y="5353941"/>
            <a:ext cx="720637" cy="720637"/>
            <a:chOff x="9213507" y="5452211"/>
            <a:chExt cx="665324" cy="665324"/>
          </a:xfrm>
        </p:grpSpPr>
        <p:sp>
          <p:nvSpPr>
            <p:cNvPr id="12" name="Oval 11">
              <a:extLst>
                <a:ext uri="{FF2B5EF4-FFF2-40B4-BE49-F238E27FC236}">
                  <a16:creationId xmlns:a16="http://schemas.microsoft.com/office/drawing/2014/main" id="{977C0277-8BDA-A283-43AE-EED14E5FBBC9}"/>
                </a:ext>
              </a:extLst>
            </p:cNvPr>
            <p:cNvSpPr>
              <a:spLocks noChangeAspect="1"/>
            </p:cNvSpPr>
            <p:nvPr/>
          </p:nvSpPr>
          <p:spPr>
            <a:xfrm>
              <a:off x="9213507" y="5452211"/>
              <a:ext cx="665324" cy="665324"/>
            </a:xfrm>
            <a:prstGeom prst="ellipse">
              <a:avLst/>
            </a:prstGeom>
            <a:solidFill>
              <a:schemeClr val="bg1"/>
            </a:solidFill>
            <a:ln w="76200">
              <a:solidFill>
                <a:schemeClr val="accent5"/>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1BE86F9-FD01-0C08-78EA-3032FA30602C}"/>
                </a:ext>
              </a:extLst>
            </p:cNvPr>
            <p:cNvPicPr>
              <a:picLocks noChangeAspect="1"/>
            </p:cNvPicPr>
            <p:nvPr/>
          </p:nvPicPr>
          <p:blipFill>
            <a:blip r:embed="rId4">
              <a:duotone>
                <a:schemeClr val="accent5">
                  <a:shade val="45000"/>
                  <a:satMod val="135000"/>
                </a:schemeClr>
                <a:prstClr val="white"/>
              </a:duotone>
            </a:blip>
            <a:stretch>
              <a:fillRect/>
            </a:stretch>
          </p:blipFill>
          <p:spPr>
            <a:xfrm>
              <a:off x="9330119" y="5568823"/>
              <a:ext cx="432100" cy="432100"/>
            </a:xfrm>
            <a:prstGeom prst="rect">
              <a:avLst/>
            </a:prstGeom>
          </p:spPr>
        </p:pic>
      </p:grpSp>
      <p:grpSp>
        <p:nvGrpSpPr>
          <p:cNvPr id="14" name="Group 13">
            <a:extLst>
              <a:ext uri="{FF2B5EF4-FFF2-40B4-BE49-F238E27FC236}">
                <a16:creationId xmlns:a16="http://schemas.microsoft.com/office/drawing/2014/main" id="{BE5C3DB8-0268-831D-BF00-458875F70BBD}"/>
              </a:ext>
            </a:extLst>
          </p:cNvPr>
          <p:cNvGrpSpPr>
            <a:grpSpLocks noChangeAspect="1"/>
          </p:cNvGrpSpPr>
          <p:nvPr/>
        </p:nvGrpSpPr>
        <p:grpSpPr>
          <a:xfrm>
            <a:off x="9524454" y="4037482"/>
            <a:ext cx="721369" cy="721369"/>
            <a:chOff x="10150908" y="2651680"/>
            <a:chExt cx="666000" cy="666000"/>
          </a:xfrm>
        </p:grpSpPr>
        <p:sp>
          <p:nvSpPr>
            <p:cNvPr id="15" name="Oval 14">
              <a:extLst>
                <a:ext uri="{FF2B5EF4-FFF2-40B4-BE49-F238E27FC236}">
                  <a16:creationId xmlns:a16="http://schemas.microsoft.com/office/drawing/2014/main" id="{C58BC25F-CED9-AF1F-0079-9DC5EDDDBEDF}"/>
                </a:ext>
              </a:extLst>
            </p:cNvPr>
            <p:cNvSpPr>
              <a:spLocks noChangeAspect="1"/>
            </p:cNvSpPr>
            <p:nvPr/>
          </p:nvSpPr>
          <p:spPr>
            <a:xfrm>
              <a:off x="10150908" y="2651680"/>
              <a:ext cx="666000" cy="666000"/>
            </a:xfrm>
            <a:prstGeom prst="ellipse">
              <a:avLst/>
            </a:prstGeom>
            <a:solidFill>
              <a:schemeClr val="bg1"/>
            </a:solidFill>
            <a:ln w="76200">
              <a:solidFill>
                <a:schemeClr val="accent3"/>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3A133800-DA29-9BCA-781B-F008726492DC}"/>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r="30447"/>
            <a:stretch/>
          </p:blipFill>
          <p:spPr>
            <a:xfrm>
              <a:off x="10313909" y="2714934"/>
              <a:ext cx="362139" cy="520666"/>
            </a:xfrm>
            <a:prstGeom prst="rect">
              <a:avLst/>
            </a:prstGeom>
            <a:ln>
              <a:noFill/>
            </a:ln>
          </p:spPr>
        </p:pic>
      </p:grpSp>
      <p:grpSp>
        <p:nvGrpSpPr>
          <p:cNvPr id="17" name="Group 16">
            <a:extLst>
              <a:ext uri="{FF2B5EF4-FFF2-40B4-BE49-F238E27FC236}">
                <a16:creationId xmlns:a16="http://schemas.microsoft.com/office/drawing/2014/main" id="{EF5F0C4F-CF52-D21C-BE58-49AB1DF70A5E}"/>
              </a:ext>
            </a:extLst>
          </p:cNvPr>
          <p:cNvGrpSpPr/>
          <p:nvPr/>
        </p:nvGrpSpPr>
        <p:grpSpPr>
          <a:xfrm>
            <a:off x="9530867" y="4696123"/>
            <a:ext cx="720637" cy="719189"/>
            <a:chOff x="9825676" y="2513408"/>
            <a:chExt cx="934497" cy="953278"/>
          </a:xfrm>
        </p:grpSpPr>
        <p:sp>
          <p:nvSpPr>
            <p:cNvPr id="18" name="Oval 17">
              <a:extLst>
                <a:ext uri="{FF2B5EF4-FFF2-40B4-BE49-F238E27FC236}">
                  <a16:creationId xmlns:a16="http://schemas.microsoft.com/office/drawing/2014/main" id="{20437A1A-B278-E0BA-09A8-1E9BCDA544AC}"/>
                </a:ext>
              </a:extLst>
            </p:cNvPr>
            <p:cNvSpPr>
              <a:spLocks noChangeAspect="1"/>
            </p:cNvSpPr>
            <p:nvPr/>
          </p:nvSpPr>
          <p:spPr>
            <a:xfrm>
              <a:off x="9825676" y="2532189"/>
              <a:ext cx="934497" cy="934497"/>
            </a:xfrm>
            <a:prstGeom prst="ellipse">
              <a:avLst/>
            </a:prstGeom>
            <a:solidFill>
              <a:schemeClr val="bg1"/>
            </a:solidFill>
            <a:ln w="76200">
              <a:solidFill>
                <a:schemeClr val="accent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 name="Graphic 19" descr="Home with solid fill">
              <a:extLst>
                <a:ext uri="{FF2B5EF4-FFF2-40B4-BE49-F238E27FC236}">
                  <a16:creationId xmlns:a16="http://schemas.microsoft.com/office/drawing/2014/main" id="{01CAAB54-6643-EDD1-388B-348C830E6B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36693" y="2513408"/>
              <a:ext cx="914400" cy="914400"/>
            </a:xfrm>
            <a:prstGeom prst="rect">
              <a:avLst/>
            </a:prstGeom>
          </p:spPr>
        </p:pic>
        <p:pic>
          <p:nvPicPr>
            <p:cNvPr id="21" name="Picture 20">
              <a:extLst>
                <a:ext uri="{FF2B5EF4-FFF2-40B4-BE49-F238E27FC236}">
                  <a16:creationId xmlns:a16="http://schemas.microsoft.com/office/drawing/2014/main" id="{CBCC0658-ADA9-D5E4-0146-208492C3BEEA}"/>
                </a:ext>
              </a:extLst>
            </p:cNvPr>
            <p:cNvPicPr>
              <a:picLocks noChangeAspect="1"/>
            </p:cNvPicPr>
            <p:nvPr/>
          </p:nvPicPr>
          <p:blipFill>
            <a:blip r:embed="rId8">
              <a:duotone>
                <a:schemeClr val="accent2">
                  <a:shade val="45000"/>
                  <a:satMod val="135000"/>
                </a:schemeClr>
                <a:prstClr val="white"/>
              </a:duotone>
            </a:blip>
            <a:stretch>
              <a:fillRect/>
            </a:stretch>
          </p:blipFill>
          <p:spPr>
            <a:xfrm>
              <a:off x="9992674" y="2764313"/>
              <a:ext cx="600502" cy="600502"/>
            </a:xfrm>
            <a:prstGeom prst="rect">
              <a:avLst/>
            </a:prstGeom>
          </p:spPr>
        </p:pic>
      </p:grpSp>
      <p:grpSp>
        <p:nvGrpSpPr>
          <p:cNvPr id="22" name="Group 21">
            <a:extLst>
              <a:ext uri="{FF2B5EF4-FFF2-40B4-BE49-F238E27FC236}">
                <a16:creationId xmlns:a16="http://schemas.microsoft.com/office/drawing/2014/main" id="{42BABD32-080D-7C4D-FE5D-79B5A947646C}"/>
              </a:ext>
            </a:extLst>
          </p:cNvPr>
          <p:cNvGrpSpPr/>
          <p:nvPr/>
        </p:nvGrpSpPr>
        <p:grpSpPr>
          <a:xfrm>
            <a:off x="8959718" y="3388870"/>
            <a:ext cx="721369" cy="705736"/>
            <a:chOff x="6431000" y="2998963"/>
            <a:chExt cx="935446" cy="935446"/>
          </a:xfrm>
        </p:grpSpPr>
        <p:sp>
          <p:nvSpPr>
            <p:cNvPr id="23" name="Oval 22">
              <a:extLst>
                <a:ext uri="{FF2B5EF4-FFF2-40B4-BE49-F238E27FC236}">
                  <a16:creationId xmlns:a16="http://schemas.microsoft.com/office/drawing/2014/main" id="{7CF5577B-8B53-2CF4-C956-84919154374D}"/>
                </a:ext>
              </a:extLst>
            </p:cNvPr>
            <p:cNvSpPr>
              <a:spLocks noChangeAspect="1"/>
            </p:cNvSpPr>
            <p:nvPr/>
          </p:nvSpPr>
          <p:spPr>
            <a:xfrm>
              <a:off x="6431000" y="2998963"/>
              <a:ext cx="935446" cy="935446"/>
            </a:xfrm>
            <a:prstGeom prst="ellipse">
              <a:avLst/>
            </a:prstGeom>
            <a:solidFill>
              <a:schemeClr val="bg1"/>
            </a:solidFill>
            <a:ln w="76200">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C0460C1B-E693-F214-0023-5684A5D2D977}"/>
                </a:ext>
              </a:extLst>
            </p:cNvPr>
            <p:cNvPicPr>
              <a:picLocks noChangeAspect="1"/>
            </p:cNvPicPr>
            <p:nvPr/>
          </p:nvPicPr>
          <p:blipFill>
            <a:blip r:embed="rId9">
              <a:duotone>
                <a:schemeClr val="accent6">
                  <a:shade val="45000"/>
                  <a:satMod val="135000"/>
                </a:schemeClr>
                <a:prstClr val="white"/>
              </a:duotone>
            </a:blip>
            <a:stretch>
              <a:fillRect/>
            </a:stretch>
          </p:blipFill>
          <p:spPr>
            <a:xfrm>
              <a:off x="6557384" y="3106608"/>
              <a:ext cx="702067" cy="702067"/>
            </a:xfrm>
            <a:prstGeom prst="rect">
              <a:avLst/>
            </a:prstGeom>
          </p:spPr>
        </p:pic>
      </p:grpSp>
      <p:sp>
        <p:nvSpPr>
          <p:cNvPr id="2" name="TextBox 1">
            <a:extLst>
              <a:ext uri="{FF2B5EF4-FFF2-40B4-BE49-F238E27FC236}">
                <a16:creationId xmlns:a16="http://schemas.microsoft.com/office/drawing/2014/main" id="{1C492D25-DBF0-BAED-AF0A-83B7BC0615B7}"/>
              </a:ext>
            </a:extLst>
          </p:cNvPr>
          <p:cNvSpPr txBox="1"/>
          <p:nvPr/>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2023-24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Tree>
    <p:extLst>
      <p:ext uri="{BB962C8B-B14F-4D97-AF65-F5344CB8AC3E}">
        <p14:creationId xmlns:p14="http://schemas.microsoft.com/office/powerpoint/2010/main" val="1000296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F49C5-7798-19A2-F6E8-8C46872E78CF}"/>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20DAA033-3818-D02B-A71E-2BC4EDD026EC}"/>
              </a:ext>
            </a:extLst>
          </p:cNvPr>
          <p:cNvGrpSpPr/>
          <p:nvPr/>
        </p:nvGrpSpPr>
        <p:grpSpPr>
          <a:xfrm flipV="1">
            <a:off x="0" y="0"/>
            <a:ext cx="12188231" cy="6858000"/>
            <a:chOff x="0" y="0"/>
            <a:chExt cx="12188231" cy="6858000"/>
          </a:xfrm>
        </p:grpSpPr>
        <p:cxnSp>
          <p:nvCxnSpPr>
            <p:cNvPr id="16" name="Straight Connector 15">
              <a:extLst>
                <a:ext uri="{FF2B5EF4-FFF2-40B4-BE49-F238E27FC236}">
                  <a16:creationId xmlns:a16="http://schemas.microsoft.com/office/drawing/2014/main" id="{602420D0-C6E3-B78B-81CD-BCEECBA739BB}"/>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860456-ED74-6EDB-2C28-F86A208DCE68}"/>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5C401D3-A06C-21CB-1828-3AC261D6EEA9}"/>
                </a:ext>
              </a:extLst>
            </p:cNvPr>
            <p:cNvGrpSpPr/>
            <p:nvPr userDrawn="1"/>
          </p:nvGrpSpPr>
          <p:grpSpPr>
            <a:xfrm>
              <a:off x="359176" y="6181375"/>
              <a:ext cx="342000" cy="342000"/>
              <a:chOff x="359176" y="6181375"/>
              <a:chExt cx="342000" cy="342000"/>
            </a:xfrm>
          </p:grpSpPr>
          <p:sp>
            <p:nvSpPr>
              <p:cNvPr id="23" name="Oval 22">
                <a:extLst>
                  <a:ext uri="{FF2B5EF4-FFF2-40B4-BE49-F238E27FC236}">
                    <a16:creationId xmlns:a16="http://schemas.microsoft.com/office/drawing/2014/main" id="{695164FA-0713-1EE0-14BB-6CB2A2200C02}"/>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6395156D-BDB3-C918-FB59-17DBECD1AF6A}"/>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2" name="Group 1">
            <a:extLst>
              <a:ext uri="{FF2B5EF4-FFF2-40B4-BE49-F238E27FC236}">
                <a16:creationId xmlns:a16="http://schemas.microsoft.com/office/drawing/2014/main" id="{AA15EF81-4B91-CB7B-604D-2818A0E6C2F3}"/>
              </a:ext>
            </a:extLst>
          </p:cNvPr>
          <p:cNvGrpSpPr/>
          <p:nvPr/>
        </p:nvGrpSpPr>
        <p:grpSpPr>
          <a:xfrm flipH="1">
            <a:off x="3769" y="0"/>
            <a:ext cx="12188231" cy="6858000"/>
            <a:chOff x="0" y="0"/>
            <a:chExt cx="12188231" cy="6858000"/>
          </a:xfrm>
        </p:grpSpPr>
        <p:cxnSp>
          <p:nvCxnSpPr>
            <p:cNvPr id="3" name="Straight Connector 2">
              <a:extLst>
                <a:ext uri="{FF2B5EF4-FFF2-40B4-BE49-F238E27FC236}">
                  <a16:creationId xmlns:a16="http://schemas.microsoft.com/office/drawing/2014/main" id="{55F654FB-7F31-CFA8-923B-EE1F1AA2402E}"/>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4A3AB01-1DF5-7949-0F1E-95A35C02B664}"/>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FBFEDE0-FB42-7CB9-96E5-25A46CF5377B}"/>
                </a:ext>
              </a:extLst>
            </p:cNvPr>
            <p:cNvGrpSpPr/>
            <p:nvPr userDrawn="1"/>
          </p:nvGrpSpPr>
          <p:grpSpPr>
            <a:xfrm>
              <a:off x="359176" y="6181375"/>
              <a:ext cx="342000" cy="342000"/>
              <a:chOff x="359176" y="6181375"/>
              <a:chExt cx="342000" cy="342000"/>
            </a:xfrm>
          </p:grpSpPr>
          <p:sp>
            <p:nvSpPr>
              <p:cNvPr id="10" name="Oval 9">
                <a:extLst>
                  <a:ext uri="{FF2B5EF4-FFF2-40B4-BE49-F238E27FC236}">
                    <a16:creationId xmlns:a16="http://schemas.microsoft.com/office/drawing/2014/main" id="{A5BEA780-15B9-7861-BD50-021F4FE847FB}"/>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67636A79-31BC-2021-64CD-F25D9D3C0817}"/>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2651422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A9533-15C6-244B-9D22-9A6CA5B1C6B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80526BA-D0A9-760D-E2C9-F464D884CFF3}"/>
              </a:ext>
            </a:extLst>
          </p:cNvPr>
          <p:cNvSpPr/>
          <p:nvPr/>
        </p:nvSpPr>
        <p:spPr>
          <a:xfrm>
            <a:off x="523557" y="1"/>
            <a:ext cx="4141903" cy="63523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8FF4B526-DD5A-4EB2-DC8C-C9CE25F27F0F}"/>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6739DC-859B-693F-1D99-54127C9912E3}"/>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F6C04D6-2DA1-7B61-2F22-4E9E4D01C14F}"/>
              </a:ext>
            </a:extLst>
          </p:cNvPr>
          <p:cNvGrpSpPr/>
          <p:nvPr/>
        </p:nvGrpSpPr>
        <p:grpSpPr>
          <a:xfrm>
            <a:off x="359176" y="6181375"/>
            <a:ext cx="342000" cy="342000"/>
            <a:chOff x="-1837324" y="4018825"/>
            <a:chExt cx="342000" cy="342000"/>
          </a:xfrm>
        </p:grpSpPr>
        <p:sp>
          <p:nvSpPr>
            <p:cNvPr id="29" name="Oval 28">
              <a:extLst>
                <a:ext uri="{FF2B5EF4-FFF2-40B4-BE49-F238E27FC236}">
                  <a16:creationId xmlns:a16="http://schemas.microsoft.com/office/drawing/2014/main" id="{7F25147F-76AF-C0DB-7DB8-A5DDAC8E5859}"/>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41965CE-40A0-4FEC-3E08-240A77C256BB}"/>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3320E10-F0E5-BAD2-17C1-7C07447AB45C}"/>
              </a:ext>
            </a:extLst>
          </p:cNvPr>
          <p:cNvSpPr txBox="1"/>
          <p:nvPr/>
        </p:nvSpPr>
        <p:spPr>
          <a:xfrm>
            <a:off x="7156026" y="5551861"/>
            <a:ext cx="30888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4043"/>
                </a:solidFill>
                <a:effectLst/>
                <a:uLnTx/>
                <a:uFillTx/>
                <a:latin typeface="Calibri Light" panose="020F0302020204030204"/>
                <a:ea typeface="+mn-ea"/>
                <a:cs typeface="+mn-cs"/>
              </a:rPr>
              <a:t>Physical activity levels</a:t>
            </a:r>
          </a:p>
        </p:txBody>
      </p:sp>
      <p:sp>
        <p:nvSpPr>
          <p:cNvPr id="8" name="TextBox 7">
            <a:extLst>
              <a:ext uri="{FF2B5EF4-FFF2-40B4-BE49-F238E27FC236}">
                <a16:creationId xmlns:a16="http://schemas.microsoft.com/office/drawing/2014/main" id="{F93E6447-0027-E7D3-7D87-A2097FC2E410}"/>
              </a:ext>
            </a:extLst>
          </p:cNvPr>
          <p:cNvSpPr txBox="1"/>
          <p:nvPr/>
        </p:nvSpPr>
        <p:spPr>
          <a:xfrm>
            <a:off x="695311" y="428285"/>
            <a:ext cx="393820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Light" panose="020F0302020204030204"/>
                <a:ea typeface="+mn-ea"/>
                <a:cs typeface="+mn-cs"/>
              </a:rPr>
              <a:t>When we look at </a:t>
            </a:r>
            <a:r>
              <a:rPr kumimoji="0" lang="en-GB" sz="3200" b="1" i="0" u="none" strike="noStrike" kern="1200" cap="none" spc="0" normalizeH="0" baseline="0" noProof="0" dirty="0">
                <a:ln>
                  <a:noFill/>
                </a:ln>
                <a:solidFill>
                  <a:srgbClr val="FFFFFF"/>
                </a:solidFill>
                <a:effectLst/>
                <a:uLnTx/>
                <a:uFillTx/>
                <a:latin typeface="Calibri" panose="020F0502020204030204"/>
                <a:ea typeface="+mn-ea"/>
                <a:cs typeface="+mn-cs"/>
              </a:rPr>
              <a:t>activity levels,</a:t>
            </a:r>
            <a:r>
              <a:rPr kumimoji="0" lang="en-GB" sz="3200" b="0" i="0" u="none" strike="noStrike" kern="1200" cap="none" spc="0" normalizeH="0" baseline="0" noProof="0" dirty="0">
                <a:ln>
                  <a:noFill/>
                </a:ln>
                <a:solidFill>
                  <a:srgbClr val="FFFFFF"/>
                </a:solidFill>
                <a:effectLst/>
                <a:uLnTx/>
                <a:uFillTx/>
                <a:latin typeface="Calibri Light" panose="020F0302020204030204"/>
                <a:ea typeface="+mn-ea"/>
                <a:cs typeface="+mn-cs"/>
              </a:rPr>
              <a:t> </a:t>
            </a:r>
            <a:r>
              <a:rPr kumimoji="0" lang="en-GB" sz="2800" b="0" i="0" u="none" strike="noStrike" kern="1200" cap="none" spc="0" normalizeH="0" baseline="0" noProof="0" dirty="0">
                <a:ln>
                  <a:noFill/>
                </a:ln>
                <a:solidFill>
                  <a:srgbClr val="FFFFFF"/>
                </a:solidFill>
                <a:effectLst/>
                <a:uLnTx/>
                <a:uFillTx/>
                <a:latin typeface="Calibri Light" panose="020F0302020204030204"/>
                <a:ea typeface="+mn-ea"/>
                <a:cs typeface="+mn-cs"/>
              </a:rPr>
              <a:t>we can see how having 2 or more factors can dramatically reduce our ability to be active</a:t>
            </a:r>
          </a:p>
        </p:txBody>
      </p:sp>
      <p:sp>
        <p:nvSpPr>
          <p:cNvPr id="9" name="Arrow: Bent-Up 8">
            <a:extLst>
              <a:ext uri="{FF2B5EF4-FFF2-40B4-BE49-F238E27FC236}">
                <a16:creationId xmlns:a16="http://schemas.microsoft.com/office/drawing/2014/main" id="{C78CFE46-C693-BBA7-43CA-16F4D7538643}"/>
              </a:ext>
            </a:extLst>
          </p:cNvPr>
          <p:cNvSpPr/>
          <p:nvPr/>
        </p:nvSpPr>
        <p:spPr>
          <a:xfrm flipV="1">
            <a:off x="7526542" y="2390382"/>
            <a:ext cx="2845106" cy="1133106"/>
          </a:xfrm>
          <a:prstGeom prst="bentUpArrow">
            <a:avLst>
              <a:gd name="adj1" fmla="val 9516"/>
              <a:gd name="adj2" fmla="val 9756"/>
              <a:gd name="adj3" fmla="val 19426"/>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CD68536A-D459-DD1B-A9E4-B46794CD6B82}"/>
              </a:ext>
            </a:extLst>
          </p:cNvPr>
          <p:cNvSpPr/>
          <p:nvPr/>
        </p:nvSpPr>
        <p:spPr>
          <a:xfrm>
            <a:off x="2826888" y="3889975"/>
            <a:ext cx="2784997" cy="2784997"/>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63624AD9-052D-36FA-B52D-2793B319F9BE}"/>
              </a:ext>
            </a:extLst>
          </p:cNvPr>
          <p:cNvSpPr txBox="1"/>
          <p:nvPr/>
        </p:nvSpPr>
        <p:spPr>
          <a:xfrm>
            <a:off x="7526542" y="1228049"/>
            <a:ext cx="34100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84043"/>
                </a:solidFill>
                <a:effectLst/>
                <a:uLnTx/>
                <a:uFillTx/>
                <a:latin typeface="Calibri Light" panose="020F0302020204030204"/>
                <a:ea typeface="+mn-ea"/>
                <a:cs typeface="+mn-cs"/>
              </a:rPr>
              <a:t>Particularly when compared to those with no factors</a:t>
            </a:r>
          </a:p>
        </p:txBody>
      </p:sp>
      <p:sp>
        <p:nvSpPr>
          <p:cNvPr id="12" name="TextBox 11">
            <a:extLst>
              <a:ext uri="{FF2B5EF4-FFF2-40B4-BE49-F238E27FC236}">
                <a16:creationId xmlns:a16="http://schemas.microsoft.com/office/drawing/2014/main" id="{4158EBAA-718B-8200-C3B4-C26D9A98FA7F}"/>
              </a:ext>
            </a:extLst>
          </p:cNvPr>
          <p:cNvSpPr txBox="1"/>
          <p:nvPr/>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2023-24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grpSp>
        <p:nvGrpSpPr>
          <p:cNvPr id="95" name="Group 94">
            <a:extLst>
              <a:ext uri="{FF2B5EF4-FFF2-40B4-BE49-F238E27FC236}">
                <a16:creationId xmlns:a16="http://schemas.microsoft.com/office/drawing/2014/main" id="{9CA803D4-440D-2815-8A64-38F6B467921E}"/>
              </a:ext>
            </a:extLst>
          </p:cNvPr>
          <p:cNvGrpSpPr/>
          <p:nvPr/>
        </p:nvGrpSpPr>
        <p:grpSpPr>
          <a:xfrm>
            <a:off x="2964719" y="4245978"/>
            <a:ext cx="2509333" cy="2003667"/>
            <a:chOff x="2964719" y="4245978"/>
            <a:chExt cx="2509333" cy="2003667"/>
          </a:xfrm>
        </p:grpSpPr>
        <p:cxnSp>
          <p:nvCxnSpPr>
            <p:cNvPr id="96" name="Straight Connector 95">
              <a:extLst>
                <a:ext uri="{FF2B5EF4-FFF2-40B4-BE49-F238E27FC236}">
                  <a16:creationId xmlns:a16="http://schemas.microsoft.com/office/drawing/2014/main" id="{32FE14AB-61F3-C842-1188-3D13E7D0AF71}"/>
                </a:ext>
              </a:extLst>
            </p:cNvPr>
            <p:cNvCxnSpPr>
              <a:cxnSpLocks/>
            </p:cNvCxnSpPr>
            <p:nvPr/>
          </p:nvCxnSpPr>
          <p:spPr>
            <a:xfrm>
              <a:off x="3654215" y="4674634"/>
              <a:ext cx="3577" cy="1171712"/>
            </a:xfrm>
            <a:prstGeom prst="line">
              <a:avLst/>
            </a:prstGeom>
            <a:noFill/>
            <a:ln w="19050" cap="flat" cmpd="sng" algn="ctr">
              <a:solidFill>
                <a:srgbClr val="01415F"/>
              </a:solidFill>
              <a:prstDash val="sysDash"/>
              <a:miter lim="800000"/>
            </a:ln>
            <a:effectLst/>
          </p:spPr>
        </p:cxnSp>
        <p:cxnSp>
          <p:nvCxnSpPr>
            <p:cNvPr id="97" name="Straight Connector 96">
              <a:extLst>
                <a:ext uri="{FF2B5EF4-FFF2-40B4-BE49-F238E27FC236}">
                  <a16:creationId xmlns:a16="http://schemas.microsoft.com/office/drawing/2014/main" id="{F3FCC2E0-A5A1-FCAD-39ED-69FEC0509AEC}"/>
                </a:ext>
              </a:extLst>
            </p:cNvPr>
            <p:cNvCxnSpPr>
              <a:cxnSpLocks/>
            </p:cNvCxnSpPr>
            <p:nvPr/>
          </p:nvCxnSpPr>
          <p:spPr>
            <a:xfrm>
              <a:off x="3680075" y="4660617"/>
              <a:ext cx="1056731" cy="9207"/>
            </a:xfrm>
            <a:prstGeom prst="line">
              <a:avLst/>
            </a:prstGeom>
            <a:noFill/>
            <a:ln w="19050" cap="flat" cmpd="sng" algn="ctr">
              <a:solidFill>
                <a:srgbClr val="01415F"/>
              </a:solidFill>
              <a:prstDash val="sysDash"/>
              <a:miter lim="800000"/>
            </a:ln>
            <a:effectLst/>
          </p:spPr>
        </p:cxnSp>
        <p:cxnSp>
          <p:nvCxnSpPr>
            <p:cNvPr id="98" name="Straight Connector 97">
              <a:extLst>
                <a:ext uri="{FF2B5EF4-FFF2-40B4-BE49-F238E27FC236}">
                  <a16:creationId xmlns:a16="http://schemas.microsoft.com/office/drawing/2014/main" id="{8D4E32F9-9C5F-8767-FD2C-6D7873FF8DD3}"/>
                </a:ext>
              </a:extLst>
            </p:cNvPr>
            <p:cNvCxnSpPr>
              <a:cxnSpLocks/>
            </p:cNvCxnSpPr>
            <p:nvPr/>
          </p:nvCxnSpPr>
          <p:spPr>
            <a:xfrm flipH="1">
              <a:off x="3357785" y="4674634"/>
              <a:ext cx="301035" cy="588099"/>
            </a:xfrm>
            <a:prstGeom prst="line">
              <a:avLst/>
            </a:prstGeom>
            <a:noFill/>
            <a:ln w="19050" cap="flat" cmpd="sng" algn="ctr">
              <a:solidFill>
                <a:srgbClr val="01415F"/>
              </a:solidFill>
              <a:prstDash val="sysDash"/>
              <a:miter lim="800000"/>
            </a:ln>
            <a:effectLst/>
          </p:spPr>
        </p:cxnSp>
        <p:cxnSp>
          <p:nvCxnSpPr>
            <p:cNvPr id="99" name="Straight Connector 98">
              <a:extLst>
                <a:ext uri="{FF2B5EF4-FFF2-40B4-BE49-F238E27FC236}">
                  <a16:creationId xmlns:a16="http://schemas.microsoft.com/office/drawing/2014/main" id="{E0C026EB-0B1C-640C-1DB7-8F6C75FA3F7F}"/>
                </a:ext>
              </a:extLst>
            </p:cNvPr>
            <p:cNvCxnSpPr>
              <a:cxnSpLocks/>
            </p:cNvCxnSpPr>
            <p:nvPr/>
          </p:nvCxnSpPr>
          <p:spPr>
            <a:xfrm>
              <a:off x="3680075" y="4660617"/>
              <a:ext cx="1422004" cy="602116"/>
            </a:xfrm>
            <a:prstGeom prst="line">
              <a:avLst/>
            </a:prstGeom>
            <a:noFill/>
            <a:ln w="19050" cap="flat" cmpd="sng" algn="ctr">
              <a:solidFill>
                <a:srgbClr val="01415F"/>
              </a:solidFill>
              <a:prstDash val="sysDash"/>
              <a:miter lim="800000"/>
            </a:ln>
            <a:effectLst/>
          </p:spPr>
        </p:cxnSp>
        <p:cxnSp>
          <p:nvCxnSpPr>
            <p:cNvPr id="100" name="Straight Connector 99">
              <a:extLst>
                <a:ext uri="{FF2B5EF4-FFF2-40B4-BE49-F238E27FC236}">
                  <a16:creationId xmlns:a16="http://schemas.microsoft.com/office/drawing/2014/main" id="{ECDA30AC-B4FE-B26D-229F-8442B9AEAE39}"/>
                </a:ext>
              </a:extLst>
            </p:cNvPr>
            <p:cNvCxnSpPr>
              <a:cxnSpLocks/>
            </p:cNvCxnSpPr>
            <p:nvPr/>
          </p:nvCxnSpPr>
          <p:spPr>
            <a:xfrm>
              <a:off x="3680075" y="4660617"/>
              <a:ext cx="953444" cy="1321898"/>
            </a:xfrm>
            <a:prstGeom prst="line">
              <a:avLst/>
            </a:prstGeom>
            <a:noFill/>
            <a:ln w="19050" cap="flat" cmpd="sng" algn="ctr">
              <a:solidFill>
                <a:srgbClr val="01415F"/>
              </a:solidFill>
              <a:prstDash val="sysDash"/>
              <a:miter lim="800000"/>
            </a:ln>
            <a:effectLst/>
          </p:spPr>
        </p:cxnSp>
        <p:cxnSp>
          <p:nvCxnSpPr>
            <p:cNvPr id="101" name="Straight Connector 100">
              <a:extLst>
                <a:ext uri="{FF2B5EF4-FFF2-40B4-BE49-F238E27FC236}">
                  <a16:creationId xmlns:a16="http://schemas.microsoft.com/office/drawing/2014/main" id="{1F51ED84-C4C5-5CD2-CAB4-429160904ABC}"/>
                </a:ext>
              </a:extLst>
            </p:cNvPr>
            <p:cNvCxnSpPr>
              <a:cxnSpLocks/>
            </p:cNvCxnSpPr>
            <p:nvPr/>
          </p:nvCxnSpPr>
          <p:spPr>
            <a:xfrm flipV="1">
              <a:off x="3673354" y="4669824"/>
              <a:ext cx="1063452" cy="1204303"/>
            </a:xfrm>
            <a:prstGeom prst="line">
              <a:avLst/>
            </a:prstGeom>
            <a:noFill/>
            <a:ln w="19050" cap="flat" cmpd="sng" algn="ctr">
              <a:solidFill>
                <a:srgbClr val="01415F"/>
              </a:solidFill>
              <a:prstDash val="sysDash"/>
              <a:miter lim="800000"/>
            </a:ln>
            <a:effectLst/>
          </p:spPr>
        </p:cxnSp>
        <p:cxnSp>
          <p:nvCxnSpPr>
            <p:cNvPr id="102" name="Straight Connector 101">
              <a:extLst>
                <a:ext uri="{FF2B5EF4-FFF2-40B4-BE49-F238E27FC236}">
                  <a16:creationId xmlns:a16="http://schemas.microsoft.com/office/drawing/2014/main" id="{312329AF-4529-F352-C6C3-5BC8ECE3A512}"/>
                </a:ext>
              </a:extLst>
            </p:cNvPr>
            <p:cNvCxnSpPr>
              <a:cxnSpLocks/>
            </p:cNvCxnSpPr>
            <p:nvPr/>
          </p:nvCxnSpPr>
          <p:spPr>
            <a:xfrm flipH="1" flipV="1">
              <a:off x="3365727" y="5262733"/>
              <a:ext cx="304612" cy="583613"/>
            </a:xfrm>
            <a:prstGeom prst="line">
              <a:avLst/>
            </a:prstGeom>
            <a:noFill/>
            <a:ln w="19050" cap="flat" cmpd="sng" algn="ctr">
              <a:solidFill>
                <a:srgbClr val="01415F"/>
              </a:solidFill>
              <a:prstDash val="sysDash"/>
              <a:miter lim="800000"/>
            </a:ln>
            <a:effectLst/>
          </p:spPr>
        </p:cxnSp>
        <p:cxnSp>
          <p:nvCxnSpPr>
            <p:cNvPr id="103" name="Straight Connector 102">
              <a:extLst>
                <a:ext uri="{FF2B5EF4-FFF2-40B4-BE49-F238E27FC236}">
                  <a16:creationId xmlns:a16="http://schemas.microsoft.com/office/drawing/2014/main" id="{ECCAD850-2649-41F4-B4A1-95D247D66DEF}"/>
                </a:ext>
              </a:extLst>
            </p:cNvPr>
            <p:cNvCxnSpPr>
              <a:cxnSpLocks/>
            </p:cNvCxnSpPr>
            <p:nvPr/>
          </p:nvCxnSpPr>
          <p:spPr>
            <a:xfrm flipV="1">
              <a:off x="3673354" y="5262733"/>
              <a:ext cx="1428724" cy="611394"/>
            </a:xfrm>
            <a:prstGeom prst="line">
              <a:avLst/>
            </a:prstGeom>
            <a:noFill/>
            <a:ln w="19050" cap="flat" cmpd="sng" algn="ctr">
              <a:solidFill>
                <a:srgbClr val="01415F"/>
              </a:solidFill>
              <a:prstDash val="sysDash"/>
              <a:miter lim="800000"/>
            </a:ln>
            <a:effectLst/>
          </p:spPr>
        </p:cxnSp>
        <p:cxnSp>
          <p:nvCxnSpPr>
            <p:cNvPr id="104" name="Straight Connector 103">
              <a:extLst>
                <a:ext uri="{FF2B5EF4-FFF2-40B4-BE49-F238E27FC236}">
                  <a16:creationId xmlns:a16="http://schemas.microsoft.com/office/drawing/2014/main" id="{1A2F1550-35DB-17AF-BD2E-CF46BBE7CE82}"/>
                </a:ext>
              </a:extLst>
            </p:cNvPr>
            <p:cNvCxnSpPr>
              <a:cxnSpLocks/>
            </p:cNvCxnSpPr>
            <p:nvPr/>
          </p:nvCxnSpPr>
          <p:spPr>
            <a:xfrm>
              <a:off x="3673354" y="5874127"/>
              <a:ext cx="960164" cy="108388"/>
            </a:xfrm>
            <a:prstGeom prst="line">
              <a:avLst/>
            </a:prstGeom>
            <a:noFill/>
            <a:ln w="19050" cap="flat" cmpd="sng" algn="ctr">
              <a:solidFill>
                <a:srgbClr val="01415F"/>
              </a:solidFill>
              <a:prstDash val="sysDash"/>
              <a:miter lim="800000"/>
            </a:ln>
            <a:effectLst/>
          </p:spPr>
        </p:cxnSp>
        <p:cxnSp>
          <p:nvCxnSpPr>
            <p:cNvPr id="105" name="Straight Connector 104">
              <a:extLst>
                <a:ext uri="{FF2B5EF4-FFF2-40B4-BE49-F238E27FC236}">
                  <a16:creationId xmlns:a16="http://schemas.microsoft.com/office/drawing/2014/main" id="{45B9A232-5949-3797-4030-E9D6EC52B58E}"/>
                </a:ext>
              </a:extLst>
            </p:cNvPr>
            <p:cNvCxnSpPr>
              <a:cxnSpLocks/>
            </p:cNvCxnSpPr>
            <p:nvPr/>
          </p:nvCxnSpPr>
          <p:spPr>
            <a:xfrm flipH="1" flipV="1">
              <a:off x="4736806" y="4669824"/>
              <a:ext cx="365273" cy="592909"/>
            </a:xfrm>
            <a:prstGeom prst="line">
              <a:avLst/>
            </a:prstGeom>
            <a:noFill/>
            <a:ln w="19050" cap="flat" cmpd="sng" algn="ctr">
              <a:solidFill>
                <a:srgbClr val="01415F"/>
              </a:solidFill>
              <a:prstDash val="sysDash"/>
              <a:miter lim="800000"/>
            </a:ln>
            <a:effectLst/>
          </p:spPr>
        </p:cxnSp>
        <p:cxnSp>
          <p:nvCxnSpPr>
            <p:cNvPr id="106" name="Straight Connector 105">
              <a:extLst>
                <a:ext uri="{FF2B5EF4-FFF2-40B4-BE49-F238E27FC236}">
                  <a16:creationId xmlns:a16="http://schemas.microsoft.com/office/drawing/2014/main" id="{1AC0BDF8-6D3F-2B01-B336-181C18973FBC}"/>
                </a:ext>
              </a:extLst>
            </p:cNvPr>
            <p:cNvCxnSpPr>
              <a:cxnSpLocks/>
            </p:cNvCxnSpPr>
            <p:nvPr/>
          </p:nvCxnSpPr>
          <p:spPr>
            <a:xfrm flipV="1">
              <a:off x="4633518" y="4669824"/>
              <a:ext cx="103288" cy="1312691"/>
            </a:xfrm>
            <a:prstGeom prst="line">
              <a:avLst/>
            </a:prstGeom>
            <a:noFill/>
            <a:ln w="19050" cap="flat" cmpd="sng" algn="ctr">
              <a:solidFill>
                <a:srgbClr val="01415F"/>
              </a:solidFill>
              <a:prstDash val="sysDash"/>
              <a:miter lim="800000"/>
            </a:ln>
            <a:effectLst/>
          </p:spPr>
        </p:cxnSp>
        <p:cxnSp>
          <p:nvCxnSpPr>
            <p:cNvPr id="107" name="Straight Connector 106">
              <a:extLst>
                <a:ext uri="{FF2B5EF4-FFF2-40B4-BE49-F238E27FC236}">
                  <a16:creationId xmlns:a16="http://schemas.microsoft.com/office/drawing/2014/main" id="{639096B2-8FFA-3EB2-8C04-D0676540502D}"/>
                </a:ext>
              </a:extLst>
            </p:cNvPr>
            <p:cNvCxnSpPr>
              <a:cxnSpLocks/>
            </p:cNvCxnSpPr>
            <p:nvPr/>
          </p:nvCxnSpPr>
          <p:spPr>
            <a:xfrm flipV="1">
              <a:off x="3362563" y="4669824"/>
              <a:ext cx="1374243" cy="592909"/>
            </a:xfrm>
            <a:prstGeom prst="line">
              <a:avLst/>
            </a:prstGeom>
            <a:noFill/>
            <a:ln w="19050" cap="flat" cmpd="sng" algn="ctr">
              <a:solidFill>
                <a:srgbClr val="01415F"/>
              </a:solidFill>
              <a:prstDash val="sysDash"/>
              <a:miter lim="800000"/>
            </a:ln>
            <a:effectLst/>
          </p:spPr>
        </p:cxnSp>
        <p:cxnSp>
          <p:nvCxnSpPr>
            <p:cNvPr id="108" name="Straight Connector 107">
              <a:extLst>
                <a:ext uri="{FF2B5EF4-FFF2-40B4-BE49-F238E27FC236}">
                  <a16:creationId xmlns:a16="http://schemas.microsoft.com/office/drawing/2014/main" id="{51F8B936-A325-F3F0-503E-D626FE44D4A7}"/>
                </a:ext>
              </a:extLst>
            </p:cNvPr>
            <p:cNvCxnSpPr>
              <a:cxnSpLocks/>
            </p:cNvCxnSpPr>
            <p:nvPr/>
          </p:nvCxnSpPr>
          <p:spPr>
            <a:xfrm flipH="1">
              <a:off x="3362563" y="5262733"/>
              <a:ext cx="1739515" cy="0"/>
            </a:xfrm>
            <a:prstGeom prst="line">
              <a:avLst/>
            </a:prstGeom>
            <a:noFill/>
            <a:ln w="19050" cap="flat" cmpd="sng" algn="ctr">
              <a:solidFill>
                <a:srgbClr val="01415F"/>
              </a:solidFill>
              <a:prstDash val="sysDash"/>
              <a:miter lim="800000"/>
            </a:ln>
            <a:effectLst/>
          </p:spPr>
        </p:cxnSp>
        <p:cxnSp>
          <p:nvCxnSpPr>
            <p:cNvPr id="109" name="Straight Connector 108">
              <a:extLst>
                <a:ext uri="{FF2B5EF4-FFF2-40B4-BE49-F238E27FC236}">
                  <a16:creationId xmlns:a16="http://schemas.microsoft.com/office/drawing/2014/main" id="{D9EF1620-4D51-1CA0-417C-EF58A9744EF7}"/>
                </a:ext>
              </a:extLst>
            </p:cNvPr>
            <p:cNvCxnSpPr>
              <a:cxnSpLocks/>
            </p:cNvCxnSpPr>
            <p:nvPr/>
          </p:nvCxnSpPr>
          <p:spPr>
            <a:xfrm flipH="1" flipV="1">
              <a:off x="3362563" y="5262733"/>
              <a:ext cx="1270955" cy="719782"/>
            </a:xfrm>
            <a:prstGeom prst="line">
              <a:avLst/>
            </a:prstGeom>
            <a:noFill/>
            <a:ln w="19050" cap="flat" cmpd="sng" algn="ctr">
              <a:solidFill>
                <a:srgbClr val="01415F"/>
              </a:solidFill>
              <a:prstDash val="sysDash"/>
              <a:miter lim="800000"/>
            </a:ln>
            <a:effectLst/>
          </p:spPr>
        </p:cxnSp>
        <p:cxnSp>
          <p:nvCxnSpPr>
            <p:cNvPr id="110" name="Straight Connector 109">
              <a:extLst>
                <a:ext uri="{FF2B5EF4-FFF2-40B4-BE49-F238E27FC236}">
                  <a16:creationId xmlns:a16="http://schemas.microsoft.com/office/drawing/2014/main" id="{636AE7DE-1B73-B85B-A7E3-C8EB70ED057E}"/>
                </a:ext>
              </a:extLst>
            </p:cNvPr>
            <p:cNvCxnSpPr>
              <a:cxnSpLocks/>
            </p:cNvCxnSpPr>
            <p:nvPr/>
          </p:nvCxnSpPr>
          <p:spPr>
            <a:xfrm flipV="1">
              <a:off x="4633518" y="5262733"/>
              <a:ext cx="468561" cy="711419"/>
            </a:xfrm>
            <a:prstGeom prst="line">
              <a:avLst/>
            </a:prstGeom>
            <a:noFill/>
            <a:ln w="19050" cap="flat" cmpd="sng" algn="ctr">
              <a:solidFill>
                <a:srgbClr val="01415F"/>
              </a:solidFill>
              <a:prstDash val="sysDash"/>
              <a:miter lim="800000"/>
            </a:ln>
            <a:effectLst/>
          </p:spPr>
        </p:cxnSp>
        <p:sp>
          <p:nvSpPr>
            <p:cNvPr id="111" name="Oval 110">
              <a:extLst>
                <a:ext uri="{FF2B5EF4-FFF2-40B4-BE49-F238E27FC236}">
                  <a16:creationId xmlns:a16="http://schemas.microsoft.com/office/drawing/2014/main" id="{3EEDAA63-13B5-B286-D007-B06D6BE63339}"/>
                </a:ext>
              </a:extLst>
            </p:cNvPr>
            <p:cNvSpPr>
              <a:spLocks noChangeAspect="1"/>
            </p:cNvSpPr>
            <p:nvPr/>
          </p:nvSpPr>
          <p:spPr>
            <a:xfrm>
              <a:off x="5035354" y="5069640"/>
              <a:ext cx="438698" cy="438698"/>
            </a:xfrm>
            <a:prstGeom prst="ellipse">
              <a:avLst/>
            </a:prstGeom>
            <a:solidFill>
              <a:srgbClr val="FFFFFF"/>
            </a:solidFill>
            <a:ln w="28575" cap="flat" cmpd="sng" algn="ctr">
              <a:solidFill>
                <a:srgbClr val="7C49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12" name="Picture 111">
              <a:extLst>
                <a:ext uri="{FF2B5EF4-FFF2-40B4-BE49-F238E27FC236}">
                  <a16:creationId xmlns:a16="http://schemas.microsoft.com/office/drawing/2014/main" id="{3EA89FC6-53D8-74C7-5FD3-3615DDB8D560}"/>
                </a:ext>
              </a:extLst>
            </p:cNvPr>
            <p:cNvPicPr>
              <a:picLocks noChangeAspect="1"/>
            </p:cNvPicPr>
            <p:nvPr/>
          </p:nvPicPr>
          <p:blipFill>
            <a:blip r:embed="rId3">
              <a:duotone>
                <a:srgbClr val="7C4982">
                  <a:shade val="45000"/>
                  <a:satMod val="135000"/>
                </a:srgbClr>
                <a:prstClr val="white"/>
              </a:duotone>
            </a:blip>
            <a:stretch>
              <a:fillRect/>
            </a:stretch>
          </p:blipFill>
          <p:spPr>
            <a:xfrm>
              <a:off x="5102079" y="5106979"/>
              <a:ext cx="311508" cy="311508"/>
            </a:xfrm>
            <a:prstGeom prst="rect">
              <a:avLst/>
            </a:prstGeom>
            <a:ln>
              <a:noFill/>
            </a:ln>
          </p:spPr>
        </p:pic>
        <p:sp>
          <p:nvSpPr>
            <p:cNvPr id="113" name="Oval 112">
              <a:extLst>
                <a:ext uri="{FF2B5EF4-FFF2-40B4-BE49-F238E27FC236}">
                  <a16:creationId xmlns:a16="http://schemas.microsoft.com/office/drawing/2014/main" id="{51D1EDA5-1E6E-7D71-52AE-2FADFF735ADB}"/>
                </a:ext>
              </a:extLst>
            </p:cNvPr>
            <p:cNvSpPr>
              <a:spLocks noChangeAspect="1"/>
            </p:cNvSpPr>
            <p:nvPr/>
          </p:nvSpPr>
          <p:spPr>
            <a:xfrm>
              <a:off x="3446253" y="5810947"/>
              <a:ext cx="438698" cy="438698"/>
            </a:xfrm>
            <a:prstGeom prst="ellipse">
              <a:avLst/>
            </a:prstGeom>
            <a:solidFill>
              <a:srgbClr val="FFFFFF"/>
            </a:solidFill>
            <a:ln w="28575" cap="flat" cmpd="sng" algn="ctr">
              <a:solidFill>
                <a:srgbClr val="0141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14" name="Group 113">
              <a:extLst>
                <a:ext uri="{FF2B5EF4-FFF2-40B4-BE49-F238E27FC236}">
                  <a16:creationId xmlns:a16="http://schemas.microsoft.com/office/drawing/2014/main" id="{792B2F58-29D9-089E-8D20-200DF43C1AE2}"/>
                </a:ext>
              </a:extLst>
            </p:cNvPr>
            <p:cNvGrpSpPr>
              <a:grpSpLocks noChangeAspect="1"/>
            </p:cNvGrpSpPr>
            <p:nvPr/>
          </p:nvGrpSpPr>
          <p:grpSpPr>
            <a:xfrm>
              <a:off x="3534391" y="5874127"/>
              <a:ext cx="269438" cy="261296"/>
              <a:chOff x="5802625" y="856909"/>
              <a:chExt cx="5036152" cy="4877481"/>
            </a:xfrm>
          </p:grpSpPr>
          <p:pic>
            <p:nvPicPr>
              <p:cNvPr id="129" name="Picture 128" descr="A blue and black image of a person kneeling on the ground&#10;&#10;AI-generated content may be incorrect.">
                <a:extLst>
                  <a:ext uri="{FF2B5EF4-FFF2-40B4-BE49-F238E27FC236}">
                    <a16:creationId xmlns:a16="http://schemas.microsoft.com/office/drawing/2014/main" id="{68D7DA59-2B22-40A3-0049-FD695D849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296" y="856909"/>
                <a:ext cx="4877481" cy="4877481"/>
              </a:xfrm>
              <a:prstGeom prst="rect">
                <a:avLst/>
              </a:prstGeom>
            </p:spPr>
          </p:pic>
          <p:sp>
            <p:nvSpPr>
              <p:cNvPr id="130" name="Oval 129">
                <a:extLst>
                  <a:ext uri="{FF2B5EF4-FFF2-40B4-BE49-F238E27FC236}">
                    <a16:creationId xmlns:a16="http://schemas.microsoft.com/office/drawing/2014/main" id="{8B980802-D6D0-AC10-9432-A4C3FEA51C34}"/>
                  </a:ext>
                </a:extLst>
              </p:cNvPr>
              <p:cNvSpPr>
                <a:spLocks noChangeAspect="1"/>
              </p:cNvSpPr>
              <p:nvPr/>
            </p:nvSpPr>
            <p:spPr>
              <a:xfrm>
                <a:off x="5802625" y="2767726"/>
                <a:ext cx="1055846" cy="1055846"/>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0397987F-8E63-FF47-9B3E-300ECC818106}"/>
                  </a:ext>
                </a:extLst>
              </p:cNvPr>
              <p:cNvSpPr>
                <a:spLocks noChangeAspect="1"/>
              </p:cNvSpPr>
              <p:nvPr/>
            </p:nvSpPr>
            <p:spPr>
              <a:xfrm>
                <a:off x="9782931" y="967501"/>
                <a:ext cx="1055846" cy="1055846"/>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B4F4292D-5FE7-5934-01C0-270CC04D135D}"/>
                  </a:ext>
                </a:extLst>
              </p:cNvPr>
              <p:cNvSpPr>
                <a:spLocks noChangeAspect="1"/>
              </p:cNvSpPr>
              <p:nvPr/>
            </p:nvSpPr>
            <p:spPr>
              <a:xfrm>
                <a:off x="8448132" y="1763697"/>
                <a:ext cx="1055846" cy="1055846"/>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8C48BD55-5DB8-739C-6E4E-97E0509D5D9B}"/>
                  </a:ext>
                </a:extLst>
              </p:cNvPr>
              <p:cNvSpPr>
                <a:spLocks noChangeAspect="1"/>
              </p:cNvSpPr>
              <p:nvPr/>
            </p:nvSpPr>
            <p:spPr>
              <a:xfrm>
                <a:off x="8695112" y="1183667"/>
                <a:ext cx="318370" cy="31837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37FE1567-F8A3-86F6-A4E4-B23D08F663B6}"/>
                  </a:ext>
                </a:extLst>
              </p:cNvPr>
              <p:cNvSpPr>
                <a:spLocks noChangeAspect="1"/>
              </p:cNvSpPr>
              <p:nvPr/>
            </p:nvSpPr>
            <p:spPr>
              <a:xfrm>
                <a:off x="10520407" y="3176187"/>
                <a:ext cx="318370" cy="31837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pSp>
        <p:sp>
          <p:nvSpPr>
            <p:cNvPr id="115" name="Oval 114">
              <a:extLst>
                <a:ext uri="{FF2B5EF4-FFF2-40B4-BE49-F238E27FC236}">
                  <a16:creationId xmlns:a16="http://schemas.microsoft.com/office/drawing/2014/main" id="{E6FE4395-076C-DE49-64A8-79EBF86678A4}"/>
                </a:ext>
              </a:extLst>
            </p:cNvPr>
            <p:cNvSpPr>
              <a:spLocks noChangeAspect="1"/>
            </p:cNvSpPr>
            <p:nvPr/>
          </p:nvSpPr>
          <p:spPr>
            <a:xfrm>
              <a:off x="4517278" y="4245978"/>
              <a:ext cx="438698" cy="438698"/>
            </a:xfrm>
            <a:prstGeom prst="ellipse">
              <a:avLst/>
            </a:prstGeom>
            <a:solidFill>
              <a:srgbClr val="FFFFFF"/>
            </a:solidFill>
            <a:ln w="28575" cap="flat" cmpd="sng" algn="ctr">
              <a:solidFill>
                <a:srgbClr val="F797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16" name="Picture 115">
              <a:extLst>
                <a:ext uri="{FF2B5EF4-FFF2-40B4-BE49-F238E27FC236}">
                  <a16:creationId xmlns:a16="http://schemas.microsoft.com/office/drawing/2014/main" id="{5DC0145C-DF87-668E-9055-375C6548BAF5}"/>
                </a:ext>
              </a:extLst>
            </p:cNvPr>
            <p:cNvPicPr>
              <a:picLocks noChangeAspect="1"/>
            </p:cNvPicPr>
            <p:nvPr/>
          </p:nvPicPr>
          <p:blipFill>
            <a:blip r:embed="rId5">
              <a:duotone>
                <a:srgbClr val="F79700">
                  <a:shade val="45000"/>
                  <a:satMod val="135000"/>
                </a:srgbClr>
                <a:prstClr val="white"/>
              </a:duotone>
            </a:blip>
            <a:srcRect t="-5130" b="-8613"/>
            <a:stretch/>
          </p:blipFill>
          <p:spPr>
            <a:xfrm>
              <a:off x="4557018" y="4260830"/>
              <a:ext cx="359575" cy="408994"/>
            </a:xfrm>
            <a:prstGeom prst="rect">
              <a:avLst/>
            </a:prstGeom>
            <a:ln w="114300">
              <a:noFill/>
            </a:ln>
          </p:spPr>
        </p:pic>
        <p:sp>
          <p:nvSpPr>
            <p:cNvPr id="117" name="Oval 116">
              <a:extLst>
                <a:ext uri="{FF2B5EF4-FFF2-40B4-BE49-F238E27FC236}">
                  <a16:creationId xmlns:a16="http://schemas.microsoft.com/office/drawing/2014/main" id="{F9AA9383-EC09-5637-4DEC-D61EFBDF501A}"/>
                </a:ext>
              </a:extLst>
            </p:cNvPr>
            <p:cNvSpPr>
              <a:spLocks noChangeAspect="1"/>
            </p:cNvSpPr>
            <p:nvPr/>
          </p:nvSpPr>
          <p:spPr>
            <a:xfrm>
              <a:off x="3445480" y="4278652"/>
              <a:ext cx="438698" cy="438698"/>
            </a:xfrm>
            <a:prstGeom prst="ellipse">
              <a:avLst/>
            </a:prstGeom>
            <a:solidFill>
              <a:srgbClr val="FFFFFF"/>
            </a:solidFill>
            <a:ln w="28575" cap="flat" cmpd="sng" algn="ctr">
              <a:solidFill>
                <a:srgbClr val="4BA57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18" name="Group 117">
              <a:extLst>
                <a:ext uri="{FF2B5EF4-FFF2-40B4-BE49-F238E27FC236}">
                  <a16:creationId xmlns:a16="http://schemas.microsoft.com/office/drawing/2014/main" id="{64F716F7-4915-FD37-0D6C-B969B484C3D1}"/>
                </a:ext>
              </a:extLst>
            </p:cNvPr>
            <p:cNvGrpSpPr>
              <a:grpSpLocks noChangeAspect="1"/>
            </p:cNvGrpSpPr>
            <p:nvPr/>
          </p:nvGrpSpPr>
          <p:grpSpPr>
            <a:xfrm>
              <a:off x="3473293" y="4309309"/>
              <a:ext cx="410885" cy="351308"/>
              <a:chOff x="6138581" y="3709280"/>
              <a:chExt cx="1196253" cy="1022801"/>
            </a:xfrm>
          </p:grpSpPr>
          <p:pic>
            <p:nvPicPr>
              <p:cNvPr id="123" name="Picture 122" descr="A black background with a black square&#10;&#10;AI-generated content may be incorrect.">
                <a:extLst>
                  <a:ext uri="{FF2B5EF4-FFF2-40B4-BE49-F238E27FC236}">
                    <a16:creationId xmlns:a16="http://schemas.microsoft.com/office/drawing/2014/main" id="{5692CBAA-DFCB-712E-2A38-CD82FE304681}"/>
                  </a:ext>
                </a:extLst>
              </p:cNvPr>
              <p:cNvPicPr>
                <a:picLocks noChangeAspect="1"/>
              </p:cNvPicPr>
              <p:nvPr/>
            </p:nvPicPr>
            <p:blipFill>
              <a:blip r:embed="rId6">
                <a:duotone>
                  <a:srgbClr val="4BA57E">
                    <a:shade val="45000"/>
                    <a:satMod val="135000"/>
                  </a:srgbClr>
                  <a:prstClr val="white"/>
                </a:duotone>
                <a:extLst>
                  <a:ext uri="{28A0092B-C50C-407E-A947-70E740481C1C}">
                    <a14:useLocalDpi xmlns:a14="http://schemas.microsoft.com/office/drawing/2010/main" val="0"/>
                  </a:ext>
                </a:extLst>
              </a:blip>
              <a:srcRect l="10523" t="31697" r="55237" b="29697"/>
              <a:stretch/>
            </p:blipFill>
            <p:spPr>
              <a:xfrm>
                <a:off x="6287039" y="3709280"/>
                <a:ext cx="907131" cy="1022801"/>
              </a:xfrm>
              <a:prstGeom prst="rect">
                <a:avLst/>
              </a:prstGeom>
            </p:spPr>
          </p:pic>
          <p:pic>
            <p:nvPicPr>
              <p:cNvPr id="124" name="Picture 123">
                <a:extLst>
                  <a:ext uri="{FF2B5EF4-FFF2-40B4-BE49-F238E27FC236}">
                    <a16:creationId xmlns:a16="http://schemas.microsoft.com/office/drawing/2014/main" id="{89B1AC4F-9985-34FB-A848-63D191B505B0}"/>
                  </a:ext>
                </a:extLst>
              </p:cNvPr>
              <p:cNvPicPr>
                <a:picLocks noChangeAspect="1"/>
              </p:cNvPicPr>
              <p:nvPr/>
            </p:nvPicPr>
            <p:blipFill>
              <a:blip r:embed="rId7">
                <a:duotone>
                  <a:srgbClr val="4BA57E">
                    <a:shade val="45000"/>
                    <a:satMod val="135000"/>
                  </a:srgbClr>
                  <a:prstClr val="white"/>
                </a:duotone>
              </a:blip>
              <a:srcRect r="78686" b="5265"/>
              <a:stretch/>
            </p:blipFill>
            <p:spPr>
              <a:xfrm>
                <a:off x="6138581" y="3833406"/>
                <a:ext cx="214332" cy="761605"/>
              </a:xfrm>
              <a:prstGeom prst="rect">
                <a:avLst/>
              </a:prstGeom>
            </p:spPr>
          </p:pic>
          <p:sp>
            <p:nvSpPr>
              <p:cNvPr id="125" name="Rectangle 124">
                <a:extLst>
                  <a:ext uri="{FF2B5EF4-FFF2-40B4-BE49-F238E27FC236}">
                    <a16:creationId xmlns:a16="http://schemas.microsoft.com/office/drawing/2014/main" id="{5ABE32EB-C34C-636F-4D6E-95BA4C659AB1}"/>
                  </a:ext>
                </a:extLst>
              </p:cNvPr>
              <p:cNvSpPr/>
              <p:nvPr/>
            </p:nvSpPr>
            <p:spPr>
              <a:xfrm rot="2288303">
                <a:off x="6241437" y="3987061"/>
                <a:ext cx="93127" cy="7588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BC036837-9676-18D9-99B4-8285153AEB60}"/>
                  </a:ext>
                </a:extLst>
              </p:cNvPr>
              <p:cNvSpPr/>
              <p:nvPr/>
            </p:nvSpPr>
            <p:spPr>
              <a:xfrm rot="3379119">
                <a:off x="7142748" y="3990510"/>
                <a:ext cx="93127" cy="7588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1444817E-FC83-ACD2-AC45-699CBC3BCD3D}"/>
                  </a:ext>
                </a:extLst>
              </p:cNvPr>
              <p:cNvSpPr/>
              <p:nvPr/>
            </p:nvSpPr>
            <p:spPr>
              <a:xfrm rot="5400000">
                <a:off x="6221982" y="4530254"/>
                <a:ext cx="93127" cy="7588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28" name="Picture 127">
                <a:extLst>
                  <a:ext uri="{FF2B5EF4-FFF2-40B4-BE49-F238E27FC236}">
                    <a16:creationId xmlns:a16="http://schemas.microsoft.com/office/drawing/2014/main" id="{4203B96D-2972-C160-E58C-E35ADCCE3698}"/>
                  </a:ext>
                </a:extLst>
              </p:cNvPr>
              <p:cNvPicPr>
                <a:picLocks noChangeAspect="1"/>
              </p:cNvPicPr>
              <p:nvPr/>
            </p:nvPicPr>
            <p:blipFill>
              <a:blip r:embed="rId7">
                <a:duotone>
                  <a:srgbClr val="4BA57E">
                    <a:shade val="45000"/>
                    <a:satMod val="135000"/>
                  </a:srgbClr>
                  <a:prstClr val="white"/>
                </a:duotone>
              </a:blip>
              <a:srcRect r="78686" b="21683"/>
              <a:stretch/>
            </p:blipFill>
            <p:spPr>
              <a:xfrm flipH="1">
                <a:off x="7120502" y="3815485"/>
                <a:ext cx="214332" cy="629618"/>
              </a:xfrm>
              <a:prstGeom prst="rect">
                <a:avLst/>
              </a:prstGeom>
            </p:spPr>
          </p:pic>
        </p:grpSp>
        <p:sp>
          <p:nvSpPr>
            <p:cNvPr id="119" name="Oval 118">
              <a:extLst>
                <a:ext uri="{FF2B5EF4-FFF2-40B4-BE49-F238E27FC236}">
                  <a16:creationId xmlns:a16="http://schemas.microsoft.com/office/drawing/2014/main" id="{95B63152-2EEA-40EE-02DD-0307538D9795}"/>
                </a:ext>
              </a:extLst>
            </p:cNvPr>
            <p:cNvSpPr>
              <a:spLocks noChangeAspect="1"/>
            </p:cNvSpPr>
            <p:nvPr/>
          </p:nvSpPr>
          <p:spPr>
            <a:xfrm>
              <a:off x="2964719" y="5052298"/>
              <a:ext cx="438698" cy="438698"/>
            </a:xfrm>
            <a:prstGeom prst="ellipse">
              <a:avLst/>
            </a:prstGeom>
            <a:solidFill>
              <a:srgbClr val="FFFFFF"/>
            </a:solidFill>
            <a:ln w="28575" cap="flat" cmpd="sng" algn="ctr">
              <a:solidFill>
                <a:srgbClr val="53B0C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20" name="Picture 119" descr="A person and person silhouettes&#10;&#10;AI-generated content may be incorrect.">
              <a:extLst>
                <a:ext uri="{FF2B5EF4-FFF2-40B4-BE49-F238E27FC236}">
                  <a16:creationId xmlns:a16="http://schemas.microsoft.com/office/drawing/2014/main" id="{D01CD98A-B613-2B55-50F4-67686D9E8E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5545" y="5089224"/>
              <a:ext cx="347018" cy="347018"/>
            </a:xfrm>
            <a:prstGeom prst="rect">
              <a:avLst/>
            </a:prstGeom>
          </p:spPr>
        </p:pic>
        <p:sp>
          <p:nvSpPr>
            <p:cNvPr id="121" name="Oval 120">
              <a:extLst>
                <a:ext uri="{FF2B5EF4-FFF2-40B4-BE49-F238E27FC236}">
                  <a16:creationId xmlns:a16="http://schemas.microsoft.com/office/drawing/2014/main" id="{AFE4CF20-760B-CDB0-D575-EDC91FD882E3}"/>
                </a:ext>
              </a:extLst>
            </p:cNvPr>
            <p:cNvSpPr>
              <a:spLocks noChangeAspect="1"/>
            </p:cNvSpPr>
            <p:nvPr/>
          </p:nvSpPr>
          <p:spPr>
            <a:xfrm>
              <a:off x="4592281" y="5774654"/>
              <a:ext cx="438698" cy="438698"/>
            </a:xfrm>
            <a:prstGeom prst="ellipse">
              <a:avLst/>
            </a:prstGeom>
            <a:solidFill>
              <a:srgbClr val="FFFFFF"/>
            </a:solidFill>
            <a:ln w="28575" cap="flat" cmpd="sng" algn="ctr">
              <a:solidFill>
                <a:srgbClr val="BD16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22" name="Picture 121">
              <a:extLst>
                <a:ext uri="{FF2B5EF4-FFF2-40B4-BE49-F238E27FC236}">
                  <a16:creationId xmlns:a16="http://schemas.microsoft.com/office/drawing/2014/main" id="{E160B493-B9A3-B28F-857C-93EF03CCE061}"/>
                </a:ext>
              </a:extLst>
            </p:cNvPr>
            <p:cNvPicPr>
              <a:picLocks noChangeAspect="1"/>
            </p:cNvPicPr>
            <p:nvPr/>
          </p:nvPicPr>
          <p:blipFill>
            <a:blip r:embed="rId9">
              <a:duotone>
                <a:srgbClr val="BD1622">
                  <a:shade val="45000"/>
                  <a:satMod val="135000"/>
                </a:srgbClr>
                <a:prstClr val="white"/>
              </a:duotone>
            </a:blip>
            <a:stretch>
              <a:fillRect/>
            </a:stretch>
          </p:blipFill>
          <p:spPr>
            <a:xfrm>
              <a:off x="4633518" y="5793664"/>
              <a:ext cx="377700" cy="377700"/>
            </a:xfrm>
            <a:prstGeom prst="rect">
              <a:avLst/>
            </a:prstGeom>
          </p:spPr>
        </p:pic>
      </p:grpSp>
      <p:graphicFrame>
        <p:nvGraphicFramePr>
          <p:cNvPr id="2" name="Chart Placeholder 1">
            <a:extLst>
              <a:ext uri="{FF2B5EF4-FFF2-40B4-BE49-F238E27FC236}">
                <a16:creationId xmlns:a16="http://schemas.microsoft.com/office/drawing/2014/main" id="{7CB85B03-D821-4BB2-BEA9-78066EC80114}"/>
              </a:ext>
            </a:extLst>
          </p:cNvPr>
          <p:cNvGraphicFramePr>
            <a:graphicFrameLocks noGrp="1"/>
          </p:cNvGraphicFramePr>
          <p:nvPr>
            <p:ph type="chart" sz="quarter" idx="10"/>
          </p:nvPr>
        </p:nvGraphicFramePr>
        <p:xfrm>
          <a:off x="5868988" y="1574800"/>
          <a:ext cx="5399087" cy="391477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60223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F5618D-B3E7-DC7B-55BF-EB7F1314493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4C6BEE6-6AB2-E2D6-D042-51273AB66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15A61AA6-49E3-2B7A-93AA-28AFA7D074B7}"/>
              </a:ext>
            </a:extLst>
          </p:cNvPr>
          <p:cNvSpPr/>
          <p:nvPr/>
        </p:nvSpPr>
        <p:spPr>
          <a:xfrm>
            <a:off x="0" y="-2564"/>
            <a:ext cx="12212244" cy="6858000"/>
          </a:xfrm>
          <a:prstGeom prst="rect">
            <a:avLst/>
          </a:prstGeom>
          <a:solidFill>
            <a:schemeClr val="tx1">
              <a:alpha val="6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EB24522A-77B9-8238-2468-CC85EA033C2D}"/>
              </a:ext>
            </a:extLst>
          </p:cNvPr>
          <p:cNvSpPr>
            <a:spLocks noGrp="1"/>
          </p:cNvSpPr>
          <p:nvPr>
            <p:ph type="title"/>
          </p:nvPr>
        </p:nvSpPr>
        <p:spPr>
          <a:xfrm>
            <a:off x="2452688" y="2479640"/>
            <a:ext cx="7286625" cy="1898720"/>
          </a:xfrm>
          <a:solidFill>
            <a:schemeClr val="tx1"/>
          </a:solidFill>
          <a:ln>
            <a:solidFill>
              <a:schemeClr val="bg1"/>
            </a:solidFill>
          </a:ln>
        </p:spPr>
        <p:txBody>
          <a:bodyPr>
            <a:normAutofit/>
          </a:bodyPr>
          <a:lstStyle/>
          <a:p>
            <a:pPr algn="ctr">
              <a:lnSpc>
                <a:spcPct val="100000"/>
              </a:lnSpc>
            </a:pPr>
            <a:r>
              <a:rPr lang="en-GB" sz="4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current landscape for physical activity in our area</a:t>
            </a:r>
            <a:endParaRPr 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23" name="Group 22">
            <a:extLst>
              <a:ext uri="{FF2B5EF4-FFF2-40B4-BE49-F238E27FC236}">
                <a16:creationId xmlns:a16="http://schemas.microsoft.com/office/drawing/2014/main" id="{6FC3B14B-C20E-53AF-2DA7-A7A463CCD553}"/>
              </a:ext>
            </a:extLst>
          </p:cNvPr>
          <p:cNvGrpSpPr/>
          <p:nvPr/>
        </p:nvGrpSpPr>
        <p:grpSpPr>
          <a:xfrm flipH="1" flipV="1">
            <a:off x="0" y="0"/>
            <a:ext cx="12192000" cy="6858000"/>
            <a:chOff x="0" y="0"/>
            <a:chExt cx="12192000" cy="6858000"/>
          </a:xfrm>
          <a:solidFill>
            <a:schemeClr val="bg1"/>
          </a:solidFill>
        </p:grpSpPr>
        <p:cxnSp>
          <p:nvCxnSpPr>
            <p:cNvPr id="24" name="Straight Connector 23">
              <a:extLst>
                <a:ext uri="{FF2B5EF4-FFF2-40B4-BE49-F238E27FC236}">
                  <a16:creationId xmlns:a16="http://schemas.microsoft.com/office/drawing/2014/main" id="{2006E7D4-2727-C102-AFD8-2C8AA229A47C}"/>
                </a:ext>
              </a:extLst>
            </p:cNvPr>
            <p:cNvCxnSpPr>
              <a:cxnSpLocks/>
            </p:cNvCxnSpPr>
            <p:nvPr/>
          </p:nvCxnSpPr>
          <p:spPr>
            <a:xfrm>
              <a:off x="530176" y="0"/>
              <a:ext cx="0" cy="68580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F478BA6-CE42-815A-0890-EBDBF344E9BE}"/>
                </a:ext>
              </a:extLst>
            </p:cNvPr>
            <p:cNvCxnSpPr>
              <a:cxnSpLocks/>
            </p:cNvCxnSpPr>
            <p:nvPr/>
          </p:nvCxnSpPr>
          <p:spPr>
            <a:xfrm>
              <a:off x="0" y="6352375"/>
              <a:ext cx="121920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68BADF0-87F3-B85B-094B-606443D59577}"/>
                </a:ext>
              </a:extLst>
            </p:cNvPr>
            <p:cNvGrpSpPr/>
            <p:nvPr/>
          </p:nvGrpSpPr>
          <p:grpSpPr>
            <a:xfrm>
              <a:off x="359176" y="6181375"/>
              <a:ext cx="342000" cy="342000"/>
              <a:chOff x="-1837324" y="4018825"/>
              <a:chExt cx="342000" cy="342000"/>
            </a:xfrm>
            <a:grpFill/>
          </p:grpSpPr>
          <p:sp>
            <p:nvSpPr>
              <p:cNvPr id="27" name="Oval 26">
                <a:extLst>
                  <a:ext uri="{FF2B5EF4-FFF2-40B4-BE49-F238E27FC236}">
                    <a16:creationId xmlns:a16="http://schemas.microsoft.com/office/drawing/2014/main" id="{41782769-9B39-0F7D-FFC6-2738FB6C29B2}"/>
                  </a:ext>
                </a:extLst>
              </p:cNvPr>
              <p:cNvSpPr>
                <a:spLocks noChangeAspect="1"/>
              </p:cNvSpPr>
              <p:nvPr/>
            </p:nvSpPr>
            <p:spPr>
              <a:xfrm>
                <a:off x="-1837324" y="4018825"/>
                <a:ext cx="342000" cy="342000"/>
              </a:xfrm>
              <a:prstGeom prst="ellipse">
                <a:avLst/>
              </a:prstGeom>
              <a:gr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C2385398-CE5C-600C-BD7A-CDBBB9C44C38}"/>
                  </a:ext>
                </a:extLst>
              </p:cNvPr>
              <p:cNvSpPr>
                <a:spLocks noChangeAspect="1"/>
              </p:cNvSpPr>
              <p:nvPr/>
            </p:nvSpPr>
            <p:spPr>
              <a:xfrm>
                <a:off x="-1783324" y="4072825"/>
                <a:ext cx="234000" cy="234000"/>
              </a:xfrm>
              <a:prstGeom prst="ellipse">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29" name="Group 28">
            <a:extLst>
              <a:ext uri="{FF2B5EF4-FFF2-40B4-BE49-F238E27FC236}">
                <a16:creationId xmlns:a16="http://schemas.microsoft.com/office/drawing/2014/main" id="{201FA242-4904-D5CC-7714-2AE6FB1C4294}"/>
              </a:ext>
            </a:extLst>
          </p:cNvPr>
          <p:cNvGrpSpPr/>
          <p:nvPr/>
        </p:nvGrpSpPr>
        <p:grpSpPr>
          <a:xfrm>
            <a:off x="-1700" y="-1282"/>
            <a:ext cx="12192000" cy="6858000"/>
            <a:chOff x="0" y="0"/>
            <a:chExt cx="12192000" cy="6858000"/>
          </a:xfrm>
          <a:solidFill>
            <a:schemeClr val="bg1"/>
          </a:solidFill>
        </p:grpSpPr>
        <p:cxnSp>
          <p:nvCxnSpPr>
            <p:cNvPr id="30" name="Straight Connector 29">
              <a:extLst>
                <a:ext uri="{FF2B5EF4-FFF2-40B4-BE49-F238E27FC236}">
                  <a16:creationId xmlns:a16="http://schemas.microsoft.com/office/drawing/2014/main" id="{B8D10AD6-130F-6582-61E0-FA57BC8B69E8}"/>
                </a:ext>
              </a:extLst>
            </p:cNvPr>
            <p:cNvCxnSpPr>
              <a:cxnSpLocks/>
            </p:cNvCxnSpPr>
            <p:nvPr/>
          </p:nvCxnSpPr>
          <p:spPr>
            <a:xfrm>
              <a:off x="530176" y="0"/>
              <a:ext cx="0" cy="68580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62A930C-ACEF-31F5-EA8E-53AD720D10DD}"/>
                </a:ext>
              </a:extLst>
            </p:cNvPr>
            <p:cNvCxnSpPr>
              <a:cxnSpLocks/>
            </p:cNvCxnSpPr>
            <p:nvPr/>
          </p:nvCxnSpPr>
          <p:spPr>
            <a:xfrm>
              <a:off x="0" y="6352375"/>
              <a:ext cx="121920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A63B91B-5A59-D02F-8D8A-040E927D2FBA}"/>
                </a:ext>
              </a:extLst>
            </p:cNvPr>
            <p:cNvGrpSpPr/>
            <p:nvPr/>
          </p:nvGrpSpPr>
          <p:grpSpPr>
            <a:xfrm>
              <a:off x="359176" y="6181375"/>
              <a:ext cx="342000" cy="342000"/>
              <a:chOff x="-1837324" y="4018825"/>
              <a:chExt cx="342000" cy="342000"/>
            </a:xfrm>
            <a:grpFill/>
          </p:grpSpPr>
          <p:sp>
            <p:nvSpPr>
              <p:cNvPr id="33" name="Oval 32">
                <a:extLst>
                  <a:ext uri="{FF2B5EF4-FFF2-40B4-BE49-F238E27FC236}">
                    <a16:creationId xmlns:a16="http://schemas.microsoft.com/office/drawing/2014/main" id="{8077008B-620A-C22E-024C-57A61CE6B4E3}"/>
                  </a:ext>
                </a:extLst>
              </p:cNvPr>
              <p:cNvSpPr>
                <a:spLocks noChangeAspect="1"/>
              </p:cNvSpPr>
              <p:nvPr/>
            </p:nvSpPr>
            <p:spPr>
              <a:xfrm>
                <a:off x="-1837324" y="4018825"/>
                <a:ext cx="342000" cy="342000"/>
              </a:xfrm>
              <a:prstGeom prst="ellipse">
                <a:avLst/>
              </a:prstGeom>
              <a:gr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6F851176-9F49-F6C8-7828-6E428B0B59A4}"/>
                  </a:ext>
                </a:extLst>
              </p:cNvPr>
              <p:cNvSpPr>
                <a:spLocks noChangeAspect="1"/>
              </p:cNvSpPr>
              <p:nvPr/>
            </p:nvSpPr>
            <p:spPr>
              <a:xfrm>
                <a:off x="-1783324" y="4072825"/>
                <a:ext cx="234000" cy="234000"/>
              </a:xfrm>
              <a:prstGeom prst="ellipse">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10" name="Group 9">
            <a:extLst>
              <a:ext uri="{FF2B5EF4-FFF2-40B4-BE49-F238E27FC236}">
                <a16:creationId xmlns:a16="http://schemas.microsoft.com/office/drawing/2014/main" id="{A5B8C900-29D5-BA5F-C24E-A905486F257C}"/>
              </a:ext>
            </a:extLst>
          </p:cNvPr>
          <p:cNvGrpSpPr/>
          <p:nvPr/>
        </p:nvGrpSpPr>
        <p:grpSpPr>
          <a:xfrm>
            <a:off x="9635128" y="3849555"/>
            <a:ext cx="1334120" cy="1983626"/>
            <a:chOff x="9635128" y="3849555"/>
            <a:chExt cx="1334120" cy="1983626"/>
          </a:xfrm>
        </p:grpSpPr>
        <p:grpSp>
          <p:nvGrpSpPr>
            <p:cNvPr id="8" name="Group 7">
              <a:extLst>
                <a:ext uri="{FF2B5EF4-FFF2-40B4-BE49-F238E27FC236}">
                  <a16:creationId xmlns:a16="http://schemas.microsoft.com/office/drawing/2014/main" id="{E9724804-6FCB-8A0B-11FC-50132B57C363}"/>
                </a:ext>
              </a:extLst>
            </p:cNvPr>
            <p:cNvGrpSpPr/>
            <p:nvPr/>
          </p:nvGrpSpPr>
          <p:grpSpPr>
            <a:xfrm>
              <a:off x="9635128" y="3849555"/>
              <a:ext cx="1334120" cy="1983626"/>
              <a:chOff x="9635128" y="3849555"/>
              <a:chExt cx="1334120" cy="1983626"/>
            </a:xfrm>
          </p:grpSpPr>
          <p:pic>
            <p:nvPicPr>
              <p:cNvPr id="5" name="Graphic 4">
                <a:extLst>
                  <a:ext uri="{FF2B5EF4-FFF2-40B4-BE49-F238E27FC236}">
                    <a16:creationId xmlns:a16="http://schemas.microsoft.com/office/drawing/2014/main" id="{CDE344A3-B992-2F4C-98EC-B337E17B87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635128" y="3849555"/>
                <a:ext cx="1334120" cy="1983626"/>
              </a:xfrm>
              <a:prstGeom prst="rect">
                <a:avLst/>
              </a:prstGeom>
            </p:spPr>
          </p:pic>
          <p:sp>
            <p:nvSpPr>
              <p:cNvPr id="2" name="Oval 1">
                <a:extLst>
                  <a:ext uri="{FF2B5EF4-FFF2-40B4-BE49-F238E27FC236}">
                    <a16:creationId xmlns:a16="http://schemas.microsoft.com/office/drawing/2014/main" id="{4AA68599-4E39-8699-6642-88126FD19352}"/>
                  </a:ext>
                </a:extLst>
              </p:cNvPr>
              <p:cNvSpPr/>
              <p:nvPr/>
            </p:nvSpPr>
            <p:spPr>
              <a:xfrm>
                <a:off x="10176223" y="3966747"/>
                <a:ext cx="45719" cy="45719"/>
              </a:xfrm>
              <a:prstGeom prst="ellipse">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4" name="Oval 3">
                <a:extLst>
                  <a:ext uri="{FF2B5EF4-FFF2-40B4-BE49-F238E27FC236}">
                    <a16:creationId xmlns:a16="http://schemas.microsoft.com/office/drawing/2014/main" id="{F39360A5-4563-2A2F-4B19-81FCEB9FDC7B}"/>
                  </a:ext>
                </a:extLst>
              </p:cNvPr>
              <p:cNvSpPr/>
              <p:nvPr/>
            </p:nvSpPr>
            <p:spPr>
              <a:xfrm>
                <a:off x="10337187" y="3989871"/>
                <a:ext cx="45719" cy="45719"/>
              </a:xfrm>
              <a:prstGeom prst="ellipse">
                <a:avLst/>
              </a:prstGeom>
              <a:solidFill>
                <a:schemeClr val="tx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pic>
          <p:nvPicPr>
            <p:cNvPr id="9" name="Graphic 8">
              <a:extLst>
                <a:ext uri="{FF2B5EF4-FFF2-40B4-BE49-F238E27FC236}">
                  <a16:creationId xmlns:a16="http://schemas.microsoft.com/office/drawing/2014/main" id="{604BFB9B-4F83-27A0-F63A-D6691F79B4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30097">
              <a:off x="10135498" y="3857254"/>
              <a:ext cx="312359" cy="312359"/>
            </a:xfrm>
            <a:prstGeom prst="rect">
              <a:avLst/>
            </a:prstGeom>
          </p:spPr>
        </p:pic>
      </p:grpSp>
      <p:grpSp>
        <p:nvGrpSpPr>
          <p:cNvPr id="7" name="Group 6">
            <a:extLst>
              <a:ext uri="{FF2B5EF4-FFF2-40B4-BE49-F238E27FC236}">
                <a16:creationId xmlns:a16="http://schemas.microsoft.com/office/drawing/2014/main" id="{E22AA15F-0AA0-7500-060A-68C0409248D3}"/>
              </a:ext>
            </a:extLst>
          </p:cNvPr>
          <p:cNvGrpSpPr/>
          <p:nvPr/>
        </p:nvGrpSpPr>
        <p:grpSpPr>
          <a:xfrm>
            <a:off x="1494722" y="3849555"/>
            <a:ext cx="1159122" cy="1994632"/>
            <a:chOff x="1494722" y="3849555"/>
            <a:chExt cx="1159122" cy="1994632"/>
          </a:xfrm>
        </p:grpSpPr>
        <p:pic>
          <p:nvPicPr>
            <p:cNvPr id="3" name="Graphic 2">
              <a:extLst>
                <a:ext uri="{FF2B5EF4-FFF2-40B4-BE49-F238E27FC236}">
                  <a16:creationId xmlns:a16="http://schemas.microsoft.com/office/drawing/2014/main" id="{5CD18A5F-94BA-185F-F19D-46B0E11414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94722" y="3849555"/>
              <a:ext cx="1159122" cy="1994632"/>
            </a:xfrm>
            <a:prstGeom prst="rect">
              <a:avLst/>
            </a:prstGeom>
          </p:spPr>
        </p:pic>
        <p:sp>
          <p:nvSpPr>
            <p:cNvPr id="6" name="Moon 5">
              <a:extLst>
                <a:ext uri="{FF2B5EF4-FFF2-40B4-BE49-F238E27FC236}">
                  <a16:creationId xmlns:a16="http://schemas.microsoft.com/office/drawing/2014/main" id="{7A307C9D-5F71-1651-A178-A25D8BC49B30}"/>
                </a:ext>
              </a:extLst>
            </p:cNvPr>
            <p:cNvSpPr/>
            <p:nvPr/>
          </p:nvSpPr>
          <p:spPr>
            <a:xfrm rot="16799589">
              <a:off x="2009681" y="4066993"/>
              <a:ext cx="45720" cy="141936"/>
            </a:xfrm>
            <a:prstGeom prst="moon">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9688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54F0D-449F-68D7-A9C6-8CFEBBD3ABAC}"/>
            </a:ext>
          </a:extLst>
        </p:cNvPr>
        <p:cNvGrpSpPr/>
        <p:nvPr/>
      </p:nvGrpSpPr>
      <p:grpSpPr>
        <a:xfrm>
          <a:off x="0" y="0"/>
          <a:ext cx="0" cy="0"/>
          <a:chOff x="0" y="0"/>
          <a:chExt cx="0" cy="0"/>
        </a:xfrm>
      </p:grpSpPr>
    </p:spTree>
    <p:extLst>
      <p:ext uri="{BB962C8B-B14F-4D97-AF65-F5344CB8AC3E}">
        <p14:creationId xmlns:p14="http://schemas.microsoft.com/office/powerpoint/2010/main" val="2264200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853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3292AC6-2ED4-005B-8895-8DDB0CE1530C}"/>
              </a:ext>
            </a:extLst>
          </p:cNvPr>
          <p:cNvSpPr txBox="1"/>
          <p:nvPr/>
        </p:nvSpPr>
        <p:spPr>
          <a:xfrm>
            <a:off x="4479479" y="4861068"/>
            <a:ext cx="2505958" cy="107721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1600" dirty="0">
                <a:latin typeface="+mj-lt"/>
              </a:rPr>
              <a:t>Includes leisure and travel, track, road and mountain biking or racing, exercise bike or cycle class</a:t>
            </a:r>
            <a:endParaRPr kumimoji="0" lang="en-GB" sz="1600" b="0" i="0" u="none" strike="noStrike" kern="1200" cap="none" spc="0" normalizeH="0" baseline="0" noProof="0" dirty="0">
              <a:ln>
                <a:noFill/>
              </a:ln>
              <a:effectLst/>
              <a:uLnTx/>
              <a:uFillTx/>
              <a:latin typeface="+mj-lt"/>
              <a:ea typeface="+mn-ea"/>
              <a:cs typeface="+mn-cs"/>
            </a:endParaRPr>
          </a:p>
        </p:txBody>
      </p:sp>
      <p:sp>
        <p:nvSpPr>
          <p:cNvPr id="18" name="TextBox 17">
            <a:extLst>
              <a:ext uri="{FF2B5EF4-FFF2-40B4-BE49-F238E27FC236}">
                <a16:creationId xmlns:a16="http://schemas.microsoft.com/office/drawing/2014/main" id="{AF4C647A-292F-ACA2-E04E-08070190AC08}"/>
              </a:ext>
            </a:extLst>
          </p:cNvPr>
          <p:cNvSpPr txBox="1"/>
          <p:nvPr/>
        </p:nvSpPr>
        <p:spPr>
          <a:xfrm>
            <a:off x="8813683" y="2890919"/>
            <a:ext cx="2505958" cy="107721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1600" dirty="0">
                <a:latin typeface="+mj-lt"/>
              </a:rPr>
              <a:t>Includes gym activities (fitness machines and classes), weights, boxing and interval sessions</a:t>
            </a:r>
            <a:endParaRPr kumimoji="0" lang="en-GB" sz="1600" b="0" i="0" u="none" strike="noStrike" kern="1200" cap="none" spc="0" normalizeH="0" baseline="0" noProof="0" dirty="0">
              <a:ln>
                <a:noFill/>
              </a:ln>
              <a:effectLst/>
              <a:uLnTx/>
              <a:uFillTx/>
              <a:latin typeface="+mj-lt"/>
              <a:ea typeface="+mn-ea"/>
              <a:cs typeface="+mn-cs"/>
            </a:endParaRPr>
          </a:p>
        </p:txBody>
      </p:sp>
      <p:sp>
        <p:nvSpPr>
          <p:cNvPr id="33" name="TextBox 32">
            <a:extLst>
              <a:ext uri="{FF2B5EF4-FFF2-40B4-BE49-F238E27FC236}">
                <a16:creationId xmlns:a16="http://schemas.microsoft.com/office/drawing/2014/main" id="{FB8488E6-3249-28EA-75C5-C1AA187B06DD}"/>
              </a:ext>
            </a:extLst>
          </p:cNvPr>
          <p:cNvSpPr txBox="1"/>
          <p:nvPr/>
        </p:nvSpPr>
        <p:spPr>
          <a:xfrm>
            <a:off x="8813683" y="4861068"/>
            <a:ext cx="2505958" cy="107721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1600" dirty="0">
                <a:latin typeface="+mj-lt"/>
              </a:rPr>
              <a:t>Covers all types of dance including artistic and creative dance (ballroom, ballet, contemporary etc)</a:t>
            </a:r>
            <a:endParaRPr kumimoji="0" lang="en-GB" sz="1600" b="0" i="0" u="none" strike="noStrike" kern="1200" cap="none" spc="0" normalizeH="0" baseline="0" noProof="0" dirty="0">
              <a:ln>
                <a:noFill/>
              </a:ln>
              <a:effectLst/>
              <a:uLnTx/>
              <a:uFillTx/>
              <a:latin typeface="+mj-lt"/>
              <a:ea typeface="+mn-ea"/>
              <a:cs typeface="+mn-cs"/>
            </a:endParaRPr>
          </a:p>
        </p:txBody>
      </p:sp>
      <p:sp>
        <p:nvSpPr>
          <p:cNvPr id="35" name="TextBox 34">
            <a:extLst>
              <a:ext uri="{FF2B5EF4-FFF2-40B4-BE49-F238E27FC236}">
                <a16:creationId xmlns:a16="http://schemas.microsoft.com/office/drawing/2014/main" id="{5A6536D7-AABE-3759-C9AF-44244D0220F2}"/>
              </a:ext>
            </a:extLst>
          </p:cNvPr>
          <p:cNvSpPr txBox="1"/>
          <p:nvPr/>
        </p:nvSpPr>
        <p:spPr>
          <a:xfrm>
            <a:off x="8813682" y="765622"/>
            <a:ext cx="2505958" cy="107721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1600" dirty="0">
                <a:latin typeface="+mj-lt"/>
              </a:rPr>
              <a:t>Includes team, water, combat and winter sports, swimming, athletics, golf, horse riding and gymnastics</a:t>
            </a:r>
            <a:endParaRPr kumimoji="0" lang="en-GB" sz="1600" b="0" i="0" u="none" strike="noStrike" kern="1200" cap="none" spc="0" normalizeH="0" baseline="0" noProof="0" dirty="0">
              <a:ln>
                <a:noFill/>
              </a:ln>
              <a:effectLst/>
              <a:uLnTx/>
              <a:uFillTx/>
              <a:latin typeface="+mj-lt"/>
              <a:ea typeface="+mn-ea"/>
              <a:cs typeface="+mn-cs"/>
            </a:endParaRPr>
          </a:p>
        </p:txBody>
      </p:sp>
      <p:sp>
        <p:nvSpPr>
          <p:cNvPr id="10" name="TextBox 9">
            <a:extLst>
              <a:ext uri="{FF2B5EF4-FFF2-40B4-BE49-F238E27FC236}">
                <a16:creationId xmlns:a16="http://schemas.microsoft.com/office/drawing/2014/main" id="{2C6D00B4-9BD4-BFFC-1680-B9A0D72BDB26}"/>
              </a:ext>
            </a:extLst>
          </p:cNvPr>
          <p:cNvSpPr txBox="1"/>
          <p:nvPr/>
        </p:nvSpPr>
        <p:spPr>
          <a:xfrm>
            <a:off x="4479479" y="765622"/>
            <a:ext cx="2505958" cy="107721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1600" dirty="0">
                <a:latin typeface="+mj-lt"/>
              </a:rPr>
              <a:t>Includes walking as a way to get from one place to another, such as the shops work or visiting friends*</a:t>
            </a:r>
            <a:endParaRPr kumimoji="0" lang="en-GB" sz="1600" b="0" i="0" u="none" strike="noStrike" kern="1200" cap="none" spc="0" normalizeH="0" baseline="0" noProof="0" dirty="0">
              <a:ln>
                <a:noFill/>
              </a:ln>
              <a:effectLst/>
              <a:uLnTx/>
              <a:uFillTx/>
              <a:latin typeface="+mj-lt"/>
              <a:ea typeface="+mn-ea"/>
              <a:cs typeface="+mn-cs"/>
            </a:endParaRPr>
          </a:p>
        </p:txBody>
      </p:sp>
      <p:sp>
        <p:nvSpPr>
          <p:cNvPr id="11" name="TextBox 10">
            <a:extLst>
              <a:ext uri="{FF2B5EF4-FFF2-40B4-BE49-F238E27FC236}">
                <a16:creationId xmlns:a16="http://schemas.microsoft.com/office/drawing/2014/main" id="{C6819E0F-3D9C-989C-95E2-0EAADF062E94}"/>
              </a:ext>
            </a:extLst>
          </p:cNvPr>
          <p:cNvSpPr txBox="1"/>
          <p:nvPr/>
        </p:nvSpPr>
        <p:spPr>
          <a:xfrm>
            <a:off x="4479479" y="2890919"/>
            <a:ext cx="2505957" cy="107721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1600" dirty="0">
                <a:latin typeface="+mj-lt"/>
              </a:rPr>
              <a:t>Includes all other types of walking, dog walking, rambling and Nordic walking or just going for a stroll*</a:t>
            </a:r>
            <a:endParaRPr kumimoji="0" lang="en-GB" sz="1600" b="0" i="0" u="none" strike="noStrike" kern="1200" cap="none" spc="0" normalizeH="0" baseline="0" noProof="0" dirty="0">
              <a:ln>
                <a:noFill/>
              </a:ln>
              <a:effectLst/>
              <a:uLnTx/>
              <a:uFillTx/>
              <a:latin typeface="+mj-lt"/>
              <a:ea typeface="+mn-ea"/>
              <a:cs typeface="+mn-cs"/>
            </a:endParaRPr>
          </a:p>
        </p:txBody>
      </p:sp>
      <p:sp>
        <p:nvSpPr>
          <p:cNvPr id="2" name="TextBox 1">
            <a:extLst>
              <a:ext uri="{FF2B5EF4-FFF2-40B4-BE49-F238E27FC236}">
                <a16:creationId xmlns:a16="http://schemas.microsoft.com/office/drawing/2014/main" id="{4E792C21-CB6A-EAB4-92AB-CDE287488FBA}"/>
              </a:ext>
            </a:extLst>
          </p:cNvPr>
          <p:cNvSpPr txBox="1"/>
          <p:nvPr/>
        </p:nvSpPr>
        <p:spPr>
          <a:xfrm>
            <a:off x="442192" y="4170831"/>
            <a:ext cx="2027737" cy="58477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mj-lt"/>
              </a:rPr>
              <a:t>Gardening is included in this section</a:t>
            </a:r>
            <a:endParaRPr kumimoji="0" lang="en-GB" sz="1600" b="0"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113767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382E85-E678-2A5B-2F37-029FD25679E6}"/>
              </a:ext>
            </a:extLst>
          </p:cNvPr>
          <p:cNvSpPr txBox="1"/>
          <p:nvPr/>
        </p:nvSpPr>
        <p:spPr>
          <a:xfrm>
            <a:off x="8725360" y="1548250"/>
            <a:ext cx="2313448"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4043"/>
                </a:solidFill>
                <a:effectLst/>
                <a:uLnTx/>
                <a:uFillTx/>
                <a:latin typeface="Calibri Light" panose="020F0302020204030204"/>
                <a:ea typeface="+mn-ea"/>
                <a:cs typeface="+mn-cs"/>
              </a:rPr>
              <a:t>Average overall minutes per person per week</a:t>
            </a:r>
          </a:p>
        </p:txBody>
      </p:sp>
      <p:sp>
        <p:nvSpPr>
          <p:cNvPr id="9" name="TextBox 8">
            <a:extLst>
              <a:ext uri="{FF2B5EF4-FFF2-40B4-BE49-F238E27FC236}">
                <a16:creationId xmlns:a16="http://schemas.microsoft.com/office/drawing/2014/main" id="{34177947-070F-581B-4FB8-B62AFBC6A046}"/>
              </a:ext>
            </a:extLst>
          </p:cNvPr>
          <p:cNvSpPr txBox="1"/>
          <p:nvPr/>
        </p:nvSpPr>
        <p:spPr>
          <a:xfrm>
            <a:off x="511695" y="3002306"/>
            <a:ext cx="3114312"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200" i="0" u="none" strike="noStrike" kern="1200" cap="none" spc="0" normalizeH="0" baseline="0" noProof="0" dirty="0">
                <a:ln>
                  <a:noFill/>
                </a:ln>
                <a:solidFill>
                  <a:schemeClr val="bg1"/>
                </a:solidFill>
                <a:effectLst/>
                <a:uLnTx/>
                <a:uFillTx/>
                <a:latin typeface="+mj-lt"/>
                <a:ea typeface="+mn-ea"/>
                <a:cs typeface="+mn-cs"/>
              </a:rPr>
              <a:t>Time spent being active has fallen over time</a:t>
            </a:r>
            <a:endParaRPr kumimoji="0" lang="en-GB"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BE16FC9-1993-16D5-431D-AB687F238E02}"/>
              </a:ext>
            </a:extLst>
          </p:cNvPr>
          <p:cNvSpPr txBox="1"/>
          <p:nvPr/>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2015-16 to 2023-24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Minutes of Physical activity per week)</a:t>
            </a:r>
          </a:p>
        </p:txBody>
      </p:sp>
      <p:graphicFrame>
        <p:nvGraphicFramePr>
          <p:cNvPr id="4" name="Chart Placeholder 3">
            <a:extLst>
              <a:ext uri="{FF2B5EF4-FFF2-40B4-BE49-F238E27FC236}">
                <a16:creationId xmlns:a16="http://schemas.microsoft.com/office/drawing/2014/main" id="{8486C6E7-AF32-6FF6-50B7-CF389DF75086}"/>
              </a:ext>
            </a:extLst>
          </p:cNvPr>
          <p:cNvGraphicFramePr>
            <a:graphicFrameLocks noGrp="1"/>
          </p:cNvGraphicFramePr>
          <p:nvPr>
            <p:ph type="chart" sz="quarter" idx="10"/>
          </p:nvPr>
        </p:nvGraphicFramePr>
        <p:xfrm>
          <a:off x="3935413" y="1695450"/>
          <a:ext cx="7554912" cy="42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637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65203-87BD-6923-731A-0C90B48F5993}"/>
            </a:ext>
          </a:extLst>
        </p:cNvPr>
        <p:cNvGrpSpPr/>
        <p:nvPr/>
      </p:nvGrpSpPr>
      <p:grpSpPr>
        <a:xfrm>
          <a:off x="0" y="0"/>
          <a:ext cx="0" cy="0"/>
          <a:chOff x="0" y="0"/>
          <a:chExt cx="0" cy="0"/>
        </a:xfrm>
      </p:grpSpPr>
      <p:graphicFrame>
        <p:nvGraphicFramePr>
          <p:cNvPr id="3" name="Chart Placeholder 2">
            <a:extLst>
              <a:ext uri="{FF2B5EF4-FFF2-40B4-BE49-F238E27FC236}">
                <a16:creationId xmlns:a16="http://schemas.microsoft.com/office/drawing/2014/main" id="{FADB612D-6FF4-4305-C4C8-BDE627AE4247}"/>
              </a:ext>
            </a:extLst>
          </p:cNvPr>
          <p:cNvGraphicFramePr>
            <a:graphicFrameLocks noGrp="1"/>
          </p:cNvGraphicFramePr>
          <p:nvPr>
            <p:ph type="chart" sz="quarter" idx="17"/>
          </p:nvPr>
        </p:nvGraphicFramePr>
        <p:xfrm>
          <a:off x="2397125" y="1708150"/>
          <a:ext cx="8097838" cy="43656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A7B0E895-B241-E1E2-3D6A-18635E7EA1BB}"/>
              </a:ext>
            </a:extLst>
          </p:cNvPr>
          <p:cNvSpPr>
            <a:spLocks noGrp="1"/>
          </p:cNvSpPr>
          <p:nvPr>
            <p:ph type="body" sz="quarter" idx="11"/>
          </p:nvPr>
        </p:nvSpPr>
        <p:spPr>
          <a:xfrm>
            <a:off x="2035843" y="462301"/>
            <a:ext cx="5974301" cy="1455951"/>
          </a:xfrm>
        </p:spPr>
        <p:txBody>
          <a:bodyPr/>
          <a:lstStyle/>
          <a:p>
            <a:r>
              <a:rPr lang="en-GB" dirty="0">
                <a:solidFill>
                  <a:schemeClr val="tx1"/>
                </a:solidFill>
              </a:rPr>
              <a:t>We spend well over half our active time </a:t>
            </a:r>
            <a:r>
              <a:rPr lang="en-GB" b="1" dirty="0">
                <a:latin typeface="+mn-lt"/>
              </a:rPr>
              <a:t>walking </a:t>
            </a:r>
            <a:r>
              <a:rPr lang="en-GB" dirty="0">
                <a:solidFill>
                  <a:schemeClr val="tx1"/>
                </a:solidFill>
              </a:rPr>
              <a:t>or </a:t>
            </a:r>
            <a:r>
              <a:rPr lang="en-GB" b="1" dirty="0">
                <a:latin typeface="+mn-lt"/>
              </a:rPr>
              <a:t>gardening</a:t>
            </a:r>
          </a:p>
        </p:txBody>
      </p:sp>
      <p:sp>
        <p:nvSpPr>
          <p:cNvPr id="2" name="TextBox 1">
            <a:extLst>
              <a:ext uri="{FF2B5EF4-FFF2-40B4-BE49-F238E27FC236}">
                <a16:creationId xmlns:a16="http://schemas.microsoft.com/office/drawing/2014/main" id="{4AE8FACC-D969-0D10-E166-85B16CE64769}"/>
              </a:ext>
            </a:extLst>
          </p:cNvPr>
          <p:cNvSpPr txBox="1"/>
          <p:nvPr/>
        </p:nvSpPr>
        <p:spPr>
          <a:xfrm>
            <a:off x="5662766" y="6438535"/>
            <a:ext cx="5913438" cy="400110"/>
          </a:xfrm>
          <a:prstGeom prst="rect">
            <a:avLst/>
          </a:prstGeom>
          <a:noFill/>
        </p:spPr>
        <p:txBody>
          <a:bodyPr wrap="square">
            <a:spAutoFit/>
          </a:bodyPr>
          <a:lstStyle/>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2023-24 (16+)</a:t>
            </a:r>
          </a:p>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Measure: Minutes of physical activity per week</a:t>
            </a:r>
          </a:p>
        </p:txBody>
      </p:sp>
      <p:pic>
        <p:nvPicPr>
          <p:cNvPr id="9" name="Graphic 8" descr="Stopwatch with solid fill">
            <a:extLst>
              <a:ext uri="{FF2B5EF4-FFF2-40B4-BE49-F238E27FC236}">
                <a16:creationId xmlns:a16="http://schemas.microsoft.com/office/drawing/2014/main" id="{E42F2827-47CE-E53C-00FE-C5E1046D60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5197" y="318496"/>
            <a:ext cx="1291057" cy="1291057"/>
          </a:xfrm>
          <a:prstGeom prst="rect">
            <a:avLst/>
          </a:prstGeom>
        </p:spPr>
      </p:pic>
      <p:pic>
        <p:nvPicPr>
          <p:cNvPr id="8" name="Picture 7">
            <a:extLst>
              <a:ext uri="{FF2B5EF4-FFF2-40B4-BE49-F238E27FC236}">
                <a16:creationId xmlns:a16="http://schemas.microsoft.com/office/drawing/2014/main" id="{8BC0D3CD-CB51-EBE9-5662-959D9A6A8920}"/>
              </a:ext>
            </a:extLst>
          </p:cNvPr>
          <p:cNvPicPr>
            <a:picLocks noChangeAspect="1"/>
          </p:cNvPicPr>
          <p:nvPr/>
        </p:nvPicPr>
        <p:blipFill>
          <a:blip r:embed="rId6"/>
          <a:stretch>
            <a:fillRect/>
          </a:stretch>
        </p:blipFill>
        <p:spPr>
          <a:xfrm>
            <a:off x="2646487" y="4077432"/>
            <a:ext cx="965248" cy="965248"/>
          </a:xfrm>
          <a:prstGeom prst="rect">
            <a:avLst/>
          </a:prstGeom>
        </p:spPr>
      </p:pic>
      <p:pic>
        <p:nvPicPr>
          <p:cNvPr id="10" name="Graphic 9">
            <a:extLst>
              <a:ext uri="{FF2B5EF4-FFF2-40B4-BE49-F238E27FC236}">
                <a16:creationId xmlns:a16="http://schemas.microsoft.com/office/drawing/2014/main" id="{B9AB7953-9FD7-C73D-77CC-6767DBC506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20480" y="3019512"/>
            <a:ext cx="904320" cy="904320"/>
          </a:xfrm>
          <a:prstGeom prst="rect">
            <a:avLst/>
          </a:prstGeom>
        </p:spPr>
      </p:pic>
      <p:pic>
        <p:nvPicPr>
          <p:cNvPr id="11" name="Graphic 10">
            <a:extLst>
              <a:ext uri="{FF2B5EF4-FFF2-40B4-BE49-F238E27FC236}">
                <a16:creationId xmlns:a16="http://schemas.microsoft.com/office/drawing/2014/main" id="{28FEC2E6-0FA9-2A79-671B-4774DDE89B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6408" y="4077440"/>
            <a:ext cx="965262" cy="965240"/>
          </a:xfrm>
          <a:prstGeom prst="rect">
            <a:avLst/>
          </a:prstGeom>
        </p:spPr>
      </p:pic>
    </p:spTree>
    <p:extLst>
      <p:ext uri="{BB962C8B-B14F-4D97-AF65-F5344CB8AC3E}">
        <p14:creationId xmlns:p14="http://schemas.microsoft.com/office/powerpoint/2010/main" val="2270842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A9DBD-BFE0-A492-CAFC-F1F8E012A045}"/>
            </a:ext>
          </a:extLst>
        </p:cNvPr>
        <p:cNvGrpSpPr/>
        <p:nvPr/>
      </p:nvGrpSpPr>
      <p:grpSpPr>
        <a:xfrm>
          <a:off x="0" y="0"/>
          <a:ext cx="0" cy="0"/>
          <a:chOff x="0" y="0"/>
          <a:chExt cx="0" cy="0"/>
        </a:xfrm>
      </p:grpSpPr>
      <p:sp>
        <p:nvSpPr>
          <p:cNvPr id="31" name="Text Placeholder 5">
            <a:extLst>
              <a:ext uri="{FF2B5EF4-FFF2-40B4-BE49-F238E27FC236}">
                <a16:creationId xmlns:a16="http://schemas.microsoft.com/office/drawing/2014/main" id="{4F0B1734-BA15-99A2-4FBA-4C879FF7099B}"/>
              </a:ext>
            </a:extLst>
          </p:cNvPr>
          <p:cNvSpPr txBox="1">
            <a:spLocks/>
          </p:cNvSpPr>
          <p:nvPr/>
        </p:nvSpPr>
        <p:spPr>
          <a:xfrm>
            <a:off x="3847470" y="512568"/>
            <a:ext cx="3291460" cy="12934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484043"/>
                </a:solidFill>
                <a:effectLst/>
                <a:uLnTx/>
                <a:uFillTx/>
                <a:latin typeface="Calibri" panose="020F0502020204030204"/>
                <a:ea typeface="Calibri" panose="020F0502020204030204" pitchFamily="34" charset="0"/>
                <a:cs typeface="Calibri" panose="020F0502020204030204" pitchFamily="34" charset="0"/>
              </a:rPr>
              <a:t>80% </a:t>
            </a:r>
            <a:r>
              <a:rPr kumimoji="0" lang="en-GB" sz="2800" b="0" i="0" u="none" strike="noStrike" kern="1200" cap="none" spc="0" normalizeH="0" baseline="0" noProof="0" dirty="0">
                <a:ln>
                  <a:noFill/>
                </a:ln>
                <a:solidFill>
                  <a:srgbClr val="484043"/>
                </a:solidFill>
                <a:effectLst/>
                <a:uLnTx/>
                <a:uFillTx/>
                <a:latin typeface="Calibri Light" panose="020F0302020204030204"/>
                <a:ea typeface="+mn-ea"/>
                <a:cs typeface="+mn-cs"/>
              </a:rPr>
              <a:t>of our active minutes are outside</a:t>
            </a:r>
          </a:p>
        </p:txBody>
      </p:sp>
      <p:sp>
        <p:nvSpPr>
          <p:cNvPr id="7" name="TextBox 6">
            <a:extLst>
              <a:ext uri="{FF2B5EF4-FFF2-40B4-BE49-F238E27FC236}">
                <a16:creationId xmlns:a16="http://schemas.microsoft.com/office/drawing/2014/main" id="{656CA7E3-6A14-7584-D2AD-823BD7645F24}"/>
              </a:ext>
            </a:extLst>
          </p:cNvPr>
          <p:cNvSpPr txBox="1"/>
          <p:nvPr/>
        </p:nvSpPr>
        <p:spPr>
          <a:xfrm>
            <a:off x="5662766" y="6438535"/>
            <a:ext cx="5913438" cy="40011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2023-24 (16+)</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rPr>
              <a:t>Measure: Minutes of physical activity per week</a:t>
            </a:r>
          </a:p>
        </p:txBody>
      </p:sp>
    </p:spTree>
    <p:extLst>
      <p:ext uri="{BB962C8B-B14F-4D97-AF65-F5344CB8AC3E}">
        <p14:creationId xmlns:p14="http://schemas.microsoft.com/office/powerpoint/2010/main" val="107700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5C779-6BE6-6495-EC02-4FF94D73177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33828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8145F-13D2-3936-7CC4-12124ED2008C}"/>
            </a:ext>
          </a:extLst>
        </p:cNvPr>
        <p:cNvGrpSpPr/>
        <p:nvPr/>
      </p:nvGrpSpPr>
      <p:grpSpPr>
        <a:xfrm>
          <a:off x="0" y="0"/>
          <a:ext cx="0" cy="0"/>
          <a:chOff x="0" y="0"/>
          <a:chExt cx="0" cy="0"/>
        </a:xfrm>
      </p:grpSpPr>
    </p:spTree>
    <p:extLst>
      <p:ext uri="{BB962C8B-B14F-4D97-AF65-F5344CB8AC3E}">
        <p14:creationId xmlns:p14="http://schemas.microsoft.com/office/powerpoint/2010/main" val="3730821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Placeholder 14">
            <a:extLst>
              <a:ext uri="{FF2B5EF4-FFF2-40B4-BE49-F238E27FC236}">
                <a16:creationId xmlns:a16="http://schemas.microsoft.com/office/drawing/2014/main" id="{3F1D10E1-7382-EB91-BF49-A1C5A735BF16}"/>
              </a:ext>
            </a:extLst>
          </p:cNvPr>
          <p:cNvGraphicFramePr>
            <a:graphicFrameLocks noGrp="1"/>
          </p:cNvGraphicFramePr>
          <p:nvPr>
            <p:ph type="tbl" sz="quarter" idx="11"/>
          </p:nvPr>
        </p:nvGraphicFramePr>
        <p:xfrm>
          <a:off x="3946525" y="373063"/>
          <a:ext cx="6680198" cy="5742777"/>
        </p:xfrm>
        <a:graphic>
          <a:graphicData uri="http://schemas.openxmlformats.org/drawingml/2006/table">
            <a:tbl>
              <a:tblPr/>
              <a:tblGrid>
                <a:gridCol w="2511482">
                  <a:extLst>
                    <a:ext uri="{9D8B030D-6E8A-4147-A177-3AD203B41FA5}">
                      <a16:colId xmlns:a16="http://schemas.microsoft.com/office/drawing/2014/main" val="2309265430"/>
                    </a:ext>
                  </a:extLst>
                </a:gridCol>
                <a:gridCol w="2084358">
                  <a:extLst>
                    <a:ext uri="{9D8B030D-6E8A-4147-A177-3AD203B41FA5}">
                      <a16:colId xmlns:a16="http://schemas.microsoft.com/office/drawing/2014/main" val="1128897987"/>
                    </a:ext>
                  </a:extLst>
                </a:gridCol>
                <a:gridCol w="2084358">
                  <a:extLst>
                    <a:ext uri="{9D8B030D-6E8A-4147-A177-3AD203B41FA5}">
                      <a16:colId xmlns:a16="http://schemas.microsoft.com/office/drawing/2014/main" val="2611152113"/>
                    </a:ext>
                  </a:extLst>
                </a:gridCol>
              </a:tblGrid>
              <a:tr h="573371">
                <a:tc>
                  <a:txBody>
                    <a:bodyPr/>
                    <a:lstStyle/>
                    <a:p>
                      <a:pPr algn="l" fontAlgn="ctr"/>
                      <a:r>
                        <a:rPr lang="en-GB" sz="18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a:t>
                      </a:r>
                    </a:p>
                    <a:p>
                      <a:pPr algn="l" fontAlgn="ctr"/>
                      <a:endParaRPr lang="en-GB" sz="18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fontAlgn="ctr"/>
                      <a:endParaRPr lang="en-GB" sz="18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4233" marR="4233" marT="4233"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North and North East Lincolnshire</a:t>
                      </a: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England</a:t>
                      </a: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3229935"/>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No limiting illness</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dirty="0">
                          <a:solidFill>
                            <a:srgbClr val="484043"/>
                          </a:solidFill>
                          <a:effectLst/>
                          <a:latin typeface="Calibri Light" panose="020F0302020204030204" pitchFamily="34" charset="0"/>
                        </a:rPr>
                        <a:t>77%</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80%</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574567"/>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Limiting illness</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23%</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20%</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6982207"/>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16-34 years</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26%</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30%</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086366"/>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35-54 years</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30%</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32%</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3700281"/>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55-74 years</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32%</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27%</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8854832"/>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75+ years</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12%</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11%</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2213670"/>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NS </a:t>
                      </a:r>
                      <a:r>
                        <a:rPr lang="en-GB" sz="1600" b="0" i="0" u="none" strike="noStrike" dirty="0" err="1">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SeC</a:t>
                      </a:r>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1-2</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24%</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33%</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025430"/>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NS </a:t>
                      </a:r>
                      <a:r>
                        <a:rPr lang="en-GB" sz="1600" b="0" i="0" u="none" strike="noStrike" dirty="0" err="1">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SeC</a:t>
                      </a:r>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3-5</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27%</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27%</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787532"/>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NS </a:t>
                      </a:r>
                      <a:r>
                        <a:rPr lang="en-GB" sz="1600" b="0" i="0" u="none" strike="noStrike" dirty="0" err="1">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SeC</a:t>
                      </a:r>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6-8</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43%</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32%</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50725"/>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Asian</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2%</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9%</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6931021"/>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Black</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0%</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4%</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7578220"/>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Mixed</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1%</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2%</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0059602"/>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White British</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91%</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75%</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069168"/>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White Other</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5%</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8%</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4727848"/>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Working full or part time</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56%</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61%</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774695"/>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Unemployed</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3%</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3%</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146811"/>
                  </a:ext>
                </a:extLst>
              </a:tr>
              <a:tr h="289152">
                <a:tc>
                  <a:txBody>
                    <a:bodyPr/>
                    <a:lstStyle/>
                    <a:p>
                      <a:pPr algn="r" rtl="0" fontAlgn="b"/>
                      <a:r>
                        <a:rPr lang="en-GB" sz="1600" b="0" i="0" u="none" strike="noStrike" dirty="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Not working</a:t>
                      </a:r>
                    </a:p>
                  </a:txBody>
                  <a:tcPr marL="4233" marR="177800"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a:solidFill>
                            <a:srgbClr val="484043"/>
                          </a:solidFill>
                          <a:effectLst/>
                          <a:latin typeface="Calibri Light" panose="020F0302020204030204" pitchFamily="34" charset="0"/>
                        </a:rPr>
                        <a:t>41%</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0" i="0" u="none" strike="noStrike" dirty="0">
                          <a:solidFill>
                            <a:srgbClr val="484043"/>
                          </a:solidFill>
                          <a:effectLst/>
                          <a:latin typeface="Calibri Light" panose="020F0302020204030204" pitchFamily="34" charset="0"/>
                        </a:rPr>
                        <a:t>36%</a:t>
                      </a:r>
                    </a:p>
                  </a:txBody>
                  <a:tcPr marL="4763" marR="4763" marT="47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2237938"/>
                  </a:ext>
                </a:extLst>
              </a:tr>
            </a:tbl>
          </a:graphicData>
        </a:graphic>
      </p:graphicFrame>
      <p:sp>
        <p:nvSpPr>
          <p:cNvPr id="4" name="Text Placeholder 9">
            <a:extLst>
              <a:ext uri="{FF2B5EF4-FFF2-40B4-BE49-F238E27FC236}">
                <a16:creationId xmlns:a16="http://schemas.microsoft.com/office/drawing/2014/main" id="{BB7FAD9D-3572-7884-83C2-45842422E97A}"/>
              </a:ext>
            </a:extLst>
          </p:cNvPr>
          <p:cNvSpPr>
            <a:spLocks noGrp="1"/>
          </p:cNvSpPr>
          <p:nvPr>
            <p:ph type="body" sz="quarter" idx="12"/>
          </p:nvPr>
        </p:nvSpPr>
        <p:spPr>
          <a:xfrm>
            <a:off x="233363" y="1793506"/>
            <a:ext cx="3078162" cy="3577485"/>
          </a:xfrm>
        </p:spPr>
        <p:txBody>
          <a:bodyPr>
            <a:normAutofit/>
          </a:bodyPr>
          <a:lstStyle/>
          <a:p>
            <a:r>
              <a:rPr lang="en-GB" dirty="0"/>
              <a:t>Census provides an insight into the demographic makeup in our area compared to England</a:t>
            </a:r>
            <a:br>
              <a:rPr lang="en-GB" dirty="0"/>
            </a:br>
            <a:endParaRPr lang="en-GB" dirty="0"/>
          </a:p>
        </p:txBody>
      </p:sp>
    </p:spTree>
    <p:extLst>
      <p:ext uri="{BB962C8B-B14F-4D97-AF65-F5344CB8AC3E}">
        <p14:creationId xmlns:p14="http://schemas.microsoft.com/office/powerpoint/2010/main" val="1272551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AC475-3D7E-3D7C-F00D-D2AA8658041B}"/>
              </a:ext>
            </a:extLst>
          </p:cNvPr>
          <p:cNvSpPr txBox="1"/>
          <p:nvPr/>
        </p:nvSpPr>
        <p:spPr>
          <a:xfrm>
            <a:off x="799508" y="1366897"/>
            <a:ext cx="529649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ea typeface="Calibri Light" panose="020F0302020204030204" pitchFamily="34" charset="0"/>
                <a:cs typeface="Calibri Light" panose="020F0302020204030204" pitchFamily="34" charset="0"/>
              </a:rPr>
              <a:t>For further information please contact us at:</a:t>
            </a:r>
          </a:p>
          <a:p>
            <a:pPr marL="0" marR="0" lvl="0" indent="0" defTabSz="457200" rtl="0" eaLnBrk="1" fontAlgn="auto" latinLnBrk="0" hangingPunct="1">
              <a:lnSpc>
                <a:spcPct val="100000"/>
              </a:lnSpc>
              <a:spcBef>
                <a:spcPts val="0"/>
              </a:spcBef>
              <a:spcAft>
                <a:spcPts val="0"/>
              </a:spcAft>
              <a:buClrTx/>
              <a:buSzTx/>
              <a:buFontTx/>
              <a:buNone/>
              <a:tabLst/>
              <a:defRPr/>
            </a:pPr>
            <a:endParaRPr lang="en-GB" sz="1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scott@pressred.co.uk or liz@pressred.co.uk</a:t>
            </a:r>
          </a:p>
        </p:txBody>
      </p:sp>
    </p:spTree>
    <p:extLst>
      <p:ext uri="{BB962C8B-B14F-4D97-AF65-F5344CB8AC3E}">
        <p14:creationId xmlns:p14="http://schemas.microsoft.com/office/powerpoint/2010/main" val="136223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B2BD2DF7-E099-53C3-1144-3E0BB116C1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37854" y="3136587"/>
            <a:ext cx="2027823" cy="2257547"/>
          </a:xfrm>
          <a:prstGeom prst="rect">
            <a:avLst/>
          </a:prstGeom>
        </p:spPr>
      </p:pic>
      <p:sp>
        <p:nvSpPr>
          <p:cNvPr id="3" name="TextBox 2">
            <a:extLst>
              <a:ext uri="{FF2B5EF4-FFF2-40B4-BE49-F238E27FC236}">
                <a16:creationId xmlns:a16="http://schemas.microsoft.com/office/drawing/2014/main" id="{0809DEC1-F1E6-BDD1-8F50-5D3AE7EBDB1C}"/>
              </a:ext>
            </a:extLst>
          </p:cNvPr>
          <p:cNvSpPr txBox="1"/>
          <p:nvPr/>
        </p:nvSpPr>
        <p:spPr>
          <a:xfrm>
            <a:off x="850701" y="487226"/>
            <a:ext cx="11047587"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BA57E"/>
                </a:solidFill>
                <a:effectLst/>
                <a:uLnTx/>
                <a:uFillTx/>
                <a:latin typeface="Calibri Light" panose="020F0302020204030204"/>
                <a:ea typeface="+mn-ea"/>
                <a:cs typeface="+mn-cs"/>
              </a:rPr>
              <a:t>This data pack analyses physical activity over a one-year period (November 2023 to November 2024), but the findings must be interpreted within the broader context of societal changes during this timeframe.</a:t>
            </a:r>
          </a:p>
        </p:txBody>
      </p:sp>
      <p:sp>
        <p:nvSpPr>
          <p:cNvPr id="6" name="TextBox 5">
            <a:extLst>
              <a:ext uri="{FF2B5EF4-FFF2-40B4-BE49-F238E27FC236}">
                <a16:creationId xmlns:a16="http://schemas.microsoft.com/office/drawing/2014/main" id="{4678D082-3A6C-C249-706F-F764BC3EFABA}"/>
              </a:ext>
            </a:extLst>
          </p:cNvPr>
          <p:cNvSpPr txBox="1"/>
          <p:nvPr/>
        </p:nvSpPr>
        <p:spPr>
          <a:xfrm>
            <a:off x="6739023" y="2242602"/>
            <a:ext cx="5087155"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84043"/>
                </a:solidFill>
                <a:effectLst/>
                <a:uLnTx/>
                <a:uFillTx/>
                <a:latin typeface="Calibri" panose="020F0502020204030204"/>
                <a:ea typeface="+mn-ea"/>
                <a:cs typeface="+mn-cs"/>
              </a:rPr>
              <a:t>Keep these things in mind when looking at the key messages:</a:t>
            </a:r>
          </a:p>
          <a:p>
            <a:pPr marL="342900" marR="0" lvl="0" indent="-342900" algn="l" defTabSz="457200" rtl="0" eaLnBrk="1" fontAlgn="auto" latinLnBrk="0" hangingPunct="1">
              <a:lnSpc>
                <a:spcPct val="100000"/>
              </a:lnSpc>
              <a:spcBef>
                <a:spcPts val="1200"/>
              </a:spcBef>
              <a:spcAft>
                <a:spcPts val="0"/>
              </a:spcAft>
              <a:buClr>
                <a:srgbClr val="F79700"/>
              </a:buClr>
              <a:buSzTx/>
              <a:buFont typeface="Wingdings" panose="05000000000000000000" pitchFamily="2" charset="2"/>
              <a:buChar char="§"/>
              <a:tabLst/>
              <a:defRPr/>
            </a:pPr>
            <a:r>
              <a:rPr kumimoji="0" lang="en-GB" sz="2800" b="0" i="0" u="none" strike="noStrike" kern="1200" cap="none" spc="0" normalizeH="0" baseline="0" noProof="0" dirty="0">
                <a:ln>
                  <a:noFill/>
                </a:ln>
                <a:solidFill>
                  <a:srgbClr val="484043"/>
                </a:solidFill>
                <a:effectLst/>
                <a:uLnTx/>
                <a:uFillTx/>
                <a:latin typeface="Calibri Light" panose="020F0302020204030204"/>
                <a:ea typeface="+mn-ea"/>
                <a:cs typeface="+mn-cs"/>
              </a:rPr>
              <a:t>Demographic shifts are ongoing </a:t>
            </a:r>
            <a:endParaRPr kumimoji="0" lang="en-US" sz="2800" b="0" i="0" u="none" strike="noStrike" kern="1200" cap="none" spc="0" normalizeH="0" baseline="0" noProof="0" dirty="0">
              <a:ln>
                <a:noFill/>
              </a:ln>
              <a:solidFill>
                <a:srgbClr val="484043"/>
              </a:solidFill>
              <a:effectLst/>
              <a:uLnTx/>
              <a:uFillTx/>
              <a:latin typeface="Calibri Light" panose="020F0302020204030204"/>
              <a:ea typeface="+mn-ea"/>
              <a:cs typeface="+mn-cs"/>
            </a:endParaRPr>
          </a:p>
          <a:p>
            <a:pPr marL="342900" marR="0" lvl="0" indent="-342900" algn="l" defTabSz="457200" rtl="0" eaLnBrk="1" fontAlgn="auto" latinLnBrk="0" hangingPunct="1">
              <a:lnSpc>
                <a:spcPct val="100000"/>
              </a:lnSpc>
              <a:spcBef>
                <a:spcPts val="1200"/>
              </a:spcBef>
              <a:spcAft>
                <a:spcPts val="0"/>
              </a:spcAft>
              <a:buClr>
                <a:srgbClr val="F79700"/>
              </a:buClr>
              <a:buSzTx/>
              <a:buFont typeface="Wingdings" panose="05000000000000000000" pitchFamily="2" charset="2"/>
              <a:buChar char="§"/>
              <a:tabLst/>
              <a:defRPr/>
            </a:pPr>
            <a:r>
              <a:rPr kumimoji="0" lang="en-GB" sz="2800" b="0" i="0" u="none" strike="noStrike" kern="1200" cap="none" spc="0" normalizeH="0" baseline="0" noProof="0" dirty="0">
                <a:ln>
                  <a:noFill/>
                </a:ln>
                <a:solidFill>
                  <a:srgbClr val="484043"/>
                </a:solidFill>
                <a:effectLst/>
                <a:uLnTx/>
                <a:uFillTx/>
                <a:latin typeface="Calibri Light" panose="020F0302020204030204"/>
                <a:ea typeface="+mn-ea"/>
                <a:cs typeface="+mn-cs"/>
              </a:rPr>
              <a:t>Economic pressures have intensified inequality gaps</a:t>
            </a:r>
          </a:p>
        </p:txBody>
      </p:sp>
      <p:sp>
        <p:nvSpPr>
          <p:cNvPr id="13" name="Rectangle 12">
            <a:extLst>
              <a:ext uri="{FF2B5EF4-FFF2-40B4-BE49-F238E27FC236}">
                <a16:creationId xmlns:a16="http://schemas.microsoft.com/office/drawing/2014/main" id="{3F1B1E0E-634E-5081-522C-CA4476FA104B}"/>
              </a:ext>
            </a:extLst>
          </p:cNvPr>
          <p:cNvSpPr/>
          <p:nvPr/>
        </p:nvSpPr>
        <p:spPr>
          <a:xfrm>
            <a:off x="530176" y="5476240"/>
            <a:ext cx="11661820" cy="87613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0118476E-8CCD-ED8E-367D-FD7D045B4FC8}"/>
              </a:ext>
            </a:extLst>
          </p:cNvPr>
          <p:cNvGrpSpPr/>
          <p:nvPr/>
        </p:nvGrpSpPr>
        <p:grpSpPr>
          <a:xfrm>
            <a:off x="0" y="0"/>
            <a:ext cx="12192000" cy="6858000"/>
            <a:chOff x="0" y="0"/>
            <a:chExt cx="12192000" cy="6858000"/>
          </a:xfrm>
        </p:grpSpPr>
        <p:cxnSp>
          <p:nvCxnSpPr>
            <p:cNvPr id="8" name="Straight Connector 7">
              <a:extLst>
                <a:ext uri="{FF2B5EF4-FFF2-40B4-BE49-F238E27FC236}">
                  <a16:creationId xmlns:a16="http://schemas.microsoft.com/office/drawing/2014/main" id="{EA4CBFF6-3C9B-F0DA-0789-6F34A08AF977}"/>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62A437-6DB1-98F6-91A3-DFCDAB14938F}"/>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2DD5053-280A-2084-171A-59B1C184F55F}"/>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7CF31F3E-3B7C-CF8D-6294-9F799DA1341E}"/>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02406B2-2BBA-E5B4-ED66-EAA3B30D2DF9}"/>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pic>
        <p:nvPicPr>
          <p:cNvPr id="5" name="Graphic 4">
            <a:extLst>
              <a:ext uri="{FF2B5EF4-FFF2-40B4-BE49-F238E27FC236}">
                <a16:creationId xmlns:a16="http://schemas.microsoft.com/office/drawing/2014/main" id="{BCA42FDE-84FB-B97C-09E8-1063FA1DEAE3}"/>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480" t="33588" r="12881" b="32249"/>
          <a:stretch/>
        </p:blipFill>
        <p:spPr>
          <a:xfrm>
            <a:off x="573325" y="4168473"/>
            <a:ext cx="5801169" cy="1467076"/>
          </a:xfrm>
          <a:prstGeom prst="rect">
            <a:avLst/>
          </a:prstGeom>
        </p:spPr>
      </p:pic>
      <p:pic>
        <p:nvPicPr>
          <p:cNvPr id="16" name="Graphic 15">
            <a:extLst>
              <a:ext uri="{FF2B5EF4-FFF2-40B4-BE49-F238E27FC236}">
                <a16:creationId xmlns:a16="http://schemas.microsoft.com/office/drawing/2014/main" id="{F5DBA5EA-44C7-A415-B688-438E61190B3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0481" t="3622" r="9553" b="12209"/>
          <a:stretch/>
        </p:blipFill>
        <p:spPr>
          <a:xfrm>
            <a:off x="413176" y="2224976"/>
            <a:ext cx="6215242" cy="3614634"/>
          </a:xfrm>
          <a:prstGeom prst="rect">
            <a:avLst/>
          </a:prstGeom>
        </p:spPr>
      </p:pic>
    </p:spTree>
    <p:extLst>
      <p:ext uri="{BB962C8B-B14F-4D97-AF65-F5344CB8AC3E}">
        <p14:creationId xmlns:p14="http://schemas.microsoft.com/office/powerpoint/2010/main" val="190924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A692A3-9F44-6BE5-506A-CB041D9FD980}"/>
              </a:ext>
            </a:extLst>
          </p:cNvPr>
          <p:cNvSpPr/>
          <p:nvPr/>
        </p:nvSpPr>
        <p:spPr>
          <a:xfrm>
            <a:off x="4097344" y="0"/>
            <a:ext cx="39888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AF7B2F5-7925-6C4A-0556-799BC1B89220}"/>
              </a:ext>
            </a:extLst>
          </p:cNvPr>
          <p:cNvSpPr/>
          <p:nvPr/>
        </p:nvSpPr>
        <p:spPr>
          <a:xfrm>
            <a:off x="0" y="0"/>
            <a:ext cx="3988364"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Aharoni" panose="02010803020104030203" pitchFamily="2" charset="-79"/>
            </a:endParaRPr>
          </a:p>
        </p:txBody>
      </p:sp>
      <p:sp>
        <p:nvSpPr>
          <p:cNvPr id="3" name="Rectangle 2">
            <a:extLst>
              <a:ext uri="{FF2B5EF4-FFF2-40B4-BE49-F238E27FC236}">
                <a16:creationId xmlns:a16="http://schemas.microsoft.com/office/drawing/2014/main" id="{59B77E05-90E9-4DE5-9029-761B727DC37E}"/>
              </a:ext>
            </a:extLst>
          </p:cNvPr>
          <p:cNvSpPr/>
          <p:nvPr/>
        </p:nvSpPr>
        <p:spPr>
          <a:xfrm>
            <a:off x="8203200" y="0"/>
            <a:ext cx="3988800"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5703B64-431F-E4A1-E6B9-FB970D30BFE5}"/>
              </a:ext>
            </a:extLst>
          </p:cNvPr>
          <p:cNvSpPr/>
          <p:nvPr/>
        </p:nvSpPr>
        <p:spPr>
          <a:xfrm>
            <a:off x="4630252" y="976195"/>
            <a:ext cx="3008112" cy="14496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The </a:t>
            </a:r>
            <a:r>
              <a:rPr kumimoji="0" lang="en-GB" sz="2400" b="1" i="0" u="none" strike="noStrike" kern="1200" cap="none" spc="0" normalizeH="0" baseline="0" noProof="0" dirty="0">
                <a:ln>
                  <a:noFill/>
                </a:ln>
                <a:solidFill>
                  <a:srgbClr val="FFFFFF"/>
                </a:solidFill>
                <a:effectLst/>
                <a:uLnTx/>
                <a:uFillTx/>
                <a:latin typeface="Aptos" panose="02110004020202020204"/>
                <a:ea typeface="Calibri Light" panose="020F0302020204030204" pitchFamily="34" charset="0"/>
                <a:cs typeface="Calibri Light" panose="020F0302020204030204" pitchFamily="34" charset="0"/>
              </a:rPr>
              <a:t>adult population </a:t>
            </a:r>
            <a:r>
              <a:rPr lang="en-GB" sz="2400" dirty="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(16+) is </a:t>
            </a:r>
            <a:r>
              <a:rPr kumimoji="0" lang="en-GB" sz="24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estimated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Calibri" panose="020F0502020204030204"/>
                <a:ea typeface="Calibri Light" panose="020F0302020204030204" pitchFamily="34" charset="0"/>
                <a:cs typeface="Calibri Light" panose="020F0302020204030204" pitchFamily="34" charset="0"/>
              </a:rPr>
              <a:t>271,000</a:t>
            </a:r>
            <a:r>
              <a:rPr kumimoji="0" lang="en-GB" sz="20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p>
        </p:txBody>
      </p:sp>
      <p:sp>
        <p:nvSpPr>
          <p:cNvPr id="7" name="TextBox 6">
            <a:extLst>
              <a:ext uri="{FF2B5EF4-FFF2-40B4-BE49-F238E27FC236}">
                <a16:creationId xmlns:a16="http://schemas.microsoft.com/office/drawing/2014/main" id="{61A5411D-1968-1850-6F51-3AFCFACF193F}"/>
              </a:ext>
            </a:extLst>
          </p:cNvPr>
          <p:cNvSpPr txBox="1"/>
          <p:nvPr/>
        </p:nvSpPr>
        <p:spPr>
          <a:xfrm>
            <a:off x="669226" y="976195"/>
            <a:ext cx="323379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Aharoni" panose="02010803020104030203" pitchFamily="2" charset="-79"/>
              </a:rPr>
              <a:t>What do we mean by ‘demographic shifts’?</a:t>
            </a:r>
          </a:p>
        </p:txBody>
      </p:sp>
      <p:pic>
        <p:nvPicPr>
          <p:cNvPr id="8" name="Graphic 7">
            <a:extLst>
              <a:ext uri="{FF2B5EF4-FFF2-40B4-BE49-F238E27FC236}">
                <a16:creationId xmlns:a16="http://schemas.microsoft.com/office/drawing/2014/main" id="{2B58CA48-DDA7-217B-0AF2-3039176649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8540" y="3539781"/>
            <a:ext cx="3197082" cy="3197082"/>
          </a:xfrm>
          <a:prstGeom prst="rect">
            <a:avLst/>
          </a:prstGeom>
        </p:spPr>
      </p:pic>
      <p:grpSp>
        <p:nvGrpSpPr>
          <p:cNvPr id="9" name="Group 8">
            <a:extLst>
              <a:ext uri="{FF2B5EF4-FFF2-40B4-BE49-F238E27FC236}">
                <a16:creationId xmlns:a16="http://schemas.microsoft.com/office/drawing/2014/main" id="{62EC7756-F557-3C6A-3ED7-F796D3B2672B}"/>
              </a:ext>
            </a:extLst>
          </p:cNvPr>
          <p:cNvGrpSpPr/>
          <p:nvPr/>
        </p:nvGrpSpPr>
        <p:grpSpPr>
          <a:xfrm rot="467451">
            <a:off x="4714204" y="2594845"/>
            <a:ext cx="2681050" cy="1224977"/>
            <a:chOff x="4776311" y="2480567"/>
            <a:chExt cx="2681050" cy="1224977"/>
          </a:xfrm>
        </p:grpSpPr>
        <p:pic>
          <p:nvPicPr>
            <p:cNvPr id="10" name="Graphic 9" descr="Arrow Right with solid fill">
              <a:extLst>
                <a:ext uri="{FF2B5EF4-FFF2-40B4-BE49-F238E27FC236}">
                  <a16:creationId xmlns:a16="http://schemas.microsoft.com/office/drawing/2014/main" id="{8B836AED-A9CD-2FB8-BE1D-5E4E654287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862457">
              <a:off x="6281305" y="2480567"/>
              <a:ext cx="1005697" cy="1147853"/>
            </a:xfrm>
            <a:prstGeom prst="rect">
              <a:avLst/>
            </a:prstGeom>
          </p:spPr>
        </p:pic>
        <p:sp>
          <p:nvSpPr>
            <p:cNvPr id="11" name="Rectangle 10">
              <a:extLst>
                <a:ext uri="{FF2B5EF4-FFF2-40B4-BE49-F238E27FC236}">
                  <a16:creationId xmlns:a16="http://schemas.microsoft.com/office/drawing/2014/main" id="{D2195B00-9D61-15CC-180B-D4C0E13BE13B}"/>
                </a:ext>
              </a:extLst>
            </p:cNvPr>
            <p:cNvSpPr/>
            <p:nvPr/>
          </p:nvSpPr>
          <p:spPr>
            <a:xfrm rot="19877459">
              <a:off x="4776311" y="2889601"/>
              <a:ext cx="2681050" cy="8159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Light" panose="020F0302020204030204"/>
                  <a:ea typeface="Calibri Light" panose="020F0302020204030204" pitchFamily="34" charset="0"/>
                  <a:cs typeface="Calibri Light" panose="020F0302020204030204" pitchFamily="34" charset="0"/>
                </a:rPr>
                <a:t>Continuing a steady upward trend</a:t>
              </a:r>
            </a:p>
          </p:txBody>
        </p:sp>
      </p:grpSp>
      <p:sp>
        <p:nvSpPr>
          <p:cNvPr id="12" name="Rectangle 11">
            <a:extLst>
              <a:ext uri="{FF2B5EF4-FFF2-40B4-BE49-F238E27FC236}">
                <a16:creationId xmlns:a16="http://schemas.microsoft.com/office/drawing/2014/main" id="{D21DF154-F54B-7CDC-30B8-09564BEA89BA}"/>
              </a:ext>
            </a:extLst>
          </p:cNvPr>
          <p:cNvSpPr/>
          <p:nvPr/>
        </p:nvSpPr>
        <p:spPr>
          <a:xfrm>
            <a:off x="8315198" y="2703225"/>
            <a:ext cx="3183494" cy="67014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That’s </a:t>
            </a:r>
            <a:r>
              <a:rPr kumimoji="0" lang="en-GB" sz="4000" b="1" i="0" u="none" strike="noStrike" kern="1200" cap="none" spc="0" normalizeH="0" baseline="0" noProof="0" dirty="0">
                <a:ln>
                  <a:noFill/>
                </a:ln>
                <a:solidFill>
                  <a:srgbClr val="FFFFFF"/>
                </a:solidFill>
                <a:effectLst/>
                <a:uLnTx/>
                <a:uFillTx/>
                <a:latin typeface="Calibri" panose="020F0502020204030204"/>
                <a:ea typeface="Calibri Light" panose="020F0302020204030204" pitchFamily="34" charset="0"/>
                <a:cs typeface="Calibri Light" panose="020F0302020204030204" pitchFamily="34" charset="0"/>
              </a:rPr>
              <a:t>74,000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people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p>
        </p:txBody>
      </p:sp>
      <p:sp>
        <p:nvSpPr>
          <p:cNvPr id="13" name="Rectangle 12">
            <a:extLst>
              <a:ext uri="{FF2B5EF4-FFF2-40B4-BE49-F238E27FC236}">
                <a16:creationId xmlns:a16="http://schemas.microsoft.com/office/drawing/2014/main" id="{505E9E80-3016-A268-BBED-4621E34E2615}"/>
              </a:ext>
            </a:extLst>
          </p:cNvPr>
          <p:cNvSpPr/>
          <p:nvPr/>
        </p:nvSpPr>
        <p:spPr>
          <a:xfrm>
            <a:off x="8385607" y="976194"/>
            <a:ext cx="3042676" cy="14496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Aptos" panose="02110004020202020204"/>
                <a:ea typeface="Calibri Light" panose="020F0302020204030204" pitchFamily="34" charset="0"/>
                <a:cs typeface="Calibri Light" panose="020F0302020204030204" pitchFamily="34" charset="0"/>
              </a:rPr>
              <a:t>27% </a:t>
            </a:r>
            <a:r>
              <a:rPr kumimoji="0" lang="en-GB" sz="24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are estimated to be </a:t>
            </a:r>
            <a:r>
              <a:rPr kumimoji="0" lang="en-GB" sz="2400" b="1" i="0" u="none" strike="noStrike" kern="1200" cap="none" spc="0" normalizeH="0" baseline="0" noProof="0" dirty="0">
                <a:ln>
                  <a:noFill/>
                </a:ln>
                <a:solidFill>
                  <a:srgbClr val="FFFFFF"/>
                </a:solidFill>
                <a:effectLst/>
                <a:uLnTx/>
                <a:uFillTx/>
                <a:latin typeface="Aptos" panose="02110004020202020204"/>
                <a:ea typeface="Calibri Light" panose="020F0302020204030204" pitchFamily="34" charset="0"/>
                <a:cs typeface="Calibri Light" panose="020F0302020204030204" pitchFamily="34" charset="0"/>
              </a:rPr>
              <a:t>aged 65 or older</a:t>
            </a:r>
            <a:r>
              <a:rPr kumimoji="0" lang="en-GB" sz="24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 and showing sustained growth over time</a:t>
            </a:r>
            <a:endParaRPr kumimoji="0" lang="en-GB" sz="2400" b="1" i="0" u="none" strike="noStrike" kern="1200" cap="none" spc="0" normalizeH="0" baseline="0" noProof="0" dirty="0">
              <a:ln>
                <a:noFill/>
              </a:ln>
              <a:solidFill>
                <a:srgbClr val="FFFFFF"/>
              </a:solidFill>
              <a:effectLst/>
              <a:uLnTx/>
              <a:uFillTx/>
              <a:latin typeface="Calibri" panose="020F0502020204030204"/>
              <a:ea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B62376F5-75B8-C102-9A79-C59C331431A9}"/>
              </a:ext>
            </a:extLst>
          </p:cNvPr>
          <p:cNvSpPr txBox="1"/>
          <p:nvPr/>
        </p:nvSpPr>
        <p:spPr>
          <a:xfrm>
            <a:off x="677547" y="2663466"/>
            <a:ext cx="3047784"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Generally, our populations are growing, ageing and becoming more diverse.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This shift towards an ageing population in particular is moving </a:t>
            </a:r>
            <a:r>
              <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more people into age groups we know are more likely to be inactive</a:t>
            </a:r>
            <a:r>
              <a:rPr kumimoji="0" lang="en-GB" sz="18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a:t>
            </a:r>
          </a:p>
        </p:txBody>
      </p:sp>
      <p:sp>
        <p:nvSpPr>
          <p:cNvPr id="16" name="TextBox 15">
            <a:extLst>
              <a:ext uri="{FF2B5EF4-FFF2-40B4-BE49-F238E27FC236}">
                <a16:creationId xmlns:a16="http://schemas.microsoft.com/office/drawing/2014/main" id="{6F4C03C8-EDD4-F692-4ADB-BBA7184C5A92}"/>
              </a:ext>
            </a:extLst>
          </p:cNvPr>
          <p:cNvSpPr txBox="1"/>
          <p:nvPr/>
        </p:nvSpPr>
        <p:spPr>
          <a:xfrm>
            <a:off x="8180811" y="6374130"/>
            <a:ext cx="3229708"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Sources: </a:t>
            </a:r>
            <a:r>
              <a:rPr kumimoji="0" lang="en-GB" sz="1000" b="0" i="0" u="none" strike="noStrike" kern="1200" cap="none" spc="0" normalizeH="0" baseline="0" noProof="0" dirty="0">
                <a:ln>
                  <a:noFill/>
                </a:ln>
                <a:solidFill>
                  <a:srgbClr val="FFFFFF"/>
                </a:solidFill>
                <a:effectLst/>
                <a:uLnTx/>
                <a:uFillTx/>
                <a:latin typeface="Aptos" panose="02110004020202020204"/>
                <a:ea typeface="+mn-ea"/>
                <a:cs typeface="+mn-cs"/>
              </a:rPr>
              <a:t>ONS Mid Year Population estimates for England and Wales: mid-2024</a:t>
            </a:r>
            <a:endParaRPr kumimoji="0" lang="en-GB" sz="10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23" name="Group 22">
            <a:extLst>
              <a:ext uri="{FF2B5EF4-FFF2-40B4-BE49-F238E27FC236}">
                <a16:creationId xmlns:a16="http://schemas.microsoft.com/office/drawing/2014/main" id="{6C01092C-6A42-B323-0BF8-CEE8F1ADA1DC}"/>
              </a:ext>
            </a:extLst>
          </p:cNvPr>
          <p:cNvGrpSpPr/>
          <p:nvPr/>
        </p:nvGrpSpPr>
        <p:grpSpPr>
          <a:xfrm flipV="1">
            <a:off x="0" y="0"/>
            <a:ext cx="12188231" cy="6858000"/>
            <a:chOff x="0" y="0"/>
            <a:chExt cx="12188231" cy="6858000"/>
          </a:xfrm>
        </p:grpSpPr>
        <p:cxnSp>
          <p:nvCxnSpPr>
            <p:cNvPr id="24" name="Straight Connector 23">
              <a:extLst>
                <a:ext uri="{FF2B5EF4-FFF2-40B4-BE49-F238E27FC236}">
                  <a16:creationId xmlns:a16="http://schemas.microsoft.com/office/drawing/2014/main" id="{882E752A-3229-874B-4CA8-416ABF3A5C23}"/>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B2219B-44F6-EC2E-E185-6CA3EAF81E71}"/>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855E3D6-0718-181C-ACE5-DC5052E766DA}"/>
                </a:ext>
              </a:extLst>
            </p:cNvPr>
            <p:cNvGrpSpPr/>
            <p:nvPr userDrawn="1"/>
          </p:nvGrpSpPr>
          <p:grpSpPr>
            <a:xfrm>
              <a:off x="359176" y="6181375"/>
              <a:ext cx="342000" cy="342000"/>
              <a:chOff x="359176" y="6181375"/>
              <a:chExt cx="342000" cy="342000"/>
            </a:xfrm>
          </p:grpSpPr>
          <p:sp>
            <p:nvSpPr>
              <p:cNvPr id="27" name="Oval 26">
                <a:extLst>
                  <a:ext uri="{FF2B5EF4-FFF2-40B4-BE49-F238E27FC236}">
                    <a16:creationId xmlns:a16="http://schemas.microsoft.com/office/drawing/2014/main" id="{836C30AB-A839-4C5F-7385-DEC3F04055CD}"/>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467770BE-65E6-47FC-3178-5A00A2CFA9E9}"/>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29" name="Group 28">
            <a:extLst>
              <a:ext uri="{FF2B5EF4-FFF2-40B4-BE49-F238E27FC236}">
                <a16:creationId xmlns:a16="http://schemas.microsoft.com/office/drawing/2014/main" id="{071BE2EF-1960-18A6-E5C1-1BC8A2F62F1F}"/>
              </a:ext>
            </a:extLst>
          </p:cNvPr>
          <p:cNvGrpSpPr/>
          <p:nvPr/>
        </p:nvGrpSpPr>
        <p:grpSpPr>
          <a:xfrm flipH="1">
            <a:off x="3769" y="0"/>
            <a:ext cx="12188231" cy="6858000"/>
            <a:chOff x="0" y="0"/>
            <a:chExt cx="12188231" cy="6858000"/>
          </a:xfrm>
        </p:grpSpPr>
        <p:cxnSp>
          <p:nvCxnSpPr>
            <p:cNvPr id="30" name="Straight Connector 29">
              <a:extLst>
                <a:ext uri="{FF2B5EF4-FFF2-40B4-BE49-F238E27FC236}">
                  <a16:creationId xmlns:a16="http://schemas.microsoft.com/office/drawing/2014/main" id="{E5C7FADB-5A07-F811-1DAC-F318CE1237EA}"/>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3B443E5-8375-58B4-7406-A2795AAE76E9}"/>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CD969C49-DC5C-0144-BFEB-DECCDF963622}"/>
                </a:ext>
              </a:extLst>
            </p:cNvPr>
            <p:cNvGrpSpPr/>
            <p:nvPr userDrawn="1"/>
          </p:nvGrpSpPr>
          <p:grpSpPr>
            <a:xfrm>
              <a:off x="359176" y="6181375"/>
              <a:ext cx="342000" cy="342000"/>
              <a:chOff x="359176" y="6181375"/>
              <a:chExt cx="342000" cy="342000"/>
            </a:xfrm>
          </p:grpSpPr>
          <p:sp>
            <p:nvSpPr>
              <p:cNvPr id="33" name="Oval 32">
                <a:extLst>
                  <a:ext uri="{FF2B5EF4-FFF2-40B4-BE49-F238E27FC236}">
                    <a16:creationId xmlns:a16="http://schemas.microsoft.com/office/drawing/2014/main" id="{FB63B40B-E963-3845-4A2C-CF4DA23C5496}"/>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EBD1EFF8-C106-3CAE-FCC8-67EB395E59D9}"/>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pic>
        <p:nvPicPr>
          <p:cNvPr id="36" name="Graphic 35">
            <a:extLst>
              <a:ext uri="{FF2B5EF4-FFF2-40B4-BE49-F238E27FC236}">
                <a16:creationId xmlns:a16="http://schemas.microsoft.com/office/drawing/2014/main" id="{094F9E0C-AE21-2A9F-401E-6B17D91B48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11646" y="3903072"/>
            <a:ext cx="3449028" cy="2438425"/>
          </a:xfrm>
          <a:prstGeom prst="rect">
            <a:avLst/>
          </a:prstGeom>
        </p:spPr>
      </p:pic>
      <p:grpSp>
        <p:nvGrpSpPr>
          <p:cNvPr id="21" name="Group 20">
            <a:extLst>
              <a:ext uri="{FF2B5EF4-FFF2-40B4-BE49-F238E27FC236}">
                <a16:creationId xmlns:a16="http://schemas.microsoft.com/office/drawing/2014/main" id="{ADCD6AE0-0D0B-239D-94A7-6DEFD4AB1FE7}"/>
              </a:ext>
            </a:extLst>
          </p:cNvPr>
          <p:cNvGrpSpPr/>
          <p:nvPr/>
        </p:nvGrpSpPr>
        <p:grpSpPr>
          <a:xfrm>
            <a:off x="9959848" y="4495800"/>
            <a:ext cx="131444" cy="45719"/>
            <a:chOff x="9728200" y="4495800"/>
            <a:chExt cx="131444" cy="45719"/>
          </a:xfrm>
        </p:grpSpPr>
        <p:sp>
          <p:nvSpPr>
            <p:cNvPr id="18" name="Oval 17">
              <a:extLst>
                <a:ext uri="{FF2B5EF4-FFF2-40B4-BE49-F238E27FC236}">
                  <a16:creationId xmlns:a16="http://schemas.microsoft.com/office/drawing/2014/main" id="{83568CE1-561E-13C3-5353-07F4141E9131}"/>
                </a:ext>
              </a:extLst>
            </p:cNvPr>
            <p:cNvSpPr/>
            <p:nvPr/>
          </p:nvSpPr>
          <p:spPr>
            <a:xfrm>
              <a:off x="9728200" y="4495800"/>
              <a:ext cx="45719" cy="457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9" name="Oval 18">
              <a:extLst>
                <a:ext uri="{FF2B5EF4-FFF2-40B4-BE49-F238E27FC236}">
                  <a16:creationId xmlns:a16="http://schemas.microsoft.com/office/drawing/2014/main" id="{01B36EE2-A918-9149-4676-855B48030ECC}"/>
                </a:ext>
              </a:extLst>
            </p:cNvPr>
            <p:cNvSpPr/>
            <p:nvPr/>
          </p:nvSpPr>
          <p:spPr>
            <a:xfrm>
              <a:off x="9813925" y="4495800"/>
              <a:ext cx="45719" cy="457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grpSp>
        <p:nvGrpSpPr>
          <p:cNvPr id="22" name="Group 21">
            <a:extLst>
              <a:ext uri="{FF2B5EF4-FFF2-40B4-BE49-F238E27FC236}">
                <a16:creationId xmlns:a16="http://schemas.microsoft.com/office/drawing/2014/main" id="{1F12B106-996D-E19D-8250-56D9C7D25A6E}"/>
              </a:ext>
            </a:extLst>
          </p:cNvPr>
          <p:cNvGrpSpPr/>
          <p:nvPr/>
        </p:nvGrpSpPr>
        <p:grpSpPr>
          <a:xfrm>
            <a:off x="9393416" y="4574532"/>
            <a:ext cx="131444" cy="45719"/>
            <a:chOff x="9728200" y="4495800"/>
            <a:chExt cx="131444" cy="45719"/>
          </a:xfrm>
        </p:grpSpPr>
        <p:sp>
          <p:nvSpPr>
            <p:cNvPr id="35" name="Oval 34">
              <a:extLst>
                <a:ext uri="{FF2B5EF4-FFF2-40B4-BE49-F238E27FC236}">
                  <a16:creationId xmlns:a16="http://schemas.microsoft.com/office/drawing/2014/main" id="{5D85B2FE-8A96-F554-9B77-474D25FBE17B}"/>
                </a:ext>
              </a:extLst>
            </p:cNvPr>
            <p:cNvSpPr/>
            <p:nvPr/>
          </p:nvSpPr>
          <p:spPr>
            <a:xfrm>
              <a:off x="9728200" y="4495800"/>
              <a:ext cx="45719" cy="457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7" name="Oval 36">
              <a:extLst>
                <a:ext uri="{FF2B5EF4-FFF2-40B4-BE49-F238E27FC236}">
                  <a16:creationId xmlns:a16="http://schemas.microsoft.com/office/drawing/2014/main" id="{2B64A053-19DF-301A-C84D-281F8B551B74}"/>
                </a:ext>
              </a:extLst>
            </p:cNvPr>
            <p:cNvSpPr/>
            <p:nvPr/>
          </p:nvSpPr>
          <p:spPr>
            <a:xfrm>
              <a:off x="9813925" y="4495800"/>
              <a:ext cx="45719" cy="457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38" name="Moon 37">
            <a:extLst>
              <a:ext uri="{FF2B5EF4-FFF2-40B4-BE49-F238E27FC236}">
                <a16:creationId xmlns:a16="http://schemas.microsoft.com/office/drawing/2014/main" id="{D9411B7B-DBFB-6E29-CC9E-4BC8FE51EDB3}"/>
              </a:ext>
            </a:extLst>
          </p:cNvPr>
          <p:cNvSpPr/>
          <p:nvPr/>
        </p:nvSpPr>
        <p:spPr>
          <a:xfrm rot="16809081">
            <a:off x="10864850" y="4742721"/>
            <a:ext cx="45719" cy="111125"/>
          </a:xfrm>
          <a:prstGeom prst="mo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9" name="Arc 38">
            <a:extLst>
              <a:ext uri="{FF2B5EF4-FFF2-40B4-BE49-F238E27FC236}">
                <a16:creationId xmlns:a16="http://schemas.microsoft.com/office/drawing/2014/main" id="{DDEEB3BF-E5A9-5B18-C957-E914371F244A}"/>
              </a:ext>
            </a:extLst>
          </p:cNvPr>
          <p:cNvSpPr/>
          <p:nvPr/>
        </p:nvSpPr>
        <p:spPr>
          <a:xfrm rot="8321162">
            <a:off x="8938660" y="4465319"/>
            <a:ext cx="152400" cy="152400"/>
          </a:xfrm>
          <a:prstGeom prst="arc">
            <a:avLst/>
          </a:prstGeom>
          <a:ln cap="rnd">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4043"/>
              </a:solidFill>
              <a:effectLst/>
              <a:uLnTx/>
              <a:uFillTx/>
              <a:latin typeface="Aptos" panose="02110004020202020204"/>
              <a:ea typeface="+mn-ea"/>
              <a:cs typeface="+mn-cs"/>
            </a:endParaRPr>
          </a:p>
        </p:txBody>
      </p:sp>
      <p:grpSp>
        <p:nvGrpSpPr>
          <p:cNvPr id="43" name="Group 42">
            <a:extLst>
              <a:ext uri="{FF2B5EF4-FFF2-40B4-BE49-F238E27FC236}">
                <a16:creationId xmlns:a16="http://schemas.microsoft.com/office/drawing/2014/main" id="{D589A38E-FD78-214D-3458-3B8B9F1FEEFF}"/>
              </a:ext>
            </a:extLst>
          </p:cNvPr>
          <p:cNvGrpSpPr/>
          <p:nvPr/>
        </p:nvGrpSpPr>
        <p:grpSpPr>
          <a:xfrm flipV="1">
            <a:off x="5436434" y="4972108"/>
            <a:ext cx="131444" cy="45719"/>
            <a:chOff x="9728200" y="4495800"/>
            <a:chExt cx="131444" cy="45719"/>
          </a:xfrm>
          <a:solidFill>
            <a:schemeClr val="accent3"/>
          </a:solidFill>
        </p:grpSpPr>
        <p:sp>
          <p:nvSpPr>
            <p:cNvPr id="44" name="Oval 43">
              <a:extLst>
                <a:ext uri="{FF2B5EF4-FFF2-40B4-BE49-F238E27FC236}">
                  <a16:creationId xmlns:a16="http://schemas.microsoft.com/office/drawing/2014/main" id="{2493F129-675B-7842-A7FF-5FE2E9DF8E70}"/>
                </a:ext>
              </a:extLst>
            </p:cNvPr>
            <p:cNvSpPr/>
            <p:nvPr/>
          </p:nvSpPr>
          <p:spPr>
            <a:xfrm>
              <a:off x="9728200" y="4495800"/>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45" name="Oval 44">
              <a:extLst>
                <a:ext uri="{FF2B5EF4-FFF2-40B4-BE49-F238E27FC236}">
                  <a16:creationId xmlns:a16="http://schemas.microsoft.com/office/drawing/2014/main" id="{C614C06A-3699-029E-4BD5-D58F0E1A6D9F}"/>
                </a:ext>
              </a:extLst>
            </p:cNvPr>
            <p:cNvSpPr/>
            <p:nvPr/>
          </p:nvSpPr>
          <p:spPr>
            <a:xfrm>
              <a:off x="9813925" y="4495800"/>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47" name="Moon 46">
            <a:extLst>
              <a:ext uri="{FF2B5EF4-FFF2-40B4-BE49-F238E27FC236}">
                <a16:creationId xmlns:a16="http://schemas.microsoft.com/office/drawing/2014/main" id="{FAF6A483-FD63-D1A2-47BC-B28369C1D450}"/>
              </a:ext>
            </a:extLst>
          </p:cNvPr>
          <p:cNvSpPr/>
          <p:nvPr/>
        </p:nvSpPr>
        <p:spPr>
          <a:xfrm rot="15357598">
            <a:off x="5113160" y="4545164"/>
            <a:ext cx="45719" cy="111125"/>
          </a:xfrm>
          <a:prstGeom prst="mo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cxnSp>
        <p:nvCxnSpPr>
          <p:cNvPr id="49" name="Straight Connector 48">
            <a:extLst>
              <a:ext uri="{FF2B5EF4-FFF2-40B4-BE49-F238E27FC236}">
                <a16:creationId xmlns:a16="http://schemas.microsoft.com/office/drawing/2014/main" id="{8BE8ECB6-3F44-7D2B-8197-8A4C0499F97B}"/>
              </a:ext>
            </a:extLst>
          </p:cNvPr>
          <p:cNvCxnSpPr/>
          <p:nvPr/>
        </p:nvCxnSpPr>
        <p:spPr>
          <a:xfrm>
            <a:off x="5915378" y="4495800"/>
            <a:ext cx="50800" cy="0"/>
          </a:xfrm>
          <a:prstGeom prst="line">
            <a:avLst/>
          </a:prstGeom>
          <a:ln w="22225" cap="rnd">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E70B39F-A9C9-FEC4-00C3-C315031C304C}"/>
              </a:ext>
            </a:extLst>
          </p:cNvPr>
          <p:cNvCxnSpPr/>
          <p:nvPr/>
        </p:nvCxnSpPr>
        <p:spPr>
          <a:xfrm>
            <a:off x="6022622" y="4495800"/>
            <a:ext cx="50800" cy="0"/>
          </a:xfrm>
          <a:prstGeom prst="line">
            <a:avLst/>
          </a:prstGeom>
          <a:ln w="22225" cap="rnd">
            <a:solidFill>
              <a:schemeClr val="accent3"/>
            </a:solidFill>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572C6B21-1977-116D-CDF5-7E0EE75A320D}"/>
              </a:ext>
            </a:extLst>
          </p:cNvPr>
          <p:cNvGrpSpPr/>
          <p:nvPr/>
        </p:nvGrpSpPr>
        <p:grpSpPr>
          <a:xfrm>
            <a:off x="6870123" y="4484221"/>
            <a:ext cx="131444" cy="45719"/>
            <a:chOff x="9728200" y="4495800"/>
            <a:chExt cx="131444" cy="45719"/>
          </a:xfrm>
          <a:solidFill>
            <a:schemeClr val="accent3"/>
          </a:solidFill>
        </p:grpSpPr>
        <p:sp>
          <p:nvSpPr>
            <p:cNvPr id="14" name="Oval 13">
              <a:extLst>
                <a:ext uri="{FF2B5EF4-FFF2-40B4-BE49-F238E27FC236}">
                  <a16:creationId xmlns:a16="http://schemas.microsoft.com/office/drawing/2014/main" id="{7326CD12-EC46-5429-3CE0-419E35157AB6}"/>
                </a:ext>
              </a:extLst>
            </p:cNvPr>
            <p:cNvSpPr/>
            <p:nvPr/>
          </p:nvSpPr>
          <p:spPr>
            <a:xfrm>
              <a:off x="9728200" y="4495800"/>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646977C5-1A36-264C-2316-D74A97BD5E97}"/>
                </a:ext>
              </a:extLst>
            </p:cNvPr>
            <p:cNvSpPr/>
            <p:nvPr/>
          </p:nvSpPr>
          <p:spPr>
            <a:xfrm>
              <a:off x="9813925" y="4495800"/>
              <a:ext cx="45719" cy="45719"/>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20" name="Arc 19">
            <a:extLst>
              <a:ext uri="{FF2B5EF4-FFF2-40B4-BE49-F238E27FC236}">
                <a16:creationId xmlns:a16="http://schemas.microsoft.com/office/drawing/2014/main" id="{693BD5E9-7DA6-D481-A4F2-03163EB73629}"/>
              </a:ext>
            </a:extLst>
          </p:cNvPr>
          <p:cNvSpPr/>
          <p:nvPr/>
        </p:nvSpPr>
        <p:spPr>
          <a:xfrm rot="8321162">
            <a:off x="7600927" y="4493542"/>
            <a:ext cx="152400" cy="152400"/>
          </a:xfrm>
          <a:prstGeom prst="arc">
            <a:avLst/>
          </a:prstGeom>
          <a:ln cap="rnd">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4043"/>
              </a:solidFill>
              <a:effectLst/>
              <a:uLnTx/>
              <a:uFillTx/>
              <a:latin typeface="Aptos" panose="02110004020202020204"/>
              <a:ea typeface="+mn-ea"/>
              <a:cs typeface="+mn-cs"/>
            </a:endParaRPr>
          </a:p>
        </p:txBody>
      </p:sp>
      <p:pic>
        <p:nvPicPr>
          <p:cNvPr id="48" name="Graphic 47">
            <a:extLst>
              <a:ext uri="{FF2B5EF4-FFF2-40B4-BE49-F238E27FC236}">
                <a16:creationId xmlns:a16="http://schemas.microsoft.com/office/drawing/2014/main" id="{4FEA4987-5249-979F-77CE-24F9DA2998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80661" y="4753924"/>
            <a:ext cx="217606" cy="217606"/>
          </a:xfrm>
          <a:prstGeom prst="rect">
            <a:avLst/>
          </a:prstGeom>
        </p:spPr>
      </p:pic>
      <p:grpSp>
        <p:nvGrpSpPr>
          <p:cNvPr id="51" name="Group 50">
            <a:extLst>
              <a:ext uri="{FF2B5EF4-FFF2-40B4-BE49-F238E27FC236}">
                <a16:creationId xmlns:a16="http://schemas.microsoft.com/office/drawing/2014/main" id="{F15CCBAC-5755-47A8-47A6-1015CC49348B}"/>
              </a:ext>
            </a:extLst>
          </p:cNvPr>
          <p:cNvGrpSpPr/>
          <p:nvPr/>
        </p:nvGrpSpPr>
        <p:grpSpPr>
          <a:xfrm>
            <a:off x="9728200" y="4495800"/>
            <a:ext cx="131444" cy="45719"/>
            <a:chOff x="9728200" y="4495800"/>
            <a:chExt cx="131444" cy="45719"/>
          </a:xfrm>
        </p:grpSpPr>
        <p:sp>
          <p:nvSpPr>
            <p:cNvPr id="53" name="Oval 52">
              <a:extLst>
                <a:ext uri="{FF2B5EF4-FFF2-40B4-BE49-F238E27FC236}">
                  <a16:creationId xmlns:a16="http://schemas.microsoft.com/office/drawing/2014/main" id="{ABBEFDC2-3836-F5E3-5BA6-DCD2BBBA3C77}"/>
                </a:ext>
              </a:extLst>
            </p:cNvPr>
            <p:cNvSpPr/>
            <p:nvPr/>
          </p:nvSpPr>
          <p:spPr>
            <a:xfrm>
              <a:off x="9728200" y="4495800"/>
              <a:ext cx="45719" cy="457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54" name="Oval 53">
              <a:extLst>
                <a:ext uri="{FF2B5EF4-FFF2-40B4-BE49-F238E27FC236}">
                  <a16:creationId xmlns:a16="http://schemas.microsoft.com/office/drawing/2014/main" id="{05D9A802-F025-4D20-9BAD-406C589C4B64}"/>
                </a:ext>
              </a:extLst>
            </p:cNvPr>
            <p:cNvSpPr/>
            <p:nvPr/>
          </p:nvSpPr>
          <p:spPr>
            <a:xfrm>
              <a:off x="9813925" y="4495800"/>
              <a:ext cx="45719" cy="457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grpSp>
        <p:nvGrpSpPr>
          <p:cNvPr id="55" name="Group 54">
            <a:extLst>
              <a:ext uri="{FF2B5EF4-FFF2-40B4-BE49-F238E27FC236}">
                <a16:creationId xmlns:a16="http://schemas.microsoft.com/office/drawing/2014/main" id="{C61ACA50-3C8C-96A5-9245-C6BFD5480F1E}"/>
              </a:ext>
            </a:extLst>
          </p:cNvPr>
          <p:cNvGrpSpPr/>
          <p:nvPr/>
        </p:nvGrpSpPr>
        <p:grpSpPr>
          <a:xfrm>
            <a:off x="9161768" y="4574532"/>
            <a:ext cx="131444" cy="45719"/>
            <a:chOff x="9728200" y="4495800"/>
            <a:chExt cx="131444" cy="45719"/>
          </a:xfrm>
        </p:grpSpPr>
        <p:sp>
          <p:nvSpPr>
            <p:cNvPr id="56" name="Oval 55">
              <a:extLst>
                <a:ext uri="{FF2B5EF4-FFF2-40B4-BE49-F238E27FC236}">
                  <a16:creationId xmlns:a16="http://schemas.microsoft.com/office/drawing/2014/main" id="{566C8AA0-8B9C-5D42-4102-5A6933E1F514}"/>
                </a:ext>
              </a:extLst>
            </p:cNvPr>
            <p:cNvSpPr/>
            <p:nvPr/>
          </p:nvSpPr>
          <p:spPr>
            <a:xfrm>
              <a:off x="9728200" y="4495800"/>
              <a:ext cx="45719" cy="457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57" name="Oval 56">
              <a:extLst>
                <a:ext uri="{FF2B5EF4-FFF2-40B4-BE49-F238E27FC236}">
                  <a16:creationId xmlns:a16="http://schemas.microsoft.com/office/drawing/2014/main" id="{C32DF00A-2416-38AC-06C2-3B07393A60F2}"/>
                </a:ext>
              </a:extLst>
            </p:cNvPr>
            <p:cNvSpPr/>
            <p:nvPr/>
          </p:nvSpPr>
          <p:spPr>
            <a:xfrm>
              <a:off x="9813925" y="4495800"/>
              <a:ext cx="45719" cy="45719"/>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58" name="Moon 57">
            <a:extLst>
              <a:ext uri="{FF2B5EF4-FFF2-40B4-BE49-F238E27FC236}">
                <a16:creationId xmlns:a16="http://schemas.microsoft.com/office/drawing/2014/main" id="{6A890E71-6A08-D7B7-9D59-D6603D3BAA63}"/>
              </a:ext>
            </a:extLst>
          </p:cNvPr>
          <p:cNvSpPr/>
          <p:nvPr/>
        </p:nvSpPr>
        <p:spPr>
          <a:xfrm rot="16809081">
            <a:off x="10864850" y="4742721"/>
            <a:ext cx="45719" cy="111125"/>
          </a:xfrm>
          <a:prstGeom prst="mo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59" name="Arc 58">
            <a:extLst>
              <a:ext uri="{FF2B5EF4-FFF2-40B4-BE49-F238E27FC236}">
                <a16:creationId xmlns:a16="http://schemas.microsoft.com/office/drawing/2014/main" id="{7281A40C-12F7-0605-18B4-E7EB07A24C20}"/>
              </a:ext>
            </a:extLst>
          </p:cNvPr>
          <p:cNvSpPr/>
          <p:nvPr/>
        </p:nvSpPr>
        <p:spPr>
          <a:xfrm rot="8321162">
            <a:off x="8707012" y="4465319"/>
            <a:ext cx="152400" cy="152400"/>
          </a:xfrm>
          <a:prstGeom prst="arc">
            <a:avLst/>
          </a:prstGeom>
          <a:ln cap="rnd">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4043"/>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666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22D3D97-5F94-B5B0-0017-950FD4715060}"/>
              </a:ext>
            </a:extLst>
          </p:cNvPr>
          <p:cNvSpPr/>
          <p:nvPr/>
        </p:nvSpPr>
        <p:spPr>
          <a:xfrm>
            <a:off x="4463007" y="478260"/>
            <a:ext cx="3647381" cy="2696400"/>
          </a:xfrm>
          <a:prstGeom prst="rect">
            <a:avLst/>
          </a:prstGeom>
          <a:solidFill>
            <a:schemeClr val="bg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FE43C646-3B44-E7C3-1B2E-BEE8FE1A021C}"/>
              </a:ext>
            </a:extLst>
          </p:cNvPr>
          <p:cNvSpPr/>
          <p:nvPr/>
        </p:nvSpPr>
        <p:spPr>
          <a:xfrm>
            <a:off x="4455622" y="3167694"/>
            <a:ext cx="3668989" cy="2690567"/>
          </a:xfrm>
          <a:prstGeom prst="rect">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40" name="Rectangle 39">
            <a:extLst>
              <a:ext uri="{FF2B5EF4-FFF2-40B4-BE49-F238E27FC236}">
                <a16:creationId xmlns:a16="http://schemas.microsoft.com/office/drawing/2014/main" id="{2E8AB6B4-3199-9068-30F4-330691F7A712}"/>
              </a:ext>
            </a:extLst>
          </p:cNvPr>
          <p:cNvSpPr/>
          <p:nvPr/>
        </p:nvSpPr>
        <p:spPr>
          <a:xfrm>
            <a:off x="8103003" y="3164967"/>
            <a:ext cx="3631974" cy="2693120"/>
          </a:xfrm>
          <a:prstGeom prst="rect">
            <a:avLst/>
          </a:prstGeom>
          <a:solidFill>
            <a:schemeClr val="bg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41" name="TextBox 40">
            <a:extLst>
              <a:ext uri="{FF2B5EF4-FFF2-40B4-BE49-F238E27FC236}">
                <a16:creationId xmlns:a16="http://schemas.microsoft.com/office/drawing/2014/main" id="{903FE11E-2663-A3F7-8A2B-17080BE6CBFF}"/>
              </a:ext>
            </a:extLst>
          </p:cNvPr>
          <p:cNvSpPr txBox="1"/>
          <p:nvPr/>
        </p:nvSpPr>
        <p:spPr>
          <a:xfrm>
            <a:off x="4677484" y="584170"/>
            <a:ext cx="2839712"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rPr>
              <a:t>More than 41,000 people are now claiming </a:t>
            </a:r>
            <a:r>
              <a:rPr kumimoji="0" lang="en-GB" sz="2000" b="1" i="0" u="none" strike="noStrike" kern="1200" cap="none" spc="0" normalizeH="0" baseline="0" noProof="0" dirty="0">
                <a:ln>
                  <a:noFill/>
                </a:ln>
                <a:solidFill>
                  <a:srgbClr val="BD1622"/>
                </a:solidFill>
                <a:effectLst/>
                <a:uLnTx/>
                <a:uFillTx/>
                <a:latin typeface="Calibri" panose="020F0502020204030204" pitchFamily="34" charset="0"/>
                <a:ea typeface="Calibri" panose="020F0502020204030204" pitchFamily="34" charset="0"/>
                <a:cs typeface="Calibri" panose="020F0502020204030204" pitchFamily="34" charset="0"/>
              </a:rPr>
              <a:t>universal credit</a:t>
            </a:r>
            <a:endParaRPr kumimoji="0" lang="en-GB" sz="20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9" name="TextBox 58">
            <a:extLst>
              <a:ext uri="{FF2B5EF4-FFF2-40B4-BE49-F238E27FC236}">
                <a16:creationId xmlns:a16="http://schemas.microsoft.com/office/drawing/2014/main" id="{8DA5468A-9F6D-DE24-A6B4-EE906A611841}"/>
              </a:ext>
            </a:extLst>
          </p:cNvPr>
          <p:cNvSpPr txBox="1"/>
          <p:nvPr/>
        </p:nvSpPr>
        <p:spPr>
          <a:xfrm>
            <a:off x="8272756" y="3320557"/>
            <a:ext cx="337722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2400" b="1" kern="0" dirty="0">
                <a:solidFill>
                  <a:srgbClr val="BD1622"/>
                </a:solidFill>
                <a:latin typeface="Calibri" panose="020F0502020204030204" pitchFamily="34" charset="0"/>
                <a:ea typeface="Calibri" panose="020F0502020204030204" pitchFamily="34" charset="0"/>
                <a:cs typeface="Calibri" panose="020F0502020204030204" pitchFamily="34" charset="0"/>
              </a:rPr>
              <a:t>An estimated 5,000 people are unemployed</a:t>
            </a:r>
          </a:p>
        </p:txBody>
      </p:sp>
      <p:sp>
        <p:nvSpPr>
          <p:cNvPr id="61" name="TextBox 60">
            <a:extLst>
              <a:ext uri="{FF2B5EF4-FFF2-40B4-BE49-F238E27FC236}">
                <a16:creationId xmlns:a16="http://schemas.microsoft.com/office/drawing/2014/main" id="{9F99E60A-820A-4A8F-4DC2-2B3606F387C4}"/>
              </a:ext>
            </a:extLst>
          </p:cNvPr>
          <p:cNvSpPr txBox="1"/>
          <p:nvPr/>
        </p:nvSpPr>
        <p:spPr>
          <a:xfrm>
            <a:off x="9221218" y="4257475"/>
            <a:ext cx="2310169" cy="584775"/>
          </a:xfrm>
          <a:prstGeom prst="rect">
            <a:avLst/>
          </a:prstGeom>
          <a:noFill/>
        </p:spPr>
        <p:txBody>
          <a:bodyPr wrap="square">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lang="en-GB" sz="1600" kern="0" dirty="0">
                <a:solidFill>
                  <a:srgbClr val="484043"/>
                </a:solidFill>
                <a:latin typeface="Calibri Light" panose="020F0302020204030204" pitchFamily="34" charset="0"/>
                <a:ea typeface="Calibri Light" panose="020F0302020204030204" pitchFamily="34" charset="0"/>
                <a:cs typeface="Calibri Light" panose="020F0302020204030204" pitchFamily="34" charset="0"/>
              </a:rPr>
              <a:t>An in-year rise of more than 300 people</a:t>
            </a:r>
          </a:p>
        </p:txBody>
      </p:sp>
      <p:sp>
        <p:nvSpPr>
          <p:cNvPr id="74" name="Rectangle 73">
            <a:extLst>
              <a:ext uri="{FF2B5EF4-FFF2-40B4-BE49-F238E27FC236}">
                <a16:creationId xmlns:a16="http://schemas.microsoft.com/office/drawing/2014/main" id="{8994421A-3948-5368-E6D2-866D6C4B8BD4}"/>
              </a:ext>
            </a:extLst>
          </p:cNvPr>
          <p:cNvSpPr/>
          <p:nvPr/>
        </p:nvSpPr>
        <p:spPr>
          <a:xfrm>
            <a:off x="8103002" y="478260"/>
            <a:ext cx="3631974" cy="2696400"/>
          </a:xfrm>
          <a:prstGeom prst="rect">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33" name="TextBox 32">
            <a:extLst>
              <a:ext uri="{FF2B5EF4-FFF2-40B4-BE49-F238E27FC236}">
                <a16:creationId xmlns:a16="http://schemas.microsoft.com/office/drawing/2014/main" id="{622D265D-5223-5F3F-97B2-C97902589FB8}"/>
              </a:ext>
            </a:extLst>
          </p:cNvPr>
          <p:cNvSpPr txBox="1"/>
          <p:nvPr/>
        </p:nvSpPr>
        <p:spPr>
          <a:xfrm>
            <a:off x="8272756" y="572655"/>
            <a:ext cx="305820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solidFill>
                  <a:schemeClr val="bg2"/>
                </a:solidFill>
                <a:latin typeface="Calibri" panose="020F0502020204030204" pitchFamily="34" charset="0"/>
                <a:ea typeface="Calibri" panose="020F0502020204030204" pitchFamily="34" charset="0"/>
                <a:cs typeface="Calibri" panose="020F0502020204030204" pitchFamily="34" charset="0"/>
              </a:rPr>
              <a:t>Economic inactivity </a:t>
            </a:r>
            <a:r>
              <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among working age adults stands at almost 27%, with nearly</a:t>
            </a:r>
            <a:endParaRPr kumimoji="0" lang="en-GB" sz="1200" b="0" i="0" u="none" strike="noStrike" kern="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2" name="Picture 81" descr="A black background with a black square&#10;&#10;Description automatically generated with medium confidence">
            <a:extLst>
              <a:ext uri="{FF2B5EF4-FFF2-40B4-BE49-F238E27FC236}">
                <a16:creationId xmlns:a16="http://schemas.microsoft.com/office/drawing/2014/main" id="{25D1ED33-40B1-AE7C-4862-EEE52073FB5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21964" y="4421074"/>
            <a:ext cx="1399462" cy="1399462"/>
          </a:xfrm>
          <a:prstGeom prst="rect">
            <a:avLst/>
          </a:prstGeom>
        </p:spPr>
      </p:pic>
      <p:pic>
        <p:nvPicPr>
          <p:cNvPr id="87" name="Graphic 86" descr="Upward trend with solid fill">
            <a:extLst>
              <a:ext uri="{FF2B5EF4-FFF2-40B4-BE49-F238E27FC236}">
                <a16:creationId xmlns:a16="http://schemas.microsoft.com/office/drawing/2014/main" id="{3E465115-1248-78F2-1DF0-7D5CC05AA0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492640" y="1460014"/>
            <a:ext cx="1752219" cy="1752219"/>
          </a:xfrm>
          <a:prstGeom prst="rect">
            <a:avLst/>
          </a:prstGeom>
        </p:spPr>
      </p:pic>
      <p:pic>
        <p:nvPicPr>
          <p:cNvPr id="88" name="Graphic 87" descr="Upward trend with solid fill">
            <a:extLst>
              <a:ext uri="{FF2B5EF4-FFF2-40B4-BE49-F238E27FC236}">
                <a16:creationId xmlns:a16="http://schemas.microsoft.com/office/drawing/2014/main" id="{9B8CF55C-BE74-8C90-499D-9BBC1C74EE35}"/>
              </a:ext>
            </a:extLst>
          </p:cNvPr>
          <p:cNvPicPr>
            <a:picLocks noChangeAspect="1"/>
          </p:cNvPicPr>
          <p:nvPr/>
        </p:nvPicPr>
        <p:blipFill>
          <a:blip r:embed="rId6">
            <a:extLst>
              <a:ext uri="{96DAC541-7B7A-43D3-8B79-37D633B846F1}">
                <asvg:svgBlip xmlns:asvg="http://schemas.microsoft.com/office/drawing/2016/SVG/main" r:embed="rId7"/>
              </a:ext>
            </a:extLst>
          </a:blip>
          <a:srcRect r="21810" b="26408"/>
          <a:stretch/>
        </p:blipFill>
        <p:spPr>
          <a:xfrm flipH="1">
            <a:off x="4839852" y="1417148"/>
            <a:ext cx="1370053" cy="1289500"/>
          </a:xfrm>
          <a:prstGeom prst="rect">
            <a:avLst/>
          </a:prstGeom>
        </p:spPr>
      </p:pic>
      <p:sp>
        <p:nvSpPr>
          <p:cNvPr id="5" name="TextBox 4">
            <a:extLst>
              <a:ext uri="{FF2B5EF4-FFF2-40B4-BE49-F238E27FC236}">
                <a16:creationId xmlns:a16="http://schemas.microsoft.com/office/drawing/2014/main" id="{EFD6DC87-ABED-B5B8-8930-612E77C6A75B}"/>
              </a:ext>
            </a:extLst>
          </p:cNvPr>
          <p:cNvSpPr txBox="1"/>
          <p:nvPr/>
        </p:nvSpPr>
        <p:spPr>
          <a:xfrm>
            <a:off x="4677484" y="3283417"/>
            <a:ext cx="332511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The number of children (aged under 16) living in </a:t>
            </a:r>
            <a:r>
              <a:rPr kumimoji="0" lang="en-GB" sz="20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relative low income families</a:t>
            </a:r>
            <a:r>
              <a:rPr kumimoji="0" lang="en-GB" sz="1600" b="0" i="0" u="none" strike="noStrike" kern="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 has increased this year as</a:t>
            </a:r>
          </a:p>
        </p:txBody>
      </p:sp>
      <p:sp>
        <p:nvSpPr>
          <p:cNvPr id="104" name="TextBox 103">
            <a:extLst>
              <a:ext uri="{FF2B5EF4-FFF2-40B4-BE49-F238E27FC236}">
                <a16:creationId xmlns:a16="http://schemas.microsoft.com/office/drawing/2014/main" id="{0E8BF4D4-6669-9683-B40F-E6B95CFE3DA0}"/>
              </a:ext>
            </a:extLst>
          </p:cNvPr>
          <p:cNvSpPr txBox="1"/>
          <p:nvPr/>
        </p:nvSpPr>
        <p:spPr>
          <a:xfrm>
            <a:off x="843725" y="464512"/>
            <a:ext cx="3275970"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84043"/>
                </a:solidFill>
                <a:effectLst/>
                <a:uLnTx/>
                <a:uFillTx/>
                <a:latin typeface="Calibri Light" panose="020F0302020204030204"/>
                <a:ea typeface="Calibri" panose="020F0502020204030204" pitchFamily="34" charset="0"/>
                <a:cs typeface="Aharoni" panose="02010803020104030203" pitchFamily="2" charset="-79"/>
              </a:rPr>
              <a:t>What ‘economic pressures’ are intensifying inequality gaps?</a:t>
            </a:r>
          </a:p>
        </p:txBody>
      </p:sp>
      <p:sp>
        <p:nvSpPr>
          <p:cNvPr id="2" name="TextBox 1">
            <a:extLst>
              <a:ext uri="{FF2B5EF4-FFF2-40B4-BE49-F238E27FC236}">
                <a16:creationId xmlns:a16="http://schemas.microsoft.com/office/drawing/2014/main" id="{284AB8AC-A93C-4311-786D-FE0FC46DD9F1}"/>
              </a:ext>
            </a:extLst>
          </p:cNvPr>
          <p:cNvSpPr txBox="1"/>
          <p:nvPr/>
        </p:nvSpPr>
        <p:spPr>
          <a:xfrm>
            <a:off x="6052438" y="1515788"/>
            <a:ext cx="2027473"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rPr>
              <a:t>An increase of almost </a:t>
            </a:r>
            <a:r>
              <a:rPr kumimoji="0" lang="en-GB" sz="1600" b="1" i="0" u="none" strike="noStrike" kern="1200" cap="none" spc="0" normalizeH="0" baseline="0" noProof="0" dirty="0">
                <a:ln>
                  <a:noFill/>
                </a:ln>
                <a:solidFill>
                  <a:srgbClr val="BD1622"/>
                </a:solidFill>
                <a:effectLst/>
                <a:uLnTx/>
                <a:uFillTx/>
                <a:latin typeface="Calibri" panose="020F0502020204030204" pitchFamily="34" charset="0"/>
                <a:ea typeface="Calibri" panose="020F0502020204030204" pitchFamily="34" charset="0"/>
                <a:cs typeface="Calibri" panose="020F0502020204030204" pitchFamily="34" charset="0"/>
              </a:rPr>
              <a:t>5,000 </a:t>
            </a:r>
            <a:r>
              <a:rPr kumimoji="0" lang="en-GB" sz="16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rPr>
              <a:t>this year that continues the rising trend</a:t>
            </a:r>
          </a:p>
        </p:txBody>
      </p:sp>
      <p:pic>
        <p:nvPicPr>
          <p:cNvPr id="4" name="Graphic 3" descr="Inpatient with solid fill">
            <a:extLst>
              <a:ext uri="{FF2B5EF4-FFF2-40B4-BE49-F238E27FC236}">
                <a16:creationId xmlns:a16="http://schemas.microsoft.com/office/drawing/2014/main" id="{F73F6A65-F44C-DAEA-7302-0861319C02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10497897" y="2106199"/>
            <a:ext cx="1085439" cy="1085439"/>
          </a:xfrm>
          <a:prstGeom prst="rect">
            <a:avLst/>
          </a:prstGeom>
        </p:spPr>
      </p:pic>
      <p:sp>
        <p:nvSpPr>
          <p:cNvPr id="6" name="TextBox 5">
            <a:extLst>
              <a:ext uri="{FF2B5EF4-FFF2-40B4-BE49-F238E27FC236}">
                <a16:creationId xmlns:a16="http://schemas.microsoft.com/office/drawing/2014/main" id="{2DE5B58C-92EE-EDCD-0B77-05714E222006}"/>
              </a:ext>
            </a:extLst>
          </p:cNvPr>
          <p:cNvSpPr txBox="1"/>
          <p:nvPr/>
        </p:nvSpPr>
        <p:spPr>
          <a:xfrm>
            <a:off x="8272756" y="1458191"/>
            <a:ext cx="2358668"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ACDBDF"/>
                </a:solidFill>
                <a:effectLst/>
                <a:uLnTx/>
                <a:uFillTx/>
                <a:latin typeface="Calibri" panose="020F0502020204030204" pitchFamily="34" charset="0"/>
                <a:ea typeface="Calibri" panose="020F0502020204030204" pitchFamily="34" charset="0"/>
                <a:cs typeface="Calibri" panose="020F0502020204030204" pitchFamily="34" charset="0"/>
              </a:rPr>
              <a:t>11% classified as long-term sick </a:t>
            </a:r>
            <a:r>
              <a:rPr lang="en-GB" kern="0" dirty="0">
                <a:solidFill>
                  <a:srgbClr val="FFFFFF"/>
                </a:solidFill>
                <a:latin typeface="Calibri" panose="020F0502020204030204" pitchFamily="34" charset="0"/>
                <a:ea typeface="Calibri" panose="020F0502020204030204" pitchFamily="34" charset="0"/>
                <a:cs typeface="Calibri" panose="020F0502020204030204" pitchFamily="34" charset="0"/>
              </a:rPr>
              <a:t>(around 22,000)</a:t>
            </a:r>
          </a:p>
        </p:txBody>
      </p:sp>
      <p:sp>
        <p:nvSpPr>
          <p:cNvPr id="9" name="TextBox 8">
            <a:extLst>
              <a:ext uri="{FF2B5EF4-FFF2-40B4-BE49-F238E27FC236}">
                <a16:creationId xmlns:a16="http://schemas.microsoft.com/office/drawing/2014/main" id="{CE2BA538-11F7-0170-ADC0-E14E7A5CF530}"/>
              </a:ext>
            </a:extLst>
          </p:cNvPr>
          <p:cNvSpPr txBox="1"/>
          <p:nvPr/>
        </p:nvSpPr>
        <p:spPr>
          <a:xfrm>
            <a:off x="843725" y="2563632"/>
            <a:ext cx="3419320"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rPr>
              <a:t>Income disparities continue to widen, with lower-income individuals and households experiencing disproportionate impacts from rising living costs, employment instability, and wages that haven't kept pace with inflation. This economic squeeze is pushing </a:t>
            </a:r>
            <a:r>
              <a:rPr kumimoji="0" lang="en-GB" sz="1800" b="1" i="0" u="none" strike="noStrike" kern="1200" cap="none" spc="0" normalizeH="0" baseline="0" noProof="0" dirty="0">
                <a:ln>
                  <a:noFill/>
                </a:ln>
                <a:solidFill>
                  <a:srgbClr val="484043"/>
                </a:solidFill>
                <a:effectLst/>
                <a:uLnTx/>
                <a:uFillTx/>
                <a:latin typeface="Calibri" panose="020F0502020204030204" pitchFamily="34" charset="0"/>
                <a:ea typeface="Calibri" panose="020F0502020204030204" pitchFamily="34" charset="0"/>
                <a:cs typeface="Calibri" panose="020F0502020204030204" pitchFamily="34" charset="0"/>
              </a:rPr>
              <a:t>more people into lower income brackets – who we know are more likely to be inactive</a:t>
            </a:r>
            <a:r>
              <a:rPr kumimoji="0" lang="en-GB" sz="18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rPr>
              <a:t>.</a:t>
            </a:r>
          </a:p>
        </p:txBody>
      </p:sp>
      <p:sp>
        <p:nvSpPr>
          <p:cNvPr id="13" name="TextBox 12">
            <a:extLst>
              <a:ext uri="{FF2B5EF4-FFF2-40B4-BE49-F238E27FC236}">
                <a16:creationId xmlns:a16="http://schemas.microsoft.com/office/drawing/2014/main" id="{3753C762-B934-ED7F-FCF3-07895E690426}"/>
              </a:ext>
            </a:extLst>
          </p:cNvPr>
          <p:cNvSpPr txBox="1"/>
          <p:nvPr/>
        </p:nvSpPr>
        <p:spPr>
          <a:xfrm>
            <a:off x="5295597" y="6418766"/>
            <a:ext cx="647279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rPr>
              <a:t>Sources: </a:t>
            </a:r>
            <a:r>
              <a:rPr kumimoji="0" lang="en-GB" sz="1000" b="0" i="0" u="none" strike="noStrike" kern="1200" cap="none" spc="0" normalizeH="0" baseline="0" noProof="0" dirty="0">
                <a:ln>
                  <a:noFill/>
                </a:ln>
                <a:solidFill>
                  <a:srgbClr val="484043"/>
                </a:solidFill>
                <a:effectLst/>
                <a:uLnTx/>
                <a:uFillTx/>
                <a:latin typeface="Aptos" panose="02110004020202020204"/>
                <a:ea typeface="+mn-ea"/>
                <a:cs typeface="+mn-cs"/>
              </a:rPr>
              <a:t>Economic inactivity and economic inactivity (long term sick) are from the Annual Population Survey</a:t>
            </a:r>
            <a:endParaRPr kumimoji="0" lang="en-GB" sz="1000" b="0" i="0" u="none" strike="noStrike" kern="1200" cap="none" spc="0" normalizeH="0" baseline="0" noProof="0" dirty="0">
              <a:ln>
                <a:noFill/>
              </a:ln>
              <a:solidFill>
                <a:srgbClr val="484043"/>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30" name="Group 29">
            <a:extLst>
              <a:ext uri="{FF2B5EF4-FFF2-40B4-BE49-F238E27FC236}">
                <a16:creationId xmlns:a16="http://schemas.microsoft.com/office/drawing/2014/main" id="{4F15CF9A-45DE-8D5D-7F5A-E6C4144D82DE}"/>
              </a:ext>
            </a:extLst>
          </p:cNvPr>
          <p:cNvGrpSpPr/>
          <p:nvPr/>
        </p:nvGrpSpPr>
        <p:grpSpPr>
          <a:xfrm>
            <a:off x="0" y="0"/>
            <a:ext cx="12192000" cy="6858000"/>
            <a:chOff x="0" y="0"/>
            <a:chExt cx="12192000" cy="6858000"/>
          </a:xfrm>
        </p:grpSpPr>
        <p:cxnSp>
          <p:nvCxnSpPr>
            <p:cNvPr id="31" name="Straight Connector 30">
              <a:extLst>
                <a:ext uri="{FF2B5EF4-FFF2-40B4-BE49-F238E27FC236}">
                  <a16:creationId xmlns:a16="http://schemas.microsoft.com/office/drawing/2014/main" id="{11224C56-618E-D759-8DCA-DA1B267BED07}"/>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DC3364-4D76-1FFD-AD90-F84E5059EB8E}"/>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F13A31BB-EDC8-6009-C87D-EBEB5EB48A2C}"/>
                </a:ext>
              </a:extLst>
            </p:cNvPr>
            <p:cNvGrpSpPr/>
            <p:nvPr/>
          </p:nvGrpSpPr>
          <p:grpSpPr>
            <a:xfrm>
              <a:off x="359176" y="6181375"/>
              <a:ext cx="342000" cy="342000"/>
              <a:chOff x="-1837324" y="4018825"/>
              <a:chExt cx="342000" cy="342000"/>
            </a:xfrm>
          </p:grpSpPr>
          <p:sp>
            <p:nvSpPr>
              <p:cNvPr id="35" name="Oval 34">
                <a:extLst>
                  <a:ext uri="{FF2B5EF4-FFF2-40B4-BE49-F238E27FC236}">
                    <a16:creationId xmlns:a16="http://schemas.microsoft.com/office/drawing/2014/main" id="{56940E6E-9344-C2F5-D3B4-993ABFB2A15D}"/>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36" name="Oval 35">
                <a:extLst>
                  <a:ext uri="{FF2B5EF4-FFF2-40B4-BE49-F238E27FC236}">
                    <a16:creationId xmlns:a16="http://schemas.microsoft.com/office/drawing/2014/main" id="{EC7C869E-1449-D1D1-512B-8E627B7ED381}"/>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grpSp>
      <p:pic>
        <p:nvPicPr>
          <p:cNvPr id="10" name="Graphic 9">
            <a:extLst>
              <a:ext uri="{FF2B5EF4-FFF2-40B4-BE49-F238E27FC236}">
                <a16:creationId xmlns:a16="http://schemas.microsoft.com/office/drawing/2014/main" id="{CCDBD641-86AD-5FA8-29F5-08FBD265C7C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84282" y="4266029"/>
            <a:ext cx="1468155" cy="1468155"/>
          </a:xfrm>
          <a:prstGeom prst="rect">
            <a:avLst/>
          </a:prstGeom>
        </p:spPr>
      </p:pic>
      <p:sp>
        <p:nvSpPr>
          <p:cNvPr id="11" name="TextBox 10">
            <a:extLst>
              <a:ext uri="{FF2B5EF4-FFF2-40B4-BE49-F238E27FC236}">
                <a16:creationId xmlns:a16="http://schemas.microsoft.com/office/drawing/2014/main" id="{6FA35332-8B3C-0B1D-89D6-FBBC3AE87254}"/>
              </a:ext>
            </a:extLst>
          </p:cNvPr>
          <p:cNvSpPr txBox="1"/>
          <p:nvPr/>
        </p:nvSpPr>
        <p:spPr>
          <a:xfrm>
            <a:off x="6274299" y="4160867"/>
            <a:ext cx="1735992"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part of a continuing trend, now exceeding </a:t>
            </a:r>
            <a:r>
              <a:rPr kumimoji="0" lang="en-GB" sz="20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19,000</a:t>
            </a:r>
            <a:r>
              <a:rPr kumimoji="0" lang="en-GB" sz="1600" b="0" i="0" u="none" strike="noStrike" kern="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 children.</a:t>
            </a:r>
          </a:p>
        </p:txBody>
      </p:sp>
    </p:spTree>
    <p:extLst>
      <p:ext uri="{BB962C8B-B14F-4D97-AF65-F5344CB8AC3E}">
        <p14:creationId xmlns:p14="http://schemas.microsoft.com/office/powerpoint/2010/main" val="342794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18913-7B9B-C329-2088-0C4BA702464C}"/>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C48CC849-FD92-A6B0-08A1-9587AA1D65A0}"/>
              </a:ext>
            </a:extLst>
          </p:cNvPr>
          <p:cNvGrpSpPr/>
          <p:nvPr/>
        </p:nvGrpSpPr>
        <p:grpSpPr>
          <a:xfrm flipV="1">
            <a:off x="0" y="0"/>
            <a:ext cx="12188231" cy="6858000"/>
            <a:chOff x="0" y="0"/>
            <a:chExt cx="12188231" cy="6858000"/>
          </a:xfrm>
        </p:grpSpPr>
        <p:cxnSp>
          <p:nvCxnSpPr>
            <p:cNvPr id="16" name="Straight Connector 15">
              <a:extLst>
                <a:ext uri="{FF2B5EF4-FFF2-40B4-BE49-F238E27FC236}">
                  <a16:creationId xmlns:a16="http://schemas.microsoft.com/office/drawing/2014/main" id="{2E278489-48EA-5D08-7B16-D090D596B6EE}"/>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A1AAF2-526F-6E40-587A-DD4380AB082C}"/>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44DB415-A739-058F-E03C-D7439C8F56B8}"/>
                </a:ext>
              </a:extLst>
            </p:cNvPr>
            <p:cNvGrpSpPr/>
            <p:nvPr userDrawn="1"/>
          </p:nvGrpSpPr>
          <p:grpSpPr>
            <a:xfrm>
              <a:off x="359176" y="6181375"/>
              <a:ext cx="342000" cy="342000"/>
              <a:chOff x="359176" y="6181375"/>
              <a:chExt cx="342000" cy="342000"/>
            </a:xfrm>
          </p:grpSpPr>
          <p:sp>
            <p:nvSpPr>
              <p:cNvPr id="23" name="Oval 22">
                <a:extLst>
                  <a:ext uri="{FF2B5EF4-FFF2-40B4-BE49-F238E27FC236}">
                    <a16:creationId xmlns:a16="http://schemas.microsoft.com/office/drawing/2014/main" id="{6210FEB0-1077-BFCA-75CC-50D7515E9F49}"/>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DBB11598-4D3A-6BCE-F95D-0496E51D6D89}"/>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2" name="Group 1">
            <a:extLst>
              <a:ext uri="{FF2B5EF4-FFF2-40B4-BE49-F238E27FC236}">
                <a16:creationId xmlns:a16="http://schemas.microsoft.com/office/drawing/2014/main" id="{B08D669B-8CE8-C1BD-5296-5F1E02CC11A9}"/>
              </a:ext>
            </a:extLst>
          </p:cNvPr>
          <p:cNvGrpSpPr/>
          <p:nvPr/>
        </p:nvGrpSpPr>
        <p:grpSpPr>
          <a:xfrm flipH="1">
            <a:off x="3769" y="0"/>
            <a:ext cx="12188231" cy="6858000"/>
            <a:chOff x="0" y="0"/>
            <a:chExt cx="12188231" cy="6858000"/>
          </a:xfrm>
        </p:grpSpPr>
        <p:cxnSp>
          <p:nvCxnSpPr>
            <p:cNvPr id="3" name="Straight Connector 2">
              <a:extLst>
                <a:ext uri="{FF2B5EF4-FFF2-40B4-BE49-F238E27FC236}">
                  <a16:creationId xmlns:a16="http://schemas.microsoft.com/office/drawing/2014/main" id="{7916A235-375F-B4DF-A058-111280D3003C}"/>
                </a:ext>
              </a:extLst>
            </p:cNvPr>
            <p:cNvCxnSpPr>
              <a:cxnSpLocks/>
            </p:cNvCxnSpPr>
            <p:nvPr/>
          </p:nvCxnSpPr>
          <p:spPr>
            <a:xfrm>
              <a:off x="0" y="6352375"/>
              <a:ext cx="12188231" cy="538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A8D2B63-6E93-956B-0977-96682AE9E968}"/>
                </a:ext>
              </a:extLst>
            </p:cNvPr>
            <p:cNvCxnSpPr>
              <a:cxnSpLocks/>
            </p:cNvCxnSpPr>
            <p:nvPr userDrawn="1"/>
          </p:nvCxnSpPr>
          <p:spPr>
            <a:xfrm>
              <a:off x="530176" y="0"/>
              <a:ext cx="0" cy="685800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BF8EF5A-B146-57F6-1AF1-3317595A4E88}"/>
                </a:ext>
              </a:extLst>
            </p:cNvPr>
            <p:cNvGrpSpPr/>
            <p:nvPr userDrawn="1"/>
          </p:nvGrpSpPr>
          <p:grpSpPr>
            <a:xfrm>
              <a:off x="359176" y="6181375"/>
              <a:ext cx="342000" cy="342000"/>
              <a:chOff x="359176" y="6181375"/>
              <a:chExt cx="342000" cy="342000"/>
            </a:xfrm>
          </p:grpSpPr>
          <p:sp>
            <p:nvSpPr>
              <p:cNvPr id="10" name="Oval 9">
                <a:extLst>
                  <a:ext uri="{FF2B5EF4-FFF2-40B4-BE49-F238E27FC236}">
                    <a16:creationId xmlns:a16="http://schemas.microsoft.com/office/drawing/2014/main" id="{D90B036D-26B8-1E4D-DD34-59E246E7BEE1}"/>
                  </a:ext>
                </a:extLst>
              </p:cNvPr>
              <p:cNvSpPr>
                <a:spLocks noChangeAspect="1"/>
              </p:cNvSpPr>
              <p:nvPr/>
            </p:nvSpPr>
            <p:spPr>
              <a:xfrm>
                <a:off x="359176" y="6181375"/>
                <a:ext cx="342000" cy="342000"/>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315420C8-2F13-5FF3-0D49-E8D7B9F565A7}"/>
                  </a:ext>
                </a:extLst>
              </p:cNvPr>
              <p:cNvSpPr>
                <a:spLocks noChangeAspect="1"/>
              </p:cNvSpPr>
              <p:nvPr/>
            </p:nvSpPr>
            <p:spPr>
              <a:xfrm>
                <a:off x="413176" y="6235375"/>
                <a:ext cx="234000" cy="234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94460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381C870-D63F-663B-BF87-E66C83D9EF72}"/>
              </a:ext>
            </a:extLst>
          </p:cNvPr>
          <p:cNvSpPr>
            <a:spLocks noGrp="1"/>
          </p:cNvSpPr>
          <p:nvPr>
            <p:ph type="body" sz="quarter" idx="11"/>
          </p:nvPr>
        </p:nvSpPr>
        <p:spPr>
          <a:xfrm>
            <a:off x="757406" y="124067"/>
            <a:ext cx="10443994" cy="725455"/>
          </a:xfrm>
        </p:spPr>
        <p:txBody>
          <a:bodyPr/>
          <a:lstStyle/>
          <a:p>
            <a:pPr lvl="0"/>
            <a:r>
              <a:rPr lang="en-GB" b="1" noProof="0" dirty="0">
                <a:solidFill>
                  <a:schemeClr val="accent1"/>
                </a:solidFill>
                <a:latin typeface="+mn-lt"/>
              </a:rPr>
              <a:t>Physical inactivity </a:t>
            </a:r>
            <a:r>
              <a:rPr lang="en-GB" noProof="0" dirty="0"/>
              <a:t>in North and North East Lincolnshire </a:t>
            </a:r>
            <a:r>
              <a:rPr lang="en-GB" dirty="0"/>
              <a:t>is at an all time low</a:t>
            </a:r>
            <a:endParaRPr lang="en-GB" noProof="0" dirty="0"/>
          </a:p>
        </p:txBody>
      </p:sp>
      <p:sp>
        <p:nvSpPr>
          <p:cNvPr id="5" name="TextBox 4">
            <a:extLst>
              <a:ext uri="{FF2B5EF4-FFF2-40B4-BE49-F238E27FC236}">
                <a16:creationId xmlns:a16="http://schemas.microsoft.com/office/drawing/2014/main" id="{B3612B5C-7285-883F-68B3-1EF9B04E6754}"/>
              </a:ext>
            </a:extLst>
          </p:cNvPr>
          <p:cNvSpPr txBox="1"/>
          <p:nvPr/>
        </p:nvSpPr>
        <p:spPr>
          <a:xfrm>
            <a:off x="5662766" y="6438535"/>
            <a:ext cx="5913438" cy="400110"/>
          </a:xfrm>
          <a:prstGeom prst="rect">
            <a:avLst/>
          </a:prstGeom>
          <a:noFill/>
        </p:spPr>
        <p:txBody>
          <a:bodyPr wrap="square">
            <a:spAutoFit/>
          </a:bodyPr>
          <a:lstStyle/>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2023-24 (16+)</a:t>
            </a:r>
          </a:p>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graphicFrame>
        <p:nvGraphicFramePr>
          <p:cNvPr id="2" name="Chart Placeholder 1">
            <a:extLst>
              <a:ext uri="{FF2B5EF4-FFF2-40B4-BE49-F238E27FC236}">
                <a16:creationId xmlns:a16="http://schemas.microsoft.com/office/drawing/2014/main" id="{79DB5ABC-EDAA-CEE8-6E55-DAA82DE62E10}"/>
              </a:ext>
            </a:extLst>
          </p:cNvPr>
          <p:cNvGraphicFramePr>
            <a:graphicFrameLocks noGrp="1"/>
          </p:cNvGraphicFramePr>
          <p:nvPr>
            <p:ph type="chart" sz="quarter" idx="10"/>
            <p:extLst>
              <p:ext uri="{D42A27DB-BD31-4B8C-83A1-F6EECF244321}">
                <p14:modId xmlns:p14="http://schemas.microsoft.com/office/powerpoint/2010/main" val="1152769741"/>
              </p:ext>
            </p:extLst>
          </p:nvPr>
        </p:nvGraphicFramePr>
        <p:xfrm>
          <a:off x="714375" y="1036638"/>
          <a:ext cx="11029950" cy="5032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517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2CA76D5-590E-8E0B-8197-3901EEF9FF8D}"/>
              </a:ext>
            </a:extLst>
          </p:cNvPr>
          <p:cNvSpPr>
            <a:spLocks noGrp="1"/>
          </p:cNvSpPr>
          <p:nvPr>
            <p:ph type="body" sz="quarter" idx="10"/>
          </p:nvPr>
        </p:nvSpPr>
        <p:spPr/>
        <p:txBody>
          <a:bodyPr/>
          <a:lstStyle/>
          <a:p>
            <a:r>
              <a:rPr lang="en-GB" dirty="0"/>
              <a:t>29%</a:t>
            </a:r>
          </a:p>
        </p:txBody>
      </p:sp>
      <p:sp>
        <p:nvSpPr>
          <p:cNvPr id="9" name="Text Placeholder 8">
            <a:extLst>
              <a:ext uri="{FF2B5EF4-FFF2-40B4-BE49-F238E27FC236}">
                <a16:creationId xmlns:a16="http://schemas.microsoft.com/office/drawing/2014/main" id="{72ACA06B-BE82-6F60-5837-EB46C9E5CB3A}"/>
              </a:ext>
            </a:extLst>
          </p:cNvPr>
          <p:cNvSpPr>
            <a:spLocks noGrp="1"/>
          </p:cNvSpPr>
          <p:nvPr>
            <p:ph type="body" sz="quarter" idx="11"/>
          </p:nvPr>
        </p:nvSpPr>
        <p:spPr/>
        <p:txBody>
          <a:bodyPr/>
          <a:lstStyle/>
          <a:p>
            <a:r>
              <a:rPr lang="en-GB" dirty="0"/>
              <a:t>80,000</a:t>
            </a:r>
          </a:p>
        </p:txBody>
      </p:sp>
      <p:pic>
        <p:nvPicPr>
          <p:cNvPr id="7" name="Graphic 6" descr="Line arrow: Anti-clockwise curve with solid fill">
            <a:extLst>
              <a:ext uri="{FF2B5EF4-FFF2-40B4-BE49-F238E27FC236}">
                <a16:creationId xmlns:a16="http://schemas.microsoft.com/office/drawing/2014/main" id="{46D3641C-AFCE-4333-9592-94F26280AD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V="1">
            <a:off x="6383897" y="178497"/>
            <a:ext cx="2308964" cy="2308964"/>
          </a:xfrm>
          <a:prstGeom prst="rect">
            <a:avLst/>
          </a:prstGeom>
        </p:spPr>
      </p:pic>
      <p:pic>
        <p:nvPicPr>
          <p:cNvPr id="4" name="Picture 3" descr="A red figure with black background&#10;&#10;AI-generated content may be incorrect.">
            <a:extLst>
              <a:ext uri="{FF2B5EF4-FFF2-40B4-BE49-F238E27FC236}">
                <a16:creationId xmlns:a16="http://schemas.microsoft.com/office/drawing/2014/main" id="{27BA36D4-B6BA-483E-9770-DFD7B52C6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597" y="2275792"/>
            <a:ext cx="546859" cy="546859"/>
          </a:xfrm>
          <a:prstGeom prst="rect">
            <a:avLst/>
          </a:prstGeom>
        </p:spPr>
      </p:pic>
      <p:pic>
        <p:nvPicPr>
          <p:cNvPr id="12" name="Picture 11" descr="A red figure with arms and legs&#10;&#10;AI-generated content may be incorrect.">
            <a:extLst>
              <a:ext uri="{FF2B5EF4-FFF2-40B4-BE49-F238E27FC236}">
                <a16:creationId xmlns:a16="http://schemas.microsoft.com/office/drawing/2014/main" id="{9864D7E1-8C38-2B34-9572-24E77E38A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457" y="2275792"/>
            <a:ext cx="546859" cy="546859"/>
          </a:xfrm>
          <a:prstGeom prst="rect">
            <a:avLst/>
          </a:prstGeom>
        </p:spPr>
      </p:pic>
      <p:pic>
        <p:nvPicPr>
          <p:cNvPr id="138" name="Picture 137" descr="A white figure with a black background&#10;&#10;AI-generated content may be incorrect.">
            <a:extLst>
              <a:ext uri="{FF2B5EF4-FFF2-40B4-BE49-F238E27FC236}">
                <a16:creationId xmlns:a16="http://schemas.microsoft.com/office/drawing/2014/main" id="{4C11736D-10D4-ECCE-0520-81BC489099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0125" y="3519316"/>
            <a:ext cx="546859" cy="546859"/>
          </a:xfrm>
          <a:prstGeom prst="rect">
            <a:avLst/>
          </a:prstGeom>
        </p:spPr>
      </p:pic>
      <p:pic>
        <p:nvPicPr>
          <p:cNvPr id="139" name="Picture 138" descr="A white figure with a black background&#10;&#10;AI-generated content may be incorrect.">
            <a:extLst>
              <a:ext uri="{FF2B5EF4-FFF2-40B4-BE49-F238E27FC236}">
                <a16:creationId xmlns:a16="http://schemas.microsoft.com/office/drawing/2014/main" id="{F5877E1A-999F-243B-3B8D-E2A616713B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457" y="3519316"/>
            <a:ext cx="546859" cy="546859"/>
          </a:xfrm>
          <a:prstGeom prst="rect">
            <a:avLst/>
          </a:prstGeom>
        </p:spPr>
      </p:pic>
      <p:pic>
        <p:nvPicPr>
          <p:cNvPr id="140" name="Picture 139" descr="A white figure with a black background&#10;&#10;AI-generated content may be incorrect.">
            <a:extLst>
              <a:ext uri="{FF2B5EF4-FFF2-40B4-BE49-F238E27FC236}">
                <a16:creationId xmlns:a16="http://schemas.microsoft.com/office/drawing/2014/main" id="{47CF19E3-8A56-48C9-D73D-847EA43DDC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9597" y="3519316"/>
            <a:ext cx="546859" cy="546859"/>
          </a:xfrm>
          <a:prstGeom prst="rect">
            <a:avLst/>
          </a:prstGeom>
        </p:spPr>
      </p:pic>
      <p:pic>
        <p:nvPicPr>
          <p:cNvPr id="141" name="Picture 140" descr="A white figure with a black background&#10;&#10;AI-generated content may be incorrect.">
            <a:extLst>
              <a:ext uri="{FF2B5EF4-FFF2-40B4-BE49-F238E27FC236}">
                <a16:creationId xmlns:a16="http://schemas.microsoft.com/office/drawing/2014/main" id="{94438FBB-85E2-9EEA-ED7C-04906D5719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5737" y="3519316"/>
            <a:ext cx="546859" cy="546859"/>
          </a:xfrm>
          <a:prstGeom prst="rect">
            <a:avLst/>
          </a:prstGeom>
        </p:spPr>
      </p:pic>
      <p:pic>
        <p:nvPicPr>
          <p:cNvPr id="142" name="Picture 141" descr="A white figure with a black background&#10;&#10;AI-generated content may be incorrect.">
            <a:extLst>
              <a:ext uri="{FF2B5EF4-FFF2-40B4-BE49-F238E27FC236}">
                <a16:creationId xmlns:a16="http://schemas.microsoft.com/office/drawing/2014/main" id="{7062BF32-3FA1-1BC3-1E79-442A9E1BC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1877" y="3519316"/>
            <a:ext cx="546859" cy="546859"/>
          </a:xfrm>
          <a:prstGeom prst="rect">
            <a:avLst/>
          </a:prstGeom>
        </p:spPr>
      </p:pic>
      <p:pic>
        <p:nvPicPr>
          <p:cNvPr id="143" name="Picture 142" descr="A white figure with a black background&#10;&#10;AI-generated content may be incorrect.">
            <a:extLst>
              <a:ext uri="{FF2B5EF4-FFF2-40B4-BE49-F238E27FC236}">
                <a16:creationId xmlns:a16="http://schemas.microsoft.com/office/drawing/2014/main" id="{7659D9A4-07A3-581E-36EB-A864727773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8017" y="3519316"/>
            <a:ext cx="546859" cy="546859"/>
          </a:xfrm>
          <a:prstGeom prst="rect">
            <a:avLst/>
          </a:prstGeom>
        </p:spPr>
      </p:pic>
      <p:pic>
        <p:nvPicPr>
          <p:cNvPr id="144" name="Picture 143" descr="A white figure with a black background&#10;&#10;AI-generated content may be incorrect.">
            <a:extLst>
              <a:ext uri="{FF2B5EF4-FFF2-40B4-BE49-F238E27FC236}">
                <a16:creationId xmlns:a16="http://schemas.microsoft.com/office/drawing/2014/main" id="{EDF5BBFB-3526-AA7F-5FE6-238CD92F17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157" y="3519316"/>
            <a:ext cx="546859" cy="546859"/>
          </a:xfrm>
          <a:prstGeom prst="rect">
            <a:avLst/>
          </a:prstGeom>
        </p:spPr>
      </p:pic>
      <p:pic>
        <p:nvPicPr>
          <p:cNvPr id="145" name="Picture 144" descr="A white figure with a black background&#10;&#10;AI-generated content may be incorrect.">
            <a:extLst>
              <a:ext uri="{FF2B5EF4-FFF2-40B4-BE49-F238E27FC236}">
                <a16:creationId xmlns:a16="http://schemas.microsoft.com/office/drawing/2014/main" id="{5F7E19A2-C059-28FD-8851-331EDEE760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0297" y="3519316"/>
            <a:ext cx="546859" cy="546859"/>
          </a:xfrm>
          <a:prstGeom prst="rect">
            <a:avLst/>
          </a:prstGeom>
        </p:spPr>
      </p:pic>
      <p:pic>
        <p:nvPicPr>
          <p:cNvPr id="146" name="Picture 145" descr="A white figure with a black background&#10;&#10;AI-generated content may be incorrect.">
            <a:extLst>
              <a:ext uri="{FF2B5EF4-FFF2-40B4-BE49-F238E27FC236}">
                <a16:creationId xmlns:a16="http://schemas.microsoft.com/office/drawing/2014/main" id="{8119C251-8D82-C803-A508-709D902375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437" y="3519316"/>
            <a:ext cx="546859" cy="546859"/>
          </a:xfrm>
          <a:prstGeom prst="rect">
            <a:avLst/>
          </a:prstGeom>
        </p:spPr>
      </p:pic>
      <p:pic>
        <p:nvPicPr>
          <p:cNvPr id="147" name="Picture 146" descr="A white figure with a black background&#10;&#10;AI-generated content may be incorrect.">
            <a:extLst>
              <a:ext uri="{FF2B5EF4-FFF2-40B4-BE49-F238E27FC236}">
                <a16:creationId xmlns:a16="http://schemas.microsoft.com/office/drawing/2014/main" id="{72C80962-1F79-5DA7-65B3-840343F6A1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2577" y="3519316"/>
            <a:ext cx="546859" cy="546859"/>
          </a:xfrm>
          <a:prstGeom prst="rect">
            <a:avLst/>
          </a:prstGeom>
        </p:spPr>
      </p:pic>
      <p:pic>
        <p:nvPicPr>
          <p:cNvPr id="148" name="Picture 147" descr="A white figure with a black background&#10;&#10;AI-generated content may be incorrect.">
            <a:extLst>
              <a:ext uri="{FF2B5EF4-FFF2-40B4-BE49-F238E27FC236}">
                <a16:creationId xmlns:a16="http://schemas.microsoft.com/office/drawing/2014/main" id="{C4CF699A-8871-0882-38B1-9BE01D4D14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8717" y="3519316"/>
            <a:ext cx="546859" cy="546859"/>
          </a:xfrm>
          <a:prstGeom prst="rect">
            <a:avLst/>
          </a:prstGeom>
        </p:spPr>
      </p:pic>
      <p:pic>
        <p:nvPicPr>
          <p:cNvPr id="149" name="Picture 148" descr="A white figure with a black background&#10;&#10;AI-generated content may be incorrect.">
            <a:extLst>
              <a:ext uri="{FF2B5EF4-FFF2-40B4-BE49-F238E27FC236}">
                <a16:creationId xmlns:a16="http://schemas.microsoft.com/office/drawing/2014/main" id="{C8C06673-940A-96F8-CCD8-2F541C45F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4857" y="3519316"/>
            <a:ext cx="546859" cy="546859"/>
          </a:xfrm>
          <a:prstGeom prst="rect">
            <a:avLst/>
          </a:prstGeom>
        </p:spPr>
      </p:pic>
      <p:pic>
        <p:nvPicPr>
          <p:cNvPr id="150" name="Picture 149" descr="A white figure with a black background&#10;&#10;AI-generated content may be incorrect.">
            <a:extLst>
              <a:ext uri="{FF2B5EF4-FFF2-40B4-BE49-F238E27FC236}">
                <a16:creationId xmlns:a16="http://schemas.microsoft.com/office/drawing/2014/main" id="{29064E9A-3FA9-63CD-7E38-B679689033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0997" y="3519316"/>
            <a:ext cx="546859" cy="546859"/>
          </a:xfrm>
          <a:prstGeom prst="rect">
            <a:avLst/>
          </a:prstGeom>
        </p:spPr>
      </p:pic>
      <p:pic>
        <p:nvPicPr>
          <p:cNvPr id="151" name="Picture 150" descr="A white figure with a black background&#10;&#10;AI-generated content may be incorrect.">
            <a:extLst>
              <a:ext uri="{FF2B5EF4-FFF2-40B4-BE49-F238E27FC236}">
                <a16:creationId xmlns:a16="http://schemas.microsoft.com/office/drawing/2014/main" id="{A0D83C21-9E7E-F0EA-3E05-96A61D0401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7137" y="3519316"/>
            <a:ext cx="546859" cy="546859"/>
          </a:xfrm>
          <a:prstGeom prst="rect">
            <a:avLst/>
          </a:prstGeom>
        </p:spPr>
      </p:pic>
      <p:pic>
        <p:nvPicPr>
          <p:cNvPr id="152" name="Picture 151" descr="A white figure with a black background&#10;&#10;AI-generated content may be incorrect.">
            <a:extLst>
              <a:ext uri="{FF2B5EF4-FFF2-40B4-BE49-F238E27FC236}">
                <a16:creationId xmlns:a16="http://schemas.microsoft.com/office/drawing/2014/main" id="{CCA43A8E-FE0B-BC60-8895-9CE6966D9A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3277" y="3519316"/>
            <a:ext cx="546859" cy="546859"/>
          </a:xfrm>
          <a:prstGeom prst="rect">
            <a:avLst/>
          </a:prstGeom>
        </p:spPr>
      </p:pic>
      <p:pic>
        <p:nvPicPr>
          <p:cNvPr id="153" name="Picture 152" descr="A white figure with a black background&#10;&#10;AI-generated content may be incorrect.">
            <a:extLst>
              <a:ext uri="{FF2B5EF4-FFF2-40B4-BE49-F238E27FC236}">
                <a16:creationId xmlns:a16="http://schemas.microsoft.com/office/drawing/2014/main" id="{C55ACEE3-427B-4CFA-64D7-AFFD91EBF4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9417" y="3519316"/>
            <a:ext cx="546859" cy="546859"/>
          </a:xfrm>
          <a:prstGeom prst="rect">
            <a:avLst/>
          </a:prstGeom>
        </p:spPr>
      </p:pic>
      <p:pic>
        <p:nvPicPr>
          <p:cNvPr id="154" name="Picture 153" descr="A white figure with a black background&#10;&#10;AI-generated content may be incorrect.">
            <a:extLst>
              <a:ext uri="{FF2B5EF4-FFF2-40B4-BE49-F238E27FC236}">
                <a16:creationId xmlns:a16="http://schemas.microsoft.com/office/drawing/2014/main" id="{5CA83B78-730E-352B-326D-287EE43CB0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5557" y="3519316"/>
            <a:ext cx="546859" cy="546859"/>
          </a:xfrm>
          <a:prstGeom prst="rect">
            <a:avLst/>
          </a:prstGeom>
        </p:spPr>
      </p:pic>
      <p:pic>
        <p:nvPicPr>
          <p:cNvPr id="155" name="Picture 154" descr="A white figure with a black background&#10;&#10;AI-generated content may be incorrect.">
            <a:extLst>
              <a:ext uri="{FF2B5EF4-FFF2-40B4-BE49-F238E27FC236}">
                <a16:creationId xmlns:a16="http://schemas.microsoft.com/office/drawing/2014/main" id="{4B909991-D8B1-4576-3392-3EE10B8035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1697" y="3519316"/>
            <a:ext cx="546859" cy="546859"/>
          </a:xfrm>
          <a:prstGeom prst="rect">
            <a:avLst/>
          </a:prstGeom>
        </p:spPr>
      </p:pic>
      <p:pic>
        <p:nvPicPr>
          <p:cNvPr id="156" name="Picture 155" descr="A white figure with a black background&#10;&#10;AI-generated content may be incorrect.">
            <a:extLst>
              <a:ext uri="{FF2B5EF4-FFF2-40B4-BE49-F238E27FC236}">
                <a16:creationId xmlns:a16="http://schemas.microsoft.com/office/drawing/2014/main" id="{C7B7A34A-CDF8-6FA0-E548-3BE776D7F1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7837" y="3519316"/>
            <a:ext cx="546859" cy="546859"/>
          </a:xfrm>
          <a:prstGeom prst="rect">
            <a:avLst/>
          </a:prstGeom>
        </p:spPr>
      </p:pic>
      <p:pic>
        <p:nvPicPr>
          <p:cNvPr id="157" name="Picture 156" descr="A white figure with a black background&#10;&#10;AI-generated content may be incorrect.">
            <a:extLst>
              <a:ext uri="{FF2B5EF4-FFF2-40B4-BE49-F238E27FC236}">
                <a16:creationId xmlns:a16="http://schemas.microsoft.com/office/drawing/2014/main" id="{D82332A4-DF73-EE58-37D4-ACC30525A9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3977" y="3519316"/>
            <a:ext cx="546859" cy="546859"/>
          </a:xfrm>
          <a:prstGeom prst="rect">
            <a:avLst/>
          </a:prstGeom>
        </p:spPr>
      </p:pic>
      <p:pic>
        <p:nvPicPr>
          <p:cNvPr id="158" name="Picture 157" descr="A white figure with a black background&#10;&#10;AI-generated content may be incorrect.">
            <a:extLst>
              <a:ext uri="{FF2B5EF4-FFF2-40B4-BE49-F238E27FC236}">
                <a16:creationId xmlns:a16="http://schemas.microsoft.com/office/drawing/2014/main" id="{8C38B3CB-EEC8-F415-D847-8125A50FC7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457" y="4141078"/>
            <a:ext cx="546859" cy="546859"/>
          </a:xfrm>
          <a:prstGeom prst="rect">
            <a:avLst/>
          </a:prstGeom>
        </p:spPr>
      </p:pic>
      <p:pic>
        <p:nvPicPr>
          <p:cNvPr id="159" name="Picture 158" descr="A white figure with a black background&#10;&#10;AI-generated content may be incorrect.">
            <a:extLst>
              <a:ext uri="{FF2B5EF4-FFF2-40B4-BE49-F238E27FC236}">
                <a16:creationId xmlns:a16="http://schemas.microsoft.com/office/drawing/2014/main" id="{6F06B529-89F1-57D8-5E9A-7D1F3B8620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597" y="4141078"/>
            <a:ext cx="546859" cy="546859"/>
          </a:xfrm>
          <a:prstGeom prst="rect">
            <a:avLst/>
          </a:prstGeom>
        </p:spPr>
      </p:pic>
      <p:pic>
        <p:nvPicPr>
          <p:cNvPr id="160" name="Picture 159" descr="A white figure with a black background&#10;&#10;AI-generated content may be incorrect.">
            <a:extLst>
              <a:ext uri="{FF2B5EF4-FFF2-40B4-BE49-F238E27FC236}">
                <a16:creationId xmlns:a16="http://schemas.microsoft.com/office/drawing/2014/main" id="{AC078EDF-1337-B1EE-6227-9C154EF08D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5737" y="4141078"/>
            <a:ext cx="546859" cy="546859"/>
          </a:xfrm>
          <a:prstGeom prst="rect">
            <a:avLst/>
          </a:prstGeom>
        </p:spPr>
      </p:pic>
      <p:pic>
        <p:nvPicPr>
          <p:cNvPr id="161" name="Picture 160" descr="A white figure with a black background&#10;&#10;AI-generated content may be incorrect.">
            <a:extLst>
              <a:ext uri="{FF2B5EF4-FFF2-40B4-BE49-F238E27FC236}">
                <a16:creationId xmlns:a16="http://schemas.microsoft.com/office/drawing/2014/main" id="{72AFABAD-82B3-8E84-287D-D0039ABD66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1877" y="4141078"/>
            <a:ext cx="546859" cy="546859"/>
          </a:xfrm>
          <a:prstGeom prst="rect">
            <a:avLst/>
          </a:prstGeom>
        </p:spPr>
      </p:pic>
      <p:pic>
        <p:nvPicPr>
          <p:cNvPr id="162" name="Picture 161" descr="A white figure with a black background&#10;&#10;AI-generated content may be incorrect.">
            <a:extLst>
              <a:ext uri="{FF2B5EF4-FFF2-40B4-BE49-F238E27FC236}">
                <a16:creationId xmlns:a16="http://schemas.microsoft.com/office/drawing/2014/main" id="{08289CE5-F22C-070A-A8C7-2087829332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8017" y="4141078"/>
            <a:ext cx="546859" cy="546859"/>
          </a:xfrm>
          <a:prstGeom prst="rect">
            <a:avLst/>
          </a:prstGeom>
        </p:spPr>
      </p:pic>
      <p:pic>
        <p:nvPicPr>
          <p:cNvPr id="163" name="Picture 162" descr="A white figure with a black background&#10;&#10;AI-generated content may be incorrect.">
            <a:extLst>
              <a:ext uri="{FF2B5EF4-FFF2-40B4-BE49-F238E27FC236}">
                <a16:creationId xmlns:a16="http://schemas.microsoft.com/office/drawing/2014/main" id="{F9B09D25-9873-BC69-C243-6B32927533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4157" y="4141078"/>
            <a:ext cx="546859" cy="546859"/>
          </a:xfrm>
          <a:prstGeom prst="rect">
            <a:avLst/>
          </a:prstGeom>
        </p:spPr>
      </p:pic>
      <p:pic>
        <p:nvPicPr>
          <p:cNvPr id="164" name="Picture 163" descr="A white figure with a black background&#10;&#10;AI-generated content may be incorrect.">
            <a:extLst>
              <a:ext uri="{FF2B5EF4-FFF2-40B4-BE49-F238E27FC236}">
                <a16:creationId xmlns:a16="http://schemas.microsoft.com/office/drawing/2014/main" id="{8B780882-D596-1C46-D810-F2AB1266DF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0297" y="4141078"/>
            <a:ext cx="546859" cy="546859"/>
          </a:xfrm>
          <a:prstGeom prst="rect">
            <a:avLst/>
          </a:prstGeom>
        </p:spPr>
      </p:pic>
      <p:pic>
        <p:nvPicPr>
          <p:cNvPr id="165" name="Picture 164" descr="A white figure with a black background&#10;&#10;AI-generated content may be incorrect.">
            <a:extLst>
              <a:ext uri="{FF2B5EF4-FFF2-40B4-BE49-F238E27FC236}">
                <a16:creationId xmlns:a16="http://schemas.microsoft.com/office/drawing/2014/main" id="{BAE2BE26-E1F4-A790-1205-416CA6759B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6437" y="4141078"/>
            <a:ext cx="546859" cy="546859"/>
          </a:xfrm>
          <a:prstGeom prst="rect">
            <a:avLst/>
          </a:prstGeom>
        </p:spPr>
      </p:pic>
      <p:pic>
        <p:nvPicPr>
          <p:cNvPr id="166" name="Picture 165" descr="A white figure with a black background&#10;&#10;AI-generated content may be incorrect.">
            <a:extLst>
              <a:ext uri="{FF2B5EF4-FFF2-40B4-BE49-F238E27FC236}">
                <a16:creationId xmlns:a16="http://schemas.microsoft.com/office/drawing/2014/main" id="{6C48D959-372A-5546-F3DD-90E7BA2F32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2577" y="4141078"/>
            <a:ext cx="546859" cy="546859"/>
          </a:xfrm>
          <a:prstGeom prst="rect">
            <a:avLst/>
          </a:prstGeom>
        </p:spPr>
      </p:pic>
      <p:pic>
        <p:nvPicPr>
          <p:cNvPr id="167" name="Picture 166" descr="A white figure with a black background&#10;&#10;AI-generated content may be incorrect.">
            <a:extLst>
              <a:ext uri="{FF2B5EF4-FFF2-40B4-BE49-F238E27FC236}">
                <a16:creationId xmlns:a16="http://schemas.microsoft.com/office/drawing/2014/main" id="{4FF0CA93-32F5-6646-8A48-8E58806BDF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8717" y="4141078"/>
            <a:ext cx="546859" cy="546859"/>
          </a:xfrm>
          <a:prstGeom prst="rect">
            <a:avLst/>
          </a:prstGeom>
        </p:spPr>
      </p:pic>
      <p:pic>
        <p:nvPicPr>
          <p:cNvPr id="168" name="Picture 167" descr="A white figure with a black background&#10;&#10;AI-generated content may be incorrect.">
            <a:extLst>
              <a:ext uri="{FF2B5EF4-FFF2-40B4-BE49-F238E27FC236}">
                <a16:creationId xmlns:a16="http://schemas.microsoft.com/office/drawing/2014/main" id="{AB0EDCBD-0B65-CB5F-CCB0-29EF4BE51D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857" y="4141078"/>
            <a:ext cx="546859" cy="546859"/>
          </a:xfrm>
          <a:prstGeom prst="rect">
            <a:avLst/>
          </a:prstGeom>
        </p:spPr>
      </p:pic>
      <p:pic>
        <p:nvPicPr>
          <p:cNvPr id="169" name="Picture 168" descr="A white figure with a black background&#10;&#10;AI-generated content may be incorrect.">
            <a:extLst>
              <a:ext uri="{FF2B5EF4-FFF2-40B4-BE49-F238E27FC236}">
                <a16:creationId xmlns:a16="http://schemas.microsoft.com/office/drawing/2014/main" id="{D39C968A-F764-FBAC-ACA6-396FE1FE4B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0997" y="4141078"/>
            <a:ext cx="546859" cy="546859"/>
          </a:xfrm>
          <a:prstGeom prst="rect">
            <a:avLst/>
          </a:prstGeom>
        </p:spPr>
      </p:pic>
      <p:pic>
        <p:nvPicPr>
          <p:cNvPr id="170" name="Picture 169" descr="A white figure with a black background&#10;&#10;AI-generated content may be incorrect.">
            <a:extLst>
              <a:ext uri="{FF2B5EF4-FFF2-40B4-BE49-F238E27FC236}">
                <a16:creationId xmlns:a16="http://schemas.microsoft.com/office/drawing/2014/main" id="{3232ED63-74B0-7CB5-EDB1-F350907C1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7137" y="4141078"/>
            <a:ext cx="546859" cy="546859"/>
          </a:xfrm>
          <a:prstGeom prst="rect">
            <a:avLst/>
          </a:prstGeom>
        </p:spPr>
      </p:pic>
      <p:pic>
        <p:nvPicPr>
          <p:cNvPr id="171" name="Picture 170" descr="A white figure with a black background&#10;&#10;AI-generated content may be incorrect.">
            <a:extLst>
              <a:ext uri="{FF2B5EF4-FFF2-40B4-BE49-F238E27FC236}">
                <a16:creationId xmlns:a16="http://schemas.microsoft.com/office/drawing/2014/main" id="{1B203910-21D1-182A-CA30-58D9572C34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3277" y="4141078"/>
            <a:ext cx="546859" cy="546859"/>
          </a:xfrm>
          <a:prstGeom prst="rect">
            <a:avLst/>
          </a:prstGeom>
        </p:spPr>
      </p:pic>
      <p:pic>
        <p:nvPicPr>
          <p:cNvPr id="172" name="Picture 171" descr="A white figure with a black background&#10;&#10;AI-generated content may be incorrect.">
            <a:extLst>
              <a:ext uri="{FF2B5EF4-FFF2-40B4-BE49-F238E27FC236}">
                <a16:creationId xmlns:a16="http://schemas.microsoft.com/office/drawing/2014/main" id="{39625AD2-FBB4-E47C-5E63-2060E980A5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9417" y="4141078"/>
            <a:ext cx="546859" cy="546859"/>
          </a:xfrm>
          <a:prstGeom prst="rect">
            <a:avLst/>
          </a:prstGeom>
        </p:spPr>
      </p:pic>
      <p:pic>
        <p:nvPicPr>
          <p:cNvPr id="173" name="Picture 172" descr="A white figure with a black background&#10;&#10;AI-generated content may be incorrect.">
            <a:extLst>
              <a:ext uri="{FF2B5EF4-FFF2-40B4-BE49-F238E27FC236}">
                <a16:creationId xmlns:a16="http://schemas.microsoft.com/office/drawing/2014/main" id="{2C1E4810-B835-7113-2359-E61D1C6E9B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5557" y="4141078"/>
            <a:ext cx="546859" cy="546859"/>
          </a:xfrm>
          <a:prstGeom prst="rect">
            <a:avLst/>
          </a:prstGeom>
        </p:spPr>
      </p:pic>
      <p:pic>
        <p:nvPicPr>
          <p:cNvPr id="174" name="Picture 173" descr="A white figure with a black background&#10;&#10;AI-generated content may be incorrect.">
            <a:extLst>
              <a:ext uri="{FF2B5EF4-FFF2-40B4-BE49-F238E27FC236}">
                <a16:creationId xmlns:a16="http://schemas.microsoft.com/office/drawing/2014/main" id="{083616E7-BDAF-6785-8047-D1F3F50A55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1697" y="4141078"/>
            <a:ext cx="546859" cy="546859"/>
          </a:xfrm>
          <a:prstGeom prst="rect">
            <a:avLst/>
          </a:prstGeom>
        </p:spPr>
      </p:pic>
      <p:pic>
        <p:nvPicPr>
          <p:cNvPr id="175" name="Picture 174" descr="A white figure with a black background&#10;&#10;AI-generated content may be incorrect.">
            <a:extLst>
              <a:ext uri="{FF2B5EF4-FFF2-40B4-BE49-F238E27FC236}">
                <a16:creationId xmlns:a16="http://schemas.microsoft.com/office/drawing/2014/main" id="{D6B72B91-485A-D738-0F25-55EE7EEDE5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7837" y="4141078"/>
            <a:ext cx="546859" cy="546859"/>
          </a:xfrm>
          <a:prstGeom prst="rect">
            <a:avLst/>
          </a:prstGeom>
        </p:spPr>
      </p:pic>
      <p:pic>
        <p:nvPicPr>
          <p:cNvPr id="176" name="Picture 175" descr="A white figure with a black background&#10;&#10;AI-generated content may be incorrect.">
            <a:extLst>
              <a:ext uri="{FF2B5EF4-FFF2-40B4-BE49-F238E27FC236}">
                <a16:creationId xmlns:a16="http://schemas.microsoft.com/office/drawing/2014/main" id="{2D385842-5C73-6225-D6BB-E6E7D4147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3977" y="4141078"/>
            <a:ext cx="546859" cy="546859"/>
          </a:xfrm>
          <a:prstGeom prst="rect">
            <a:avLst/>
          </a:prstGeom>
        </p:spPr>
      </p:pic>
      <p:pic>
        <p:nvPicPr>
          <p:cNvPr id="177" name="Picture 176" descr="A white figure with a black background&#10;&#10;AI-generated content may be incorrect.">
            <a:extLst>
              <a:ext uri="{FF2B5EF4-FFF2-40B4-BE49-F238E27FC236}">
                <a16:creationId xmlns:a16="http://schemas.microsoft.com/office/drawing/2014/main" id="{08F29803-B10E-E642-64F1-0E8132DAD6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0125" y="4141078"/>
            <a:ext cx="546859" cy="546859"/>
          </a:xfrm>
          <a:prstGeom prst="rect">
            <a:avLst/>
          </a:prstGeom>
        </p:spPr>
      </p:pic>
      <p:pic>
        <p:nvPicPr>
          <p:cNvPr id="178" name="Picture 177" descr="A white figure with a black background&#10;&#10;AI-generated content may be incorrect.">
            <a:extLst>
              <a:ext uri="{FF2B5EF4-FFF2-40B4-BE49-F238E27FC236}">
                <a16:creationId xmlns:a16="http://schemas.microsoft.com/office/drawing/2014/main" id="{0A5E35D2-1783-55E3-4AE5-650EB0FBD1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0125" y="4762840"/>
            <a:ext cx="546859" cy="546859"/>
          </a:xfrm>
          <a:prstGeom prst="rect">
            <a:avLst/>
          </a:prstGeom>
        </p:spPr>
      </p:pic>
      <p:pic>
        <p:nvPicPr>
          <p:cNvPr id="179" name="Picture 178" descr="A white figure with a black background&#10;&#10;AI-generated content may be incorrect.">
            <a:extLst>
              <a:ext uri="{FF2B5EF4-FFF2-40B4-BE49-F238E27FC236}">
                <a16:creationId xmlns:a16="http://schemas.microsoft.com/office/drawing/2014/main" id="{EBA07A3F-271E-BD4A-219B-37E328FBD0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457" y="4762840"/>
            <a:ext cx="546859" cy="546859"/>
          </a:xfrm>
          <a:prstGeom prst="rect">
            <a:avLst/>
          </a:prstGeom>
        </p:spPr>
      </p:pic>
      <p:pic>
        <p:nvPicPr>
          <p:cNvPr id="180" name="Picture 179" descr="A white figure with a black background&#10;&#10;AI-generated content may be incorrect.">
            <a:extLst>
              <a:ext uri="{FF2B5EF4-FFF2-40B4-BE49-F238E27FC236}">
                <a16:creationId xmlns:a16="http://schemas.microsoft.com/office/drawing/2014/main" id="{CCCFC070-7E0F-4100-A150-885C8AB43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9597" y="4762840"/>
            <a:ext cx="546859" cy="546859"/>
          </a:xfrm>
          <a:prstGeom prst="rect">
            <a:avLst/>
          </a:prstGeom>
        </p:spPr>
      </p:pic>
      <p:pic>
        <p:nvPicPr>
          <p:cNvPr id="181" name="Picture 180" descr="A white figure with a black background&#10;&#10;AI-generated content may be incorrect.">
            <a:extLst>
              <a:ext uri="{FF2B5EF4-FFF2-40B4-BE49-F238E27FC236}">
                <a16:creationId xmlns:a16="http://schemas.microsoft.com/office/drawing/2014/main" id="{E1163CB8-01F1-ACB8-A953-3A45BE9FC3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5737" y="4762840"/>
            <a:ext cx="546859" cy="546859"/>
          </a:xfrm>
          <a:prstGeom prst="rect">
            <a:avLst/>
          </a:prstGeom>
        </p:spPr>
      </p:pic>
      <p:pic>
        <p:nvPicPr>
          <p:cNvPr id="182" name="Picture 181" descr="A white figure with a black background&#10;&#10;AI-generated content may be incorrect.">
            <a:extLst>
              <a:ext uri="{FF2B5EF4-FFF2-40B4-BE49-F238E27FC236}">
                <a16:creationId xmlns:a16="http://schemas.microsoft.com/office/drawing/2014/main" id="{0499BC45-8A3F-9DDB-B284-CADCF03F2B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1877" y="4762840"/>
            <a:ext cx="546859" cy="546859"/>
          </a:xfrm>
          <a:prstGeom prst="rect">
            <a:avLst/>
          </a:prstGeom>
        </p:spPr>
      </p:pic>
      <p:pic>
        <p:nvPicPr>
          <p:cNvPr id="183" name="Picture 182" descr="A white figure with a black background&#10;&#10;AI-generated content may be incorrect.">
            <a:extLst>
              <a:ext uri="{FF2B5EF4-FFF2-40B4-BE49-F238E27FC236}">
                <a16:creationId xmlns:a16="http://schemas.microsoft.com/office/drawing/2014/main" id="{D4081CD3-EB73-5BE1-F170-9DC20EE675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8017" y="4762840"/>
            <a:ext cx="546859" cy="546859"/>
          </a:xfrm>
          <a:prstGeom prst="rect">
            <a:avLst/>
          </a:prstGeom>
        </p:spPr>
      </p:pic>
      <p:pic>
        <p:nvPicPr>
          <p:cNvPr id="184" name="Picture 183" descr="A white figure with a black background&#10;&#10;AI-generated content may be incorrect.">
            <a:extLst>
              <a:ext uri="{FF2B5EF4-FFF2-40B4-BE49-F238E27FC236}">
                <a16:creationId xmlns:a16="http://schemas.microsoft.com/office/drawing/2014/main" id="{2AE1E1D8-9B66-AB17-709F-DC3E90DB15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157" y="4762840"/>
            <a:ext cx="546859" cy="546859"/>
          </a:xfrm>
          <a:prstGeom prst="rect">
            <a:avLst/>
          </a:prstGeom>
        </p:spPr>
      </p:pic>
      <p:pic>
        <p:nvPicPr>
          <p:cNvPr id="185" name="Picture 184" descr="A white figure with a black background&#10;&#10;AI-generated content may be incorrect.">
            <a:extLst>
              <a:ext uri="{FF2B5EF4-FFF2-40B4-BE49-F238E27FC236}">
                <a16:creationId xmlns:a16="http://schemas.microsoft.com/office/drawing/2014/main" id="{E7A984AF-2846-E2AF-5EA6-8C24395289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0297" y="4762840"/>
            <a:ext cx="546859" cy="546859"/>
          </a:xfrm>
          <a:prstGeom prst="rect">
            <a:avLst/>
          </a:prstGeom>
        </p:spPr>
      </p:pic>
      <p:pic>
        <p:nvPicPr>
          <p:cNvPr id="186" name="Picture 185" descr="A white figure with a black background&#10;&#10;AI-generated content may be incorrect.">
            <a:extLst>
              <a:ext uri="{FF2B5EF4-FFF2-40B4-BE49-F238E27FC236}">
                <a16:creationId xmlns:a16="http://schemas.microsoft.com/office/drawing/2014/main" id="{49FC4962-7C7A-0F5E-5D18-FB664BFC6E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437" y="4762840"/>
            <a:ext cx="546859" cy="546859"/>
          </a:xfrm>
          <a:prstGeom prst="rect">
            <a:avLst/>
          </a:prstGeom>
        </p:spPr>
      </p:pic>
      <p:pic>
        <p:nvPicPr>
          <p:cNvPr id="187" name="Picture 186" descr="A white figure with a black background&#10;&#10;AI-generated content may be incorrect.">
            <a:extLst>
              <a:ext uri="{FF2B5EF4-FFF2-40B4-BE49-F238E27FC236}">
                <a16:creationId xmlns:a16="http://schemas.microsoft.com/office/drawing/2014/main" id="{5C712172-3A69-75FD-B39E-D890B7AF8D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2577" y="4762840"/>
            <a:ext cx="546859" cy="546859"/>
          </a:xfrm>
          <a:prstGeom prst="rect">
            <a:avLst/>
          </a:prstGeom>
        </p:spPr>
      </p:pic>
      <p:pic>
        <p:nvPicPr>
          <p:cNvPr id="188" name="Picture 187" descr="A white figure with a black background&#10;&#10;AI-generated content may be incorrect.">
            <a:extLst>
              <a:ext uri="{FF2B5EF4-FFF2-40B4-BE49-F238E27FC236}">
                <a16:creationId xmlns:a16="http://schemas.microsoft.com/office/drawing/2014/main" id="{77415295-F1F6-9552-551F-88B3C596E1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8717" y="4762840"/>
            <a:ext cx="546859" cy="546859"/>
          </a:xfrm>
          <a:prstGeom prst="rect">
            <a:avLst/>
          </a:prstGeom>
        </p:spPr>
      </p:pic>
      <p:pic>
        <p:nvPicPr>
          <p:cNvPr id="189" name="Picture 188" descr="A white figure with a black background&#10;&#10;AI-generated content may be incorrect.">
            <a:extLst>
              <a:ext uri="{FF2B5EF4-FFF2-40B4-BE49-F238E27FC236}">
                <a16:creationId xmlns:a16="http://schemas.microsoft.com/office/drawing/2014/main" id="{C8C6D6E8-D701-CE7D-9E20-271A841672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4857" y="4762840"/>
            <a:ext cx="546859" cy="546859"/>
          </a:xfrm>
          <a:prstGeom prst="rect">
            <a:avLst/>
          </a:prstGeom>
        </p:spPr>
      </p:pic>
      <p:pic>
        <p:nvPicPr>
          <p:cNvPr id="190" name="Picture 189" descr="A white figure with a black background&#10;&#10;AI-generated content may be incorrect.">
            <a:extLst>
              <a:ext uri="{FF2B5EF4-FFF2-40B4-BE49-F238E27FC236}">
                <a16:creationId xmlns:a16="http://schemas.microsoft.com/office/drawing/2014/main" id="{B5543BF3-6CB9-E7C9-7860-CF3A02024C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0997" y="4762840"/>
            <a:ext cx="546859" cy="546859"/>
          </a:xfrm>
          <a:prstGeom prst="rect">
            <a:avLst/>
          </a:prstGeom>
        </p:spPr>
      </p:pic>
      <p:pic>
        <p:nvPicPr>
          <p:cNvPr id="191" name="Picture 190" descr="A white figure with a black background&#10;&#10;AI-generated content may be incorrect.">
            <a:extLst>
              <a:ext uri="{FF2B5EF4-FFF2-40B4-BE49-F238E27FC236}">
                <a16:creationId xmlns:a16="http://schemas.microsoft.com/office/drawing/2014/main" id="{96B9C710-6EB4-4878-67D5-366C0F2185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7137" y="4762840"/>
            <a:ext cx="546859" cy="546859"/>
          </a:xfrm>
          <a:prstGeom prst="rect">
            <a:avLst/>
          </a:prstGeom>
        </p:spPr>
      </p:pic>
      <p:pic>
        <p:nvPicPr>
          <p:cNvPr id="192" name="Picture 191" descr="A white figure with a black background&#10;&#10;AI-generated content may be incorrect.">
            <a:extLst>
              <a:ext uri="{FF2B5EF4-FFF2-40B4-BE49-F238E27FC236}">
                <a16:creationId xmlns:a16="http://schemas.microsoft.com/office/drawing/2014/main" id="{0CE08FB9-259A-E871-8870-B9C0C475EC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3277" y="4762840"/>
            <a:ext cx="546859" cy="546859"/>
          </a:xfrm>
          <a:prstGeom prst="rect">
            <a:avLst/>
          </a:prstGeom>
        </p:spPr>
      </p:pic>
      <p:pic>
        <p:nvPicPr>
          <p:cNvPr id="193" name="Picture 192" descr="A white figure with a black background&#10;&#10;AI-generated content may be incorrect.">
            <a:extLst>
              <a:ext uri="{FF2B5EF4-FFF2-40B4-BE49-F238E27FC236}">
                <a16:creationId xmlns:a16="http://schemas.microsoft.com/office/drawing/2014/main" id="{BBF701C6-9970-0056-6E23-2D26BC8814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9417" y="4762840"/>
            <a:ext cx="546859" cy="546859"/>
          </a:xfrm>
          <a:prstGeom prst="rect">
            <a:avLst/>
          </a:prstGeom>
        </p:spPr>
      </p:pic>
      <p:pic>
        <p:nvPicPr>
          <p:cNvPr id="194" name="Picture 193" descr="A white figure with a black background&#10;&#10;AI-generated content may be incorrect.">
            <a:extLst>
              <a:ext uri="{FF2B5EF4-FFF2-40B4-BE49-F238E27FC236}">
                <a16:creationId xmlns:a16="http://schemas.microsoft.com/office/drawing/2014/main" id="{7008BEE5-A65F-98DF-FE07-679CF1D4EB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5557" y="4762840"/>
            <a:ext cx="546859" cy="546859"/>
          </a:xfrm>
          <a:prstGeom prst="rect">
            <a:avLst/>
          </a:prstGeom>
        </p:spPr>
      </p:pic>
      <p:pic>
        <p:nvPicPr>
          <p:cNvPr id="195" name="Picture 194" descr="A white figure with a black background&#10;&#10;AI-generated content may be incorrect.">
            <a:extLst>
              <a:ext uri="{FF2B5EF4-FFF2-40B4-BE49-F238E27FC236}">
                <a16:creationId xmlns:a16="http://schemas.microsoft.com/office/drawing/2014/main" id="{AEDD8C8E-10C0-6EE9-5545-E806BC4220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1697" y="4762840"/>
            <a:ext cx="546859" cy="546859"/>
          </a:xfrm>
          <a:prstGeom prst="rect">
            <a:avLst/>
          </a:prstGeom>
        </p:spPr>
      </p:pic>
      <p:pic>
        <p:nvPicPr>
          <p:cNvPr id="196" name="Picture 195" descr="A white figure with a black background&#10;&#10;AI-generated content may be incorrect.">
            <a:extLst>
              <a:ext uri="{FF2B5EF4-FFF2-40B4-BE49-F238E27FC236}">
                <a16:creationId xmlns:a16="http://schemas.microsoft.com/office/drawing/2014/main" id="{83F9A972-9897-2AF1-7DFD-B3EBFAADF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7837" y="4762840"/>
            <a:ext cx="546859" cy="546859"/>
          </a:xfrm>
          <a:prstGeom prst="rect">
            <a:avLst/>
          </a:prstGeom>
        </p:spPr>
      </p:pic>
      <p:pic>
        <p:nvPicPr>
          <p:cNvPr id="197" name="Picture 196" descr="A white figure with a black background&#10;&#10;AI-generated content may be incorrect.">
            <a:extLst>
              <a:ext uri="{FF2B5EF4-FFF2-40B4-BE49-F238E27FC236}">
                <a16:creationId xmlns:a16="http://schemas.microsoft.com/office/drawing/2014/main" id="{EE16E59B-EC85-7AD5-79C1-4F7020FFB4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3977" y="4762840"/>
            <a:ext cx="546859" cy="546859"/>
          </a:xfrm>
          <a:prstGeom prst="rect">
            <a:avLst/>
          </a:prstGeom>
        </p:spPr>
      </p:pic>
      <p:pic>
        <p:nvPicPr>
          <p:cNvPr id="218" name="Picture 217" descr="A red figure with black background&#10;&#10;AI-generated content may be incorrect.">
            <a:extLst>
              <a:ext uri="{FF2B5EF4-FFF2-40B4-BE49-F238E27FC236}">
                <a16:creationId xmlns:a16="http://schemas.microsoft.com/office/drawing/2014/main" id="{F71274F2-743D-839D-FB49-0FAA047DF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877" y="2275792"/>
            <a:ext cx="546859" cy="546859"/>
          </a:xfrm>
          <a:prstGeom prst="rect">
            <a:avLst/>
          </a:prstGeom>
        </p:spPr>
      </p:pic>
      <p:pic>
        <p:nvPicPr>
          <p:cNvPr id="219" name="Picture 218" descr="A red figure with arms and legs&#10;&#10;AI-generated content may be incorrect.">
            <a:extLst>
              <a:ext uri="{FF2B5EF4-FFF2-40B4-BE49-F238E27FC236}">
                <a16:creationId xmlns:a16="http://schemas.microsoft.com/office/drawing/2014/main" id="{5BE9A0BF-04E1-3182-2231-7BCE0CF56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737" y="2275792"/>
            <a:ext cx="546859" cy="546859"/>
          </a:xfrm>
          <a:prstGeom prst="rect">
            <a:avLst/>
          </a:prstGeom>
        </p:spPr>
      </p:pic>
      <p:pic>
        <p:nvPicPr>
          <p:cNvPr id="220" name="Picture 219" descr="A red figure with black background&#10;&#10;AI-generated content may be incorrect.">
            <a:extLst>
              <a:ext uri="{FF2B5EF4-FFF2-40B4-BE49-F238E27FC236}">
                <a16:creationId xmlns:a16="http://schemas.microsoft.com/office/drawing/2014/main" id="{800DDC29-5EA9-8F4C-8DE1-841B35E02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157" y="2275792"/>
            <a:ext cx="546859" cy="546859"/>
          </a:xfrm>
          <a:prstGeom prst="rect">
            <a:avLst/>
          </a:prstGeom>
        </p:spPr>
      </p:pic>
      <p:pic>
        <p:nvPicPr>
          <p:cNvPr id="221" name="Picture 220" descr="A red figure with arms and legs&#10;&#10;AI-generated content may be incorrect.">
            <a:extLst>
              <a:ext uri="{FF2B5EF4-FFF2-40B4-BE49-F238E27FC236}">
                <a16:creationId xmlns:a16="http://schemas.microsoft.com/office/drawing/2014/main" id="{48F80E51-21EA-32C0-5921-3F92CC58DE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8017" y="2275792"/>
            <a:ext cx="546859" cy="546859"/>
          </a:xfrm>
          <a:prstGeom prst="rect">
            <a:avLst/>
          </a:prstGeom>
        </p:spPr>
      </p:pic>
      <p:pic>
        <p:nvPicPr>
          <p:cNvPr id="222" name="Picture 221" descr="A red figure with black background&#10;&#10;AI-generated content may be incorrect.">
            <a:extLst>
              <a:ext uri="{FF2B5EF4-FFF2-40B4-BE49-F238E27FC236}">
                <a16:creationId xmlns:a16="http://schemas.microsoft.com/office/drawing/2014/main" id="{92C08219-60D5-5C57-FE9D-BA34DF911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6437" y="2275792"/>
            <a:ext cx="546859" cy="546859"/>
          </a:xfrm>
          <a:prstGeom prst="rect">
            <a:avLst/>
          </a:prstGeom>
        </p:spPr>
      </p:pic>
      <p:pic>
        <p:nvPicPr>
          <p:cNvPr id="223" name="Picture 222" descr="A red figure with arms and legs&#10;&#10;AI-generated content may be incorrect.">
            <a:extLst>
              <a:ext uri="{FF2B5EF4-FFF2-40B4-BE49-F238E27FC236}">
                <a16:creationId xmlns:a16="http://schemas.microsoft.com/office/drawing/2014/main" id="{A4C804B7-5AA6-C7D4-8484-82F74A665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0297" y="2275792"/>
            <a:ext cx="546859" cy="546859"/>
          </a:xfrm>
          <a:prstGeom prst="rect">
            <a:avLst/>
          </a:prstGeom>
        </p:spPr>
      </p:pic>
      <p:pic>
        <p:nvPicPr>
          <p:cNvPr id="224" name="Picture 223" descr="A red figure with black background&#10;&#10;AI-generated content may be incorrect.">
            <a:extLst>
              <a:ext uri="{FF2B5EF4-FFF2-40B4-BE49-F238E27FC236}">
                <a16:creationId xmlns:a16="http://schemas.microsoft.com/office/drawing/2014/main" id="{3D06A687-D64B-77AA-70C5-6630AF6A9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717" y="2275792"/>
            <a:ext cx="546859" cy="546859"/>
          </a:xfrm>
          <a:prstGeom prst="rect">
            <a:avLst/>
          </a:prstGeom>
        </p:spPr>
      </p:pic>
      <p:pic>
        <p:nvPicPr>
          <p:cNvPr id="225" name="Picture 224" descr="A red figure with arms and legs&#10;&#10;AI-generated content may be incorrect.">
            <a:extLst>
              <a:ext uri="{FF2B5EF4-FFF2-40B4-BE49-F238E27FC236}">
                <a16:creationId xmlns:a16="http://schemas.microsoft.com/office/drawing/2014/main" id="{8C6D8621-DF3B-9BB7-9BC8-B87CD3D989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2577" y="2275792"/>
            <a:ext cx="546859" cy="546859"/>
          </a:xfrm>
          <a:prstGeom prst="rect">
            <a:avLst/>
          </a:prstGeom>
        </p:spPr>
      </p:pic>
      <p:pic>
        <p:nvPicPr>
          <p:cNvPr id="226" name="Picture 225" descr="A red figure with black background&#10;&#10;AI-generated content may be incorrect.">
            <a:extLst>
              <a:ext uri="{FF2B5EF4-FFF2-40B4-BE49-F238E27FC236}">
                <a16:creationId xmlns:a16="http://schemas.microsoft.com/office/drawing/2014/main" id="{ABAEDEF0-DAB3-DAC0-3D2E-57107FD15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0997" y="2275792"/>
            <a:ext cx="546859" cy="546859"/>
          </a:xfrm>
          <a:prstGeom prst="rect">
            <a:avLst/>
          </a:prstGeom>
        </p:spPr>
      </p:pic>
      <p:pic>
        <p:nvPicPr>
          <p:cNvPr id="227" name="Picture 226" descr="A red figure with arms and legs&#10;&#10;AI-generated content may be incorrect.">
            <a:extLst>
              <a:ext uri="{FF2B5EF4-FFF2-40B4-BE49-F238E27FC236}">
                <a16:creationId xmlns:a16="http://schemas.microsoft.com/office/drawing/2014/main" id="{B77DDFA7-E58E-AAE8-BCC4-EA6E002EF7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7" y="2275792"/>
            <a:ext cx="546859" cy="546859"/>
          </a:xfrm>
          <a:prstGeom prst="rect">
            <a:avLst/>
          </a:prstGeom>
        </p:spPr>
      </p:pic>
      <p:pic>
        <p:nvPicPr>
          <p:cNvPr id="228" name="Picture 227" descr="A red figure with black background&#10;&#10;AI-generated content may be incorrect.">
            <a:extLst>
              <a:ext uri="{FF2B5EF4-FFF2-40B4-BE49-F238E27FC236}">
                <a16:creationId xmlns:a16="http://schemas.microsoft.com/office/drawing/2014/main" id="{01563090-2070-53BD-64CD-F1422AEBF2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277" y="2275792"/>
            <a:ext cx="546859" cy="546859"/>
          </a:xfrm>
          <a:prstGeom prst="rect">
            <a:avLst/>
          </a:prstGeom>
        </p:spPr>
      </p:pic>
      <p:pic>
        <p:nvPicPr>
          <p:cNvPr id="229" name="Picture 228" descr="A red figure with arms and legs&#10;&#10;AI-generated content may be incorrect.">
            <a:extLst>
              <a:ext uri="{FF2B5EF4-FFF2-40B4-BE49-F238E27FC236}">
                <a16:creationId xmlns:a16="http://schemas.microsoft.com/office/drawing/2014/main" id="{9B0F0628-CF9B-4E33-7A7F-8DA82B5FD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137" y="2275792"/>
            <a:ext cx="546859" cy="546859"/>
          </a:xfrm>
          <a:prstGeom prst="rect">
            <a:avLst/>
          </a:prstGeom>
        </p:spPr>
      </p:pic>
      <p:pic>
        <p:nvPicPr>
          <p:cNvPr id="230" name="Picture 229" descr="A red figure with black background&#10;&#10;AI-generated content may be incorrect.">
            <a:extLst>
              <a:ext uri="{FF2B5EF4-FFF2-40B4-BE49-F238E27FC236}">
                <a16:creationId xmlns:a16="http://schemas.microsoft.com/office/drawing/2014/main" id="{C5CCAE9C-A275-7399-9E27-D68992FE10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557" y="2275792"/>
            <a:ext cx="546859" cy="546859"/>
          </a:xfrm>
          <a:prstGeom prst="rect">
            <a:avLst/>
          </a:prstGeom>
        </p:spPr>
      </p:pic>
      <p:pic>
        <p:nvPicPr>
          <p:cNvPr id="231" name="Picture 230" descr="A red figure with arms and legs&#10;&#10;AI-generated content may be incorrect.">
            <a:extLst>
              <a:ext uri="{FF2B5EF4-FFF2-40B4-BE49-F238E27FC236}">
                <a16:creationId xmlns:a16="http://schemas.microsoft.com/office/drawing/2014/main" id="{EDBF1B31-CCD2-0CE1-BB83-A08F6466E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417" y="2275792"/>
            <a:ext cx="546859" cy="546859"/>
          </a:xfrm>
          <a:prstGeom prst="rect">
            <a:avLst/>
          </a:prstGeom>
        </p:spPr>
      </p:pic>
      <p:pic>
        <p:nvPicPr>
          <p:cNvPr id="232" name="Picture 231" descr="A red figure with black background&#10;&#10;AI-generated content may be incorrect.">
            <a:extLst>
              <a:ext uri="{FF2B5EF4-FFF2-40B4-BE49-F238E27FC236}">
                <a16:creationId xmlns:a16="http://schemas.microsoft.com/office/drawing/2014/main" id="{5A228362-4E43-3314-8B70-577BD74C4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837" y="2275792"/>
            <a:ext cx="546859" cy="546859"/>
          </a:xfrm>
          <a:prstGeom prst="rect">
            <a:avLst/>
          </a:prstGeom>
        </p:spPr>
      </p:pic>
      <p:pic>
        <p:nvPicPr>
          <p:cNvPr id="233" name="Picture 232" descr="A red figure with arms and legs&#10;&#10;AI-generated content may be incorrect.">
            <a:extLst>
              <a:ext uri="{FF2B5EF4-FFF2-40B4-BE49-F238E27FC236}">
                <a16:creationId xmlns:a16="http://schemas.microsoft.com/office/drawing/2014/main" id="{523C3F1E-EEED-4AD6-3179-CAA0601074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697" y="2275792"/>
            <a:ext cx="546859" cy="546859"/>
          </a:xfrm>
          <a:prstGeom prst="rect">
            <a:avLst/>
          </a:prstGeom>
        </p:spPr>
      </p:pic>
      <p:pic>
        <p:nvPicPr>
          <p:cNvPr id="234" name="Picture 233" descr="A red figure with black background&#10;&#10;AI-generated content may be incorrect.">
            <a:extLst>
              <a:ext uri="{FF2B5EF4-FFF2-40B4-BE49-F238E27FC236}">
                <a16:creationId xmlns:a16="http://schemas.microsoft.com/office/drawing/2014/main" id="{49A17172-19B4-F62D-C825-43F158D05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0125" y="2275792"/>
            <a:ext cx="546859" cy="546859"/>
          </a:xfrm>
          <a:prstGeom prst="rect">
            <a:avLst/>
          </a:prstGeom>
        </p:spPr>
      </p:pic>
      <p:pic>
        <p:nvPicPr>
          <p:cNvPr id="235" name="Picture 234" descr="A red figure with arms and legs&#10;&#10;AI-generated content may be incorrect.">
            <a:extLst>
              <a:ext uri="{FF2B5EF4-FFF2-40B4-BE49-F238E27FC236}">
                <a16:creationId xmlns:a16="http://schemas.microsoft.com/office/drawing/2014/main" id="{A786B91B-259B-EF63-E98B-FDEF435D7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3977" y="2275792"/>
            <a:ext cx="546859" cy="546859"/>
          </a:xfrm>
          <a:prstGeom prst="rect">
            <a:avLst/>
          </a:prstGeom>
        </p:spPr>
      </p:pic>
      <p:pic>
        <p:nvPicPr>
          <p:cNvPr id="236" name="Picture 235" descr="A red figure with black background&#10;&#10;AI-generated content may be incorrect.">
            <a:extLst>
              <a:ext uri="{FF2B5EF4-FFF2-40B4-BE49-F238E27FC236}">
                <a16:creationId xmlns:a16="http://schemas.microsoft.com/office/drawing/2014/main" id="{4673423A-A40D-353C-97E3-78B5FAD90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737" y="2897554"/>
            <a:ext cx="546859" cy="546859"/>
          </a:xfrm>
          <a:prstGeom prst="rect">
            <a:avLst/>
          </a:prstGeom>
        </p:spPr>
      </p:pic>
      <p:pic>
        <p:nvPicPr>
          <p:cNvPr id="237" name="Picture 236" descr="A red figure with arms and legs&#10;&#10;AI-generated content may be incorrect.">
            <a:extLst>
              <a:ext uri="{FF2B5EF4-FFF2-40B4-BE49-F238E27FC236}">
                <a16:creationId xmlns:a16="http://schemas.microsoft.com/office/drawing/2014/main" id="{CDD61B55-56CE-4C0A-7002-65F54F63F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9597" y="2897554"/>
            <a:ext cx="546859" cy="546859"/>
          </a:xfrm>
          <a:prstGeom prst="rect">
            <a:avLst/>
          </a:prstGeom>
        </p:spPr>
      </p:pic>
      <p:pic>
        <p:nvPicPr>
          <p:cNvPr id="254" name="Picture 253" descr="A red figure with black background&#10;&#10;AI-generated content may be incorrect.">
            <a:extLst>
              <a:ext uri="{FF2B5EF4-FFF2-40B4-BE49-F238E27FC236}">
                <a16:creationId xmlns:a16="http://schemas.microsoft.com/office/drawing/2014/main" id="{D7ECC86C-9AAA-96D0-E787-C7ACCA3D2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457" y="2897554"/>
            <a:ext cx="546859" cy="546859"/>
          </a:xfrm>
          <a:prstGeom prst="rect">
            <a:avLst/>
          </a:prstGeom>
        </p:spPr>
      </p:pic>
      <p:pic>
        <p:nvPicPr>
          <p:cNvPr id="256" name="Picture 255" descr="A white figure with a black background&#10;&#10;AI-generated content may be incorrect.">
            <a:extLst>
              <a:ext uri="{FF2B5EF4-FFF2-40B4-BE49-F238E27FC236}">
                <a16:creationId xmlns:a16="http://schemas.microsoft.com/office/drawing/2014/main" id="{C4158AD7-95D4-9787-905C-604250666F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0997" y="2897554"/>
            <a:ext cx="546859" cy="546859"/>
          </a:xfrm>
          <a:prstGeom prst="rect">
            <a:avLst/>
          </a:prstGeom>
        </p:spPr>
      </p:pic>
      <p:pic>
        <p:nvPicPr>
          <p:cNvPr id="257" name="Picture 256" descr="A white figure with a black background&#10;&#10;AI-generated content may be incorrect.">
            <a:extLst>
              <a:ext uri="{FF2B5EF4-FFF2-40B4-BE49-F238E27FC236}">
                <a16:creationId xmlns:a16="http://schemas.microsoft.com/office/drawing/2014/main" id="{282E5114-9370-5830-D3C1-BAB548E41B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7137" y="2897554"/>
            <a:ext cx="546859" cy="546859"/>
          </a:xfrm>
          <a:prstGeom prst="rect">
            <a:avLst/>
          </a:prstGeom>
        </p:spPr>
      </p:pic>
      <p:pic>
        <p:nvPicPr>
          <p:cNvPr id="258" name="Picture 257" descr="A white figure with a black background&#10;&#10;AI-generated content may be incorrect.">
            <a:extLst>
              <a:ext uri="{FF2B5EF4-FFF2-40B4-BE49-F238E27FC236}">
                <a16:creationId xmlns:a16="http://schemas.microsoft.com/office/drawing/2014/main" id="{F308FC3A-C69F-A2B4-2F8A-F622B7EDDB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3277" y="2897554"/>
            <a:ext cx="546859" cy="546859"/>
          </a:xfrm>
          <a:prstGeom prst="rect">
            <a:avLst/>
          </a:prstGeom>
        </p:spPr>
      </p:pic>
      <p:pic>
        <p:nvPicPr>
          <p:cNvPr id="259" name="Picture 258" descr="A white figure with a black background&#10;&#10;AI-generated content may be incorrect.">
            <a:extLst>
              <a:ext uri="{FF2B5EF4-FFF2-40B4-BE49-F238E27FC236}">
                <a16:creationId xmlns:a16="http://schemas.microsoft.com/office/drawing/2014/main" id="{BD7438B8-F8D5-253F-F713-97E116CACA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9417" y="2897554"/>
            <a:ext cx="546859" cy="546859"/>
          </a:xfrm>
          <a:prstGeom prst="rect">
            <a:avLst/>
          </a:prstGeom>
        </p:spPr>
      </p:pic>
      <p:pic>
        <p:nvPicPr>
          <p:cNvPr id="260" name="Picture 259" descr="A white figure with a black background&#10;&#10;AI-generated content may be incorrect.">
            <a:extLst>
              <a:ext uri="{FF2B5EF4-FFF2-40B4-BE49-F238E27FC236}">
                <a16:creationId xmlns:a16="http://schemas.microsoft.com/office/drawing/2014/main" id="{4B381AF5-4A15-678A-F657-1A7F34ADDA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5557" y="2897554"/>
            <a:ext cx="546859" cy="546859"/>
          </a:xfrm>
          <a:prstGeom prst="rect">
            <a:avLst/>
          </a:prstGeom>
        </p:spPr>
      </p:pic>
      <p:pic>
        <p:nvPicPr>
          <p:cNvPr id="261" name="Picture 260" descr="A white figure with a black background&#10;&#10;AI-generated content may be incorrect.">
            <a:extLst>
              <a:ext uri="{FF2B5EF4-FFF2-40B4-BE49-F238E27FC236}">
                <a16:creationId xmlns:a16="http://schemas.microsoft.com/office/drawing/2014/main" id="{EA83DF63-00A0-6965-61F8-26949E6DC4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1697" y="2897554"/>
            <a:ext cx="546859" cy="546859"/>
          </a:xfrm>
          <a:prstGeom prst="rect">
            <a:avLst/>
          </a:prstGeom>
        </p:spPr>
      </p:pic>
      <p:pic>
        <p:nvPicPr>
          <p:cNvPr id="262" name="Picture 261" descr="A white figure with a black background&#10;&#10;AI-generated content may be incorrect.">
            <a:extLst>
              <a:ext uri="{FF2B5EF4-FFF2-40B4-BE49-F238E27FC236}">
                <a16:creationId xmlns:a16="http://schemas.microsoft.com/office/drawing/2014/main" id="{C5C14CA5-4DEC-07F6-94A4-FBCA3AFA0F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7837" y="2897554"/>
            <a:ext cx="546859" cy="546859"/>
          </a:xfrm>
          <a:prstGeom prst="rect">
            <a:avLst/>
          </a:prstGeom>
        </p:spPr>
      </p:pic>
      <p:pic>
        <p:nvPicPr>
          <p:cNvPr id="263" name="Picture 262" descr="A white figure with a black background&#10;&#10;AI-generated content may be incorrect.">
            <a:extLst>
              <a:ext uri="{FF2B5EF4-FFF2-40B4-BE49-F238E27FC236}">
                <a16:creationId xmlns:a16="http://schemas.microsoft.com/office/drawing/2014/main" id="{93364E3D-FF22-4F1F-2EF8-B2CE9166C7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3977" y="2897554"/>
            <a:ext cx="546859" cy="546859"/>
          </a:xfrm>
          <a:prstGeom prst="rect">
            <a:avLst/>
          </a:prstGeom>
        </p:spPr>
      </p:pic>
      <p:pic>
        <p:nvPicPr>
          <p:cNvPr id="264" name="Picture 263" descr="A white figure with a black background&#10;&#10;AI-generated content may be incorrect.">
            <a:extLst>
              <a:ext uri="{FF2B5EF4-FFF2-40B4-BE49-F238E27FC236}">
                <a16:creationId xmlns:a16="http://schemas.microsoft.com/office/drawing/2014/main" id="{AF9E586A-4746-C948-9808-B24DE12415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0125" y="2897554"/>
            <a:ext cx="546859" cy="546859"/>
          </a:xfrm>
          <a:prstGeom prst="rect">
            <a:avLst/>
          </a:prstGeom>
        </p:spPr>
      </p:pic>
      <p:pic>
        <p:nvPicPr>
          <p:cNvPr id="25" name="Picture 24" descr="A white figure with a black background&#10;&#10;AI-generated content may be incorrect.">
            <a:extLst>
              <a:ext uri="{FF2B5EF4-FFF2-40B4-BE49-F238E27FC236}">
                <a16:creationId xmlns:a16="http://schemas.microsoft.com/office/drawing/2014/main" id="{5708BCD3-6A2F-EE63-0CF7-E7EEB3EB0C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8717" y="2882141"/>
            <a:ext cx="546859" cy="546859"/>
          </a:xfrm>
          <a:prstGeom prst="rect">
            <a:avLst/>
          </a:prstGeom>
        </p:spPr>
      </p:pic>
      <p:pic>
        <p:nvPicPr>
          <p:cNvPr id="26" name="Picture 25" descr="A white figure with a black background&#10;&#10;AI-generated content may be incorrect.">
            <a:extLst>
              <a:ext uri="{FF2B5EF4-FFF2-40B4-BE49-F238E27FC236}">
                <a16:creationId xmlns:a16="http://schemas.microsoft.com/office/drawing/2014/main" id="{504D6100-CA7B-AA9B-5D16-6AD255C123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857" y="2882141"/>
            <a:ext cx="546859" cy="546859"/>
          </a:xfrm>
          <a:prstGeom prst="rect">
            <a:avLst/>
          </a:prstGeom>
        </p:spPr>
      </p:pic>
      <p:sp>
        <p:nvSpPr>
          <p:cNvPr id="3" name="TextBox 2">
            <a:extLst>
              <a:ext uri="{FF2B5EF4-FFF2-40B4-BE49-F238E27FC236}">
                <a16:creationId xmlns:a16="http://schemas.microsoft.com/office/drawing/2014/main" id="{F6BAB76F-7810-49E9-C239-5E2888976471}"/>
              </a:ext>
            </a:extLst>
          </p:cNvPr>
          <p:cNvSpPr txBox="1"/>
          <p:nvPr/>
        </p:nvSpPr>
        <p:spPr>
          <a:xfrm>
            <a:off x="5662766" y="6350399"/>
            <a:ext cx="5913438" cy="553998"/>
          </a:xfrm>
          <a:prstGeom prst="rect">
            <a:avLst/>
          </a:prstGeom>
          <a:noFill/>
        </p:spPr>
        <p:txBody>
          <a:bodyPr wrap="square">
            <a:spAutoFit/>
          </a:bodyPr>
          <a:lstStyle/>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Source: SE ALS 2023-24 (16+) and ONS Persons by single year of age </a:t>
            </a:r>
          </a:p>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for local authorities in England, mid-2024</a:t>
            </a:r>
          </a:p>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pic>
        <p:nvPicPr>
          <p:cNvPr id="10" name="Picture 9" descr="A red figure with black background&#10;&#10;AI-generated content may be incorrect.">
            <a:extLst>
              <a:ext uri="{FF2B5EF4-FFF2-40B4-BE49-F238E27FC236}">
                <a16:creationId xmlns:a16="http://schemas.microsoft.com/office/drawing/2014/main" id="{E81539DB-FB3B-4FFA-6F29-8DD84A065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017" y="2900329"/>
            <a:ext cx="546859" cy="546859"/>
          </a:xfrm>
          <a:prstGeom prst="rect">
            <a:avLst/>
          </a:prstGeom>
        </p:spPr>
      </p:pic>
      <p:pic>
        <p:nvPicPr>
          <p:cNvPr id="11" name="Picture 10" descr="A red figure with arms and legs&#10;&#10;AI-generated content may be incorrect.">
            <a:extLst>
              <a:ext uri="{FF2B5EF4-FFF2-40B4-BE49-F238E27FC236}">
                <a16:creationId xmlns:a16="http://schemas.microsoft.com/office/drawing/2014/main" id="{77B40393-548F-DE1A-522D-93ED21586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877" y="2900329"/>
            <a:ext cx="546859" cy="546859"/>
          </a:xfrm>
          <a:prstGeom prst="rect">
            <a:avLst/>
          </a:prstGeom>
        </p:spPr>
      </p:pic>
      <p:pic>
        <p:nvPicPr>
          <p:cNvPr id="17" name="Picture 16" descr="A red figure with black background&#10;&#10;AI-generated content may be incorrect.">
            <a:extLst>
              <a:ext uri="{FF2B5EF4-FFF2-40B4-BE49-F238E27FC236}">
                <a16:creationId xmlns:a16="http://schemas.microsoft.com/office/drawing/2014/main" id="{1466335D-EF25-9959-6798-019891572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7026" y="2892110"/>
            <a:ext cx="546859" cy="546859"/>
          </a:xfrm>
          <a:prstGeom prst="rect">
            <a:avLst/>
          </a:prstGeom>
        </p:spPr>
      </p:pic>
      <p:pic>
        <p:nvPicPr>
          <p:cNvPr id="18" name="Picture 17" descr="A red figure with arms and legs&#10;&#10;AI-generated content may be incorrect.">
            <a:extLst>
              <a:ext uri="{FF2B5EF4-FFF2-40B4-BE49-F238E27FC236}">
                <a16:creationId xmlns:a16="http://schemas.microsoft.com/office/drawing/2014/main" id="{2D19B813-DEFB-76D0-299E-6F495B441E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0886" y="2892110"/>
            <a:ext cx="546859" cy="546859"/>
          </a:xfrm>
          <a:prstGeom prst="rect">
            <a:avLst/>
          </a:prstGeom>
        </p:spPr>
      </p:pic>
      <p:pic>
        <p:nvPicPr>
          <p:cNvPr id="19" name="Picture 18" descr="A red figure with black background&#10;&#10;AI-generated content may be incorrect.">
            <a:extLst>
              <a:ext uri="{FF2B5EF4-FFF2-40B4-BE49-F238E27FC236}">
                <a16:creationId xmlns:a16="http://schemas.microsoft.com/office/drawing/2014/main" id="{EF975DC5-E206-E12D-AB6D-A85125A294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306" y="2894885"/>
            <a:ext cx="546859" cy="546859"/>
          </a:xfrm>
          <a:prstGeom prst="rect">
            <a:avLst/>
          </a:prstGeom>
        </p:spPr>
      </p:pic>
      <p:pic>
        <p:nvPicPr>
          <p:cNvPr id="21" name="Picture 20" descr="A red figure with arms and legs&#10;&#10;AI-generated content may be incorrect.">
            <a:extLst>
              <a:ext uri="{FF2B5EF4-FFF2-40B4-BE49-F238E27FC236}">
                <a16:creationId xmlns:a16="http://schemas.microsoft.com/office/drawing/2014/main" id="{C4557F53-B331-1860-7E70-3B81B28A3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3166" y="2894885"/>
            <a:ext cx="546859" cy="546859"/>
          </a:xfrm>
          <a:prstGeom prst="rect">
            <a:avLst/>
          </a:prstGeom>
        </p:spPr>
      </p:pic>
    </p:spTree>
    <p:extLst>
      <p:ext uri="{BB962C8B-B14F-4D97-AF65-F5344CB8AC3E}">
        <p14:creationId xmlns:p14="http://schemas.microsoft.com/office/powerpoint/2010/main" val="160573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C0D7-CFB9-46D6-E4A6-84F8A392D9D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74F68D-29FE-757B-A524-FA7EC23F6298}"/>
              </a:ext>
            </a:extLst>
          </p:cNvPr>
          <p:cNvSpPr txBox="1"/>
          <p:nvPr/>
        </p:nvSpPr>
        <p:spPr>
          <a:xfrm>
            <a:off x="900874" y="976195"/>
            <a:ext cx="2966361"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ea typeface="Calibri" panose="020F0502020204030204" pitchFamily="34" charset="0"/>
                <a:cs typeface="Aharoni" panose="02010803020104030203" pitchFamily="2" charset="-79"/>
              </a:rPr>
              <a:t>50,000 </a:t>
            </a:r>
            <a:r>
              <a:rPr kumimoji="0" lang="en-GB" sz="28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Aharoni" panose="02010803020104030203" pitchFamily="2" charset="-79"/>
              </a:rPr>
              <a:t>adults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Aharoni" panose="02010803020104030203" pitchFamily="2" charset="-79"/>
              </a:rPr>
              <a:t>do no activity at 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alibri Light" panose="020F0302020204030204"/>
                <a:ea typeface="Calibri" panose="020F0502020204030204" pitchFamily="34" charset="0"/>
                <a:cs typeface="Aharoni" panose="02010803020104030203" pitchFamily="2" charset="-79"/>
              </a:rPr>
              <a:t>(18%)</a:t>
            </a:r>
          </a:p>
        </p:txBody>
      </p:sp>
      <p:sp>
        <p:nvSpPr>
          <p:cNvPr id="48" name="TextBox 47">
            <a:extLst>
              <a:ext uri="{FF2B5EF4-FFF2-40B4-BE49-F238E27FC236}">
                <a16:creationId xmlns:a16="http://schemas.microsoft.com/office/drawing/2014/main" id="{55069A21-B4CA-8A0F-9F97-EB4A5FCCE5C7}"/>
              </a:ext>
            </a:extLst>
          </p:cNvPr>
          <p:cNvSpPr txBox="1"/>
          <p:nvPr/>
        </p:nvSpPr>
        <p:spPr>
          <a:xfrm>
            <a:off x="4759996" y="2033456"/>
            <a:ext cx="3001345" cy="181588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There are </a:t>
            </a:r>
            <a:r>
              <a:rPr kumimoji="0" lang="en-GB" sz="2800" b="1" i="0" u="none" strike="noStrike" kern="1200" cap="none" spc="0" normalizeH="0" baseline="0" noProof="0" dirty="0">
                <a:ln>
                  <a:noFill/>
                </a:ln>
                <a:solidFill>
                  <a:schemeClr val="bg1"/>
                </a:solidFill>
                <a:effectLst/>
                <a:uLnTx/>
                <a:uFillTx/>
                <a:ea typeface="Calibri Light" panose="020F0302020204030204" pitchFamily="34" charset="0"/>
                <a:cs typeface="Calibri Light" panose="020F0302020204030204" pitchFamily="34" charset="0"/>
              </a:rPr>
              <a:t>28,000 </a:t>
            </a:r>
            <a:r>
              <a:rPr kumimoji="0" lang="en-GB" sz="2800" b="0"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people missing the intensity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a:t>
            </a:r>
            <a:r>
              <a:rPr lang="en-GB"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10</a:t>
            </a:r>
            <a:r>
              <a:rPr kumimoji="0" lang="en-GB" sz="2800" b="0"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p>
        </p:txBody>
      </p:sp>
      <p:sp>
        <p:nvSpPr>
          <p:cNvPr id="51" name="TextBox 50">
            <a:extLst>
              <a:ext uri="{FF2B5EF4-FFF2-40B4-BE49-F238E27FC236}">
                <a16:creationId xmlns:a16="http://schemas.microsoft.com/office/drawing/2014/main" id="{B7A2872D-BC04-76D3-A568-4AFBB66EDEC9}"/>
              </a:ext>
            </a:extLst>
          </p:cNvPr>
          <p:cNvSpPr txBox="1"/>
          <p:nvPr/>
        </p:nvSpPr>
        <p:spPr>
          <a:xfrm>
            <a:off x="8704947" y="2030745"/>
            <a:ext cx="2896422" cy="181588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accent1"/>
                </a:solidFill>
                <a:effectLst/>
                <a:uLnTx/>
                <a:uFillTx/>
                <a:latin typeface="Calibri Light" panose="020F0302020204030204" pitchFamily="34" charset="0"/>
                <a:ea typeface="Calibri Light" panose="020F0302020204030204" pitchFamily="34" charset="0"/>
                <a:cs typeface="Calibri Light" panose="020F0302020204030204" pitchFamily="34" charset="0"/>
              </a:rPr>
              <a:t>There are </a:t>
            </a:r>
            <a:r>
              <a:rPr kumimoji="0" lang="en-GB" sz="2800" b="1" i="0" u="none" strike="noStrike" kern="1200" cap="none" spc="0" normalizeH="0" baseline="0" noProof="0" dirty="0">
                <a:ln>
                  <a:noFill/>
                </a:ln>
                <a:solidFill>
                  <a:schemeClr val="accent1"/>
                </a:solidFill>
                <a:effectLst/>
                <a:uLnTx/>
                <a:uFillTx/>
                <a:ea typeface="Calibri Light" panose="020F0302020204030204" pitchFamily="34" charset="0"/>
                <a:cs typeface="Calibri Light" panose="020F0302020204030204" pitchFamily="34" charset="0"/>
              </a:rPr>
              <a:t>2,000 </a:t>
            </a:r>
            <a:r>
              <a:rPr kumimoji="0" lang="en-GB" sz="2800" b="0" i="0" u="none" strike="noStrike" kern="1200" cap="none" spc="0" normalizeH="0" baseline="0" noProof="0" dirty="0">
                <a:ln>
                  <a:noFill/>
                </a:ln>
                <a:solidFill>
                  <a:schemeClr val="accent1"/>
                </a:solidFill>
                <a:effectLst/>
                <a:uLnTx/>
                <a:uFillTx/>
                <a:latin typeface="Calibri Light" panose="020F0302020204030204" pitchFamily="34" charset="0"/>
                <a:ea typeface="Calibri Light" panose="020F0302020204030204" pitchFamily="34" charset="0"/>
                <a:cs typeface="Calibri Light" panose="020F0302020204030204" pitchFamily="34" charset="0"/>
              </a:rPr>
              <a:t>people not active for long enough</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accent1"/>
                </a:solidFill>
                <a:effectLst/>
                <a:uLnTx/>
                <a:uFillTx/>
                <a:latin typeface="Calibri Light" panose="020F0302020204030204" pitchFamily="34" charset="0"/>
                <a:ea typeface="Calibri Light" panose="020F0302020204030204" pitchFamily="34" charset="0"/>
                <a:cs typeface="Calibri Light" panose="020F0302020204030204" pitchFamily="34" charset="0"/>
              </a:rPr>
              <a:t>(1%) </a:t>
            </a:r>
          </a:p>
        </p:txBody>
      </p:sp>
      <p:sp>
        <p:nvSpPr>
          <p:cNvPr id="5" name="TextBox 4">
            <a:extLst>
              <a:ext uri="{FF2B5EF4-FFF2-40B4-BE49-F238E27FC236}">
                <a16:creationId xmlns:a16="http://schemas.microsoft.com/office/drawing/2014/main" id="{A74233A2-DB66-FA4C-2AAF-94A50AAB1E73}"/>
              </a:ext>
            </a:extLst>
          </p:cNvPr>
          <p:cNvSpPr txBox="1"/>
          <p:nvPr/>
        </p:nvSpPr>
        <p:spPr>
          <a:xfrm>
            <a:off x="5783953" y="6350399"/>
            <a:ext cx="5913438" cy="553998"/>
          </a:xfrm>
          <a:prstGeom prst="rect">
            <a:avLst/>
          </a:prstGeom>
          <a:noFill/>
        </p:spPr>
        <p:txBody>
          <a:bodyPr wrap="square">
            <a:spAutoFit/>
          </a:bodyPr>
          <a:lstStyle/>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Source: SE ALS 2023-24 (16+) and ONS Persons by single year of age </a:t>
            </a:r>
          </a:p>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for local authorities in England, mid-2024</a:t>
            </a:r>
          </a:p>
          <a:p>
            <a:pPr algn="r"/>
            <a:r>
              <a:rPr lang="en-GB" sz="1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Tree>
    <p:extLst>
      <p:ext uri="{BB962C8B-B14F-4D97-AF65-F5344CB8AC3E}">
        <p14:creationId xmlns:p14="http://schemas.microsoft.com/office/powerpoint/2010/main" val="1969373597"/>
      </p:ext>
    </p:extLst>
  </p:cSld>
  <p:clrMapOvr>
    <a:masterClrMapping/>
  </p:clrMapOvr>
</p:sld>
</file>

<file path=ppt/theme/theme1.xml><?xml version="1.0" encoding="utf-8"?>
<a:theme xmlns:a="http://schemas.openxmlformats.org/drawingml/2006/main" name="10_Custom Design">
  <a:themeElements>
    <a:clrScheme name="Press Red Standard">
      <a:dk1>
        <a:srgbClr val="484043"/>
      </a:dk1>
      <a:lt1>
        <a:srgbClr val="FFFFFF"/>
      </a:lt1>
      <a:dk2>
        <a:srgbClr val="01425F"/>
      </a:dk2>
      <a:lt2>
        <a:srgbClr val="ACDBDF"/>
      </a:lt2>
      <a:accent1>
        <a:srgbClr val="BD1622"/>
      </a:accent1>
      <a:accent2>
        <a:srgbClr val="F79700"/>
      </a:accent2>
      <a:accent3>
        <a:srgbClr val="7C4982"/>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Press Red Standard">
      <a:dk1>
        <a:srgbClr val="484043"/>
      </a:dk1>
      <a:lt1>
        <a:srgbClr val="FFFFFF"/>
      </a:lt1>
      <a:dk2>
        <a:srgbClr val="01425F"/>
      </a:dk2>
      <a:lt2>
        <a:srgbClr val="ACDBDF"/>
      </a:lt2>
      <a:accent1>
        <a:srgbClr val="BD1622"/>
      </a:accent1>
      <a:accent2>
        <a:srgbClr val="F79700"/>
      </a:accent2>
      <a:accent3>
        <a:srgbClr val="7C4982"/>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Section Break A">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Press Red Standard">
      <a:dk1>
        <a:srgbClr val="484043"/>
      </a:dk1>
      <a:lt1>
        <a:srgbClr val="FFFFFF"/>
      </a:lt1>
      <a:dk2>
        <a:srgbClr val="01425F"/>
      </a:dk2>
      <a:lt2>
        <a:srgbClr val="ACDBDF"/>
      </a:lt2>
      <a:accent1>
        <a:srgbClr val="BD1622"/>
      </a:accent1>
      <a:accent2>
        <a:srgbClr val="F79700"/>
      </a:accent2>
      <a:accent3>
        <a:srgbClr val="7C4982"/>
      </a:accent3>
      <a:accent4>
        <a:srgbClr val="006537"/>
      </a:accent4>
      <a:accent5>
        <a:srgbClr val="4BA57E"/>
      </a:accent5>
      <a:accent6>
        <a:srgbClr val="53B0C2"/>
      </a:accent6>
      <a:hlink>
        <a:srgbClr val="01425F"/>
      </a:hlink>
      <a:folHlink>
        <a:srgbClr val="4BA57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86729</TotalTime>
  <Words>1415</Words>
  <Application>Microsoft Office PowerPoint</Application>
  <PresentationFormat>Widescreen</PresentationFormat>
  <Paragraphs>219</Paragraphs>
  <Slides>29</Slides>
  <Notes>24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29</vt:i4>
      </vt:variant>
    </vt:vector>
  </HeadingPairs>
  <TitlesOfParts>
    <vt:vector size="41" baseType="lpstr">
      <vt:lpstr>Angsana New</vt:lpstr>
      <vt:lpstr>Aptos</vt:lpstr>
      <vt:lpstr>Aptos Display</vt:lpstr>
      <vt:lpstr>Arial</vt:lpstr>
      <vt:lpstr>Arial Nova Light</vt:lpstr>
      <vt:lpstr>Calibri</vt:lpstr>
      <vt:lpstr>Calibri Light</vt:lpstr>
      <vt:lpstr>Wingdings</vt:lpstr>
      <vt:lpstr>10_Custom Design</vt:lpstr>
      <vt:lpstr>1_Custom Design</vt:lpstr>
      <vt:lpstr>4_Section Break A</vt:lpstr>
      <vt:lpstr>3_Office Theme</vt:lpstr>
      <vt:lpstr>PowerPoint Presentation</vt:lpstr>
      <vt:lpstr>The current landscape for physical activity in our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Hird</dc:creator>
  <cp:lastModifiedBy>Liz Radley</cp:lastModifiedBy>
  <cp:revision>1336</cp:revision>
  <dcterms:created xsi:type="dcterms:W3CDTF">2020-12-15T14:44:20Z</dcterms:created>
  <dcterms:modified xsi:type="dcterms:W3CDTF">2025-12-15T16:10:45Z</dcterms:modified>
</cp:coreProperties>
</file>