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  <p:sldMasterId id="2147483879" r:id="rId2"/>
    <p:sldMasterId id="2147483863" r:id="rId3"/>
  </p:sldMasterIdLst>
  <p:notesMasterIdLst>
    <p:notesMasterId r:id="rId26"/>
  </p:notesMasterIdLst>
  <p:handoutMasterIdLst>
    <p:handoutMasterId r:id="rId27"/>
  </p:handoutMasterIdLst>
  <p:sldIdLst>
    <p:sldId id="4157" r:id="rId4"/>
    <p:sldId id="4164" r:id="rId5"/>
    <p:sldId id="4119" r:id="rId6"/>
    <p:sldId id="4063" r:id="rId7"/>
    <p:sldId id="1388" r:id="rId8"/>
    <p:sldId id="4160" r:id="rId9"/>
    <p:sldId id="4137" r:id="rId10"/>
    <p:sldId id="4171" r:id="rId11"/>
    <p:sldId id="4132" r:id="rId12"/>
    <p:sldId id="4158" r:id="rId13"/>
    <p:sldId id="4144" r:id="rId14"/>
    <p:sldId id="4124" r:id="rId15"/>
    <p:sldId id="4126" r:id="rId16"/>
    <p:sldId id="4127" r:id="rId17"/>
    <p:sldId id="4159" r:id="rId18"/>
    <p:sldId id="4170" r:id="rId19"/>
    <p:sldId id="4068" r:id="rId20"/>
    <p:sldId id="4102" r:id="rId21"/>
    <p:sldId id="4116" r:id="rId22"/>
    <p:sldId id="4112" r:id="rId23"/>
    <p:sldId id="4114" r:id="rId24"/>
    <p:sldId id="416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5B3815-400D-6C14-1CCB-56631930C663}" name="Martin Hird" initials="MH" userId="Martin Hird" providerId="None"/>
  <p188:author id="{24285C21-1C15-9939-DE37-B21D5C01ED92}" name="Liz Radley" initials="LR" userId="S::liz@pressred.co.uk::2d828230-0f60-4fd5-9d69-9b819aaf13bf" providerId="AD"/>
  <p188:author id="{6235672F-6682-7BE6-BB07-DD73BF8C201F}" name="Martin Hird" initials="MH" userId="S::martin@pressred.co.uk::7af6d65c-07f6-4e17-8f60-307004fb9820" providerId="AD"/>
  <p188:author id="{3FDDDCAF-E490-94CC-B481-898548AB9DDC}" name="Scott Hartley" initials="SH" userId="S::scott@pressred.co.uk::da5851e2-eb73-4c9d-afd2-be7641e983ed" providerId="AD"/>
  <p188:author id="{64FA85E2-95EF-1481-CC5E-3AE2364B919C}" name="Liz Radley" initials="LR" userId="Liz Radley" providerId="None"/>
  <p188:author id="{804B0AF0-B6FC-5813-5B7F-EF09AE8C5039}" name="Tim Brearley" initials="TB" userId="2671ec7344e3106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Radley" initials="LR" lastIdx="134" clrIdx="0">
    <p:extLst>
      <p:ext uri="{19B8F6BF-5375-455C-9EA6-DF929625EA0E}">
        <p15:presenceInfo xmlns:p15="http://schemas.microsoft.com/office/powerpoint/2012/main" userId="aae0c5a9c4a6daf5" providerId="Windows Live"/>
      </p:ext>
    </p:extLst>
  </p:cmAuthor>
  <p:cmAuthor id="2" name="Martin Hird" initials="MH" lastIdx="120" clrIdx="1">
    <p:extLst>
      <p:ext uri="{19B8F6BF-5375-455C-9EA6-DF929625EA0E}">
        <p15:presenceInfo xmlns:p15="http://schemas.microsoft.com/office/powerpoint/2012/main" userId="eaad0c9c081c435d" providerId="Windows Live"/>
      </p:ext>
    </p:extLst>
  </p:cmAuthor>
  <p:cmAuthor id="3" name="Sarah Tague" initials="ST" lastIdx="8" clrIdx="2">
    <p:extLst>
      <p:ext uri="{19B8F6BF-5375-455C-9EA6-DF929625EA0E}">
        <p15:presenceInfo xmlns:p15="http://schemas.microsoft.com/office/powerpoint/2012/main" userId="Sarah Tague" providerId="None"/>
      </p:ext>
    </p:extLst>
  </p:cmAuthor>
  <p:cmAuthor id="4" name="Shona Honey" initials="SH" lastIdx="1" clrIdx="3">
    <p:extLst>
      <p:ext uri="{19B8F6BF-5375-455C-9EA6-DF929625EA0E}">
        <p15:presenceInfo xmlns:p15="http://schemas.microsoft.com/office/powerpoint/2012/main" userId="82273656a353d053" providerId="Windows Live"/>
      </p:ext>
    </p:extLst>
  </p:cmAuthor>
  <p:cmAuthor id="5" name="Scott Hartley" initials="SH" lastIdx="18" clrIdx="4">
    <p:extLst>
      <p:ext uri="{19B8F6BF-5375-455C-9EA6-DF929625EA0E}">
        <p15:presenceInfo xmlns:p15="http://schemas.microsoft.com/office/powerpoint/2012/main" userId="337a930210cd2c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700"/>
    <a:srgbClr val="4BA57E"/>
    <a:srgbClr val="BD1622"/>
    <a:srgbClr val="DCD7D9"/>
    <a:srgbClr val="01425F"/>
    <a:srgbClr val="FFFFFF"/>
    <a:srgbClr val="484043"/>
    <a:srgbClr val="77C0CF"/>
    <a:srgbClr val="DDEFF3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83" autoAdjust="0"/>
    <p:restoredTop sz="83172" autoAdjust="0"/>
  </p:normalViewPr>
  <p:slideViewPr>
    <p:cSldViewPr snapToGrid="0">
      <p:cViewPr varScale="1">
        <p:scale>
          <a:sx n="134" d="100"/>
          <a:sy n="134" d="100"/>
        </p:scale>
        <p:origin x="956" y="84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429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1%2021-22%20Adult%20template%20-%20Whole%20pop%20and%20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North%20Lincs\21-22%20North%20Linc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North%20Lincs\21-22%20North%20Linc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North%20Lincs\21-22%20North%20Linc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North%20Lincs\21-22%20North%20Linc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1%2021-22%20Adult%20template%20-%20Whole%20pop%20and%20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Dropbox%20(Press%20Red)\Press%20Red\Data\Active%20Lives\Excel%20templates\Adult\21-22%20Adult%20ALS%20template\Partnership%20template\Datapacks\Active%20Humber\North%20Lincs\21-22%20North%20Linc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Dropbox%20(Press%20Red)\Press%20Red\Data\Active%20Lives\Excel%20templates\Adult\21-22%20Adult%20ALS%20template\Partnership%20template\Datapacks\Active%20Humber\North%20Lincs\North%20Lincs%2021-22%20v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North%20Lincs\21-22%20North%20Linc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Dropbox%20(Press%20Red)\Press%20Red\Data\Active%20Lives\Excel%20templates\Adult\21-22%20Adult%20ALS%20template\Partnership%20template\Datapacks\Active%20Humber\North%20Lincs\North%20Lincs%2021-22%20v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North%20Lincs\21-22%20North%20Linc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liz\Press%20Red%20Dropbox\Liz%20Radley\Press%20Red\Data\Active%20Lives\Excel%20templates\Adult\21-22%20Adult%20ALS%20template\Partnership%20template\Datapacks\Active%20Humber\North%20Lincs\21-22%20North%20Linc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\Dropbox%20(Press%20Red)\Press%20Red\Data\Active%20Lives\Excel%20templates\Adult\21-22%20Adult%20ALS%20template\Partnership%20template\Datapacks\Active%20Humber\North%20Lincs\extra%20variabl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'Other gender'!$D$29:$D$35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'Other gender'!$E$29:$E$35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107</c:v>
                </c:pt>
                <c:pt idx="3">
                  <c:v>442</c:v>
                </c:pt>
                <c:pt idx="4">
                  <c:v>449</c:v>
                </c:pt>
                <c:pt idx="5">
                  <c:v>594</c:v>
                </c:pt>
                <c:pt idx="6">
                  <c:v>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FF-4242-8806-C5BF3363F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65410735"/>
        <c:axId val="333750448"/>
      </c:barChart>
      <c:catAx>
        <c:axId val="16541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750448"/>
        <c:crosses val="autoZero"/>
        <c:auto val="1"/>
        <c:lblAlgn val="ctr"/>
        <c:lblOffset val="100"/>
        <c:noMultiLvlLbl val="0"/>
      </c:catAx>
      <c:valAx>
        <c:axId val="333750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41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3128918810843E-2"/>
          <c:y val="3.0013642564802184E-2"/>
          <c:w val="0.84997857441236846"/>
          <c:h val="0.808399074523267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'Inactive pop'!$G$34</c:f>
              <c:strCache>
                <c:ptCount val="1"/>
                <c:pt idx="0">
                  <c:v>Inactive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'Inactive pop'!$F$35:$F$44</c:f>
              <c:strCache>
                <c:ptCount val="10"/>
                <c:pt idx="0">
                  <c:v>Male</c:v>
                </c:pt>
                <c:pt idx="1">
                  <c:v>Female</c:v>
                </c:pt>
                <c:pt idx="2">
                  <c:v>NS SEC 6-8</c:v>
                </c:pt>
                <c:pt idx="3">
                  <c:v>Limiting illness</c:v>
                </c:pt>
                <c:pt idx="4">
                  <c:v>35-54</c:v>
                </c:pt>
                <c:pt idx="5">
                  <c:v>55-74</c:v>
                </c:pt>
                <c:pt idx="6">
                  <c:v>75+</c:v>
                </c:pt>
                <c:pt idx="7">
                  <c:v>NS SEC 1-2</c:v>
                </c:pt>
                <c:pt idx="8">
                  <c:v>NS SEC 3-5</c:v>
                </c:pt>
                <c:pt idx="9">
                  <c:v>16-34</c:v>
                </c:pt>
              </c:strCache>
            </c:strRef>
          </c:cat>
          <c:val>
            <c:numRef>
              <c:f>'Inactive pop'!$G$35:$G$44</c:f>
              <c:numCache>
                <c:formatCode>_-* #,##0_-;\-* #,##0_-;_-* "-"??_-;_-@_-</c:formatCode>
                <c:ptCount val="10"/>
                <c:pt idx="0">
                  <c:v>25000</c:v>
                </c:pt>
                <c:pt idx="1">
                  <c:v>23000</c:v>
                </c:pt>
                <c:pt idx="2">
                  <c:v>22000</c:v>
                </c:pt>
                <c:pt idx="3">
                  <c:v>17000</c:v>
                </c:pt>
                <c:pt idx="4">
                  <c:v>14000</c:v>
                </c:pt>
                <c:pt idx="5">
                  <c:v>14000</c:v>
                </c:pt>
                <c:pt idx="6">
                  <c:v>11000</c:v>
                </c:pt>
                <c:pt idx="7">
                  <c:v>9000</c:v>
                </c:pt>
                <c:pt idx="8">
                  <c:v>9000</c:v>
                </c:pt>
                <c:pt idx="9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F7-4FA7-BC9C-F3A5796F5947}"/>
            </c:ext>
          </c:extLst>
        </c:ser>
        <c:ser>
          <c:idx val="1"/>
          <c:order val="1"/>
          <c:tx>
            <c:strRef>
              <c:f>'Inactive pop'!$H$34</c:f>
              <c:strCache>
                <c:ptCount val="1"/>
                <c:pt idx="0">
                  <c:v>Total population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'Inactive pop'!$F$35:$F$44</c:f>
              <c:strCache>
                <c:ptCount val="10"/>
                <c:pt idx="0">
                  <c:v>Male</c:v>
                </c:pt>
                <c:pt idx="1">
                  <c:v>Female</c:v>
                </c:pt>
                <c:pt idx="2">
                  <c:v>NS SEC 6-8</c:v>
                </c:pt>
                <c:pt idx="3">
                  <c:v>Limiting illness</c:v>
                </c:pt>
                <c:pt idx="4">
                  <c:v>35-54</c:v>
                </c:pt>
                <c:pt idx="5">
                  <c:v>55-74</c:v>
                </c:pt>
                <c:pt idx="6">
                  <c:v>75+</c:v>
                </c:pt>
                <c:pt idx="7">
                  <c:v>NS SEC 1-2</c:v>
                </c:pt>
                <c:pt idx="8">
                  <c:v>NS SEC 3-5</c:v>
                </c:pt>
                <c:pt idx="9">
                  <c:v>16-34</c:v>
                </c:pt>
              </c:strCache>
            </c:strRef>
          </c:cat>
          <c:val>
            <c:numRef>
              <c:f>'Inactive pop'!$H$35:$H$44</c:f>
              <c:numCache>
                <c:formatCode>_-* #,##0_-;\-* #,##0_-;_-* "-"??_-;_-@_-</c:formatCode>
                <c:ptCount val="10"/>
                <c:pt idx="0">
                  <c:v>43847.762584238313</c:v>
                </c:pt>
                <c:pt idx="1">
                  <c:v>47765.626639887778</c:v>
                </c:pt>
                <c:pt idx="2">
                  <c:v>35798.834788362699</c:v>
                </c:pt>
                <c:pt idx="3">
                  <c:v>14523.791080086616</c:v>
                </c:pt>
                <c:pt idx="4">
                  <c:v>28252.340338800073</c:v>
                </c:pt>
                <c:pt idx="5">
                  <c:v>30961.878296163486</c:v>
                </c:pt>
                <c:pt idx="6">
                  <c:v>5975.6297187090586</c:v>
                </c:pt>
                <c:pt idx="7">
                  <c:v>26700.693039768223</c:v>
                </c:pt>
                <c:pt idx="8">
                  <c:v>28933.032178872989</c:v>
                </c:pt>
                <c:pt idx="9">
                  <c:v>27661.415823919247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F7-4FA7-BC9C-F3A5796F5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9817935"/>
        <c:axId val="89825615"/>
      </c:barChart>
      <c:catAx>
        <c:axId val="8981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68568238120797"/>
          <c:y val="3.0013642564802184E-2"/>
          <c:w val="0.62431431761879197"/>
          <c:h val="0.913994202688218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'Inactive %'!$G$34</c:f>
              <c:strCache>
                <c:ptCount val="1"/>
                <c:pt idx="0">
                  <c:v>North Lincolnshire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'Inactive %'!$F$35:$F$45</c:f>
              <c:strCache>
                <c:ptCount val="11"/>
                <c:pt idx="0">
                  <c:v>16-34</c:v>
                </c:pt>
                <c:pt idx="1">
                  <c:v>No limiting illness</c:v>
                </c:pt>
                <c:pt idx="2">
                  <c:v>NS SEC 3-5</c:v>
                </c:pt>
                <c:pt idx="3">
                  <c:v>NS SEC 1-2</c:v>
                </c:pt>
                <c:pt idx="4">
                  <c:v>55-74</c:v>
                </c:pt>
                <c:pt idx="5">
                  <c:v>Female</c:v>
                </c:pt>
                <c:pt idx="6">
                  <c:v>35-54</c:v>
                </c:pt>
                <c:pt idx="7">
                  <c:v>Male</c:v>
                </c:pt>
                <c:pt idx="8">
                  <c:v>NS SEC 6-8</c:v>
                </c:pt>
                <c:pt idx="9">
                  <c:v>Limiting illness</c:v>
                </c:pt>
                <c:pt idx="10">
                  <c:v>75+</c:v>
                </c:pt>
              </c:strCache>
            </c:strRef>
          </c:cat>
          <c:val>
            <c:numRef>
              <c:f>'Inactive %'!$G$35:$G$45</c:f>
              <c:numCache>
                <c:formatCode>0%</c:formatCode>
                <c:ptCount val="11"/>
                <c:pt idx="0">
                  <c:v>0.21703371666565011</c:v>
                </c:pt>
                <c:pt idx="1">
                  <c:v>0.2414493153867128</c:v>
                </c:pt>
                <c:pt idx="2">
                  <c:v>0.24193590853687769</c:v>
                </c:pt>
                <c:pt idx="3">
                  <c:v>0.26149376186507473</c:v>
                </c:pt>
                <c:pt idx="4">
                  <c:v>0.30656487578581221</c:v>
                </c:pt>
                <c:pt idx="5">
                  <c:v>0.32782220008319923</c:v>
                </c:pt>
                <c:pt idx="6">
                  <c:v>0.33465981351293894</c:v>
                </c:pt>
                <c:pt idx="7">
                  <c:v>0.3589602113384554</c:v>
                </c:pt>
                <c:pt idx="8">
                  <c:v>0.38449787166255112</c:v>
                </c:pt>
                <c:pt idx="9">
                  <c:v>0.53676550632836995</c:v>
                </c:pt>
                <c:pt idx="10">
                  <c:v>0.64890542193248779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9-4E8F-9884-2A6816E89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89817935"/>
        <c:axId val="89825615"/>
      </c:barChart>
      <c:catAx>
        <c:axId val="8981793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  <c:max val="0.8"/>
        </c:scaling>
        <c:delete val="1"/>
        <c:axPos val="b"/>
        <c:numFmt formatCode="0%" sourceLinked="1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68568238120797"/>
          <c:y val="3.0013642564802184E-2"/>
          <c:w val="0.62431431761879197"/>
          <c:h val="0.867318061552902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'Inactive sub group'!$G$34</c:f>
              <c:strCache>
                <c:ptCount val="1"/>
                <c:pt idx="0">
                  <c:v>Nothing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'Inactive sub group'!$F$35:$F$45</c:f>
              <c:strCache>
                <c:ptCount val="11"/>
                <c:pt idx="0">
                  <c:v>16-34</c:v>
                </c:pt>
                <c:pt idx="1">
                  <c:v>No limiting illness</c:v>
                </c:pt>
                <c:pt idx="2">
                  <c:v>NS SEC 3-5</c:v>
                </c:pt>
                <c:pt idx="3">
                  <c:v>NS SEC 1-2</c:v>
                </c:pt>
                <c:pt idx="4">
                  <c:v>55-74</c:v>
                </c:pt>
                <c:pt idx="5">
                  <c:v>Female</c:v>
                </c:pt>
                <c:pt idx="6">
                  <c:v>35-54</c:v>
                </c:pt>
                <c:pt idx="7">
                  <c:v>Male</c:v>
                </c:pt>
                <c:pt idx="8">
                  <c:v>NS SEC 6-8</c:v>
                </c:pt>
                <c:pt idx="9">
                  <c:v>Limiting illness</c:v>
                </c:pt>
                <c:pt idx="10">
                  <c:v>75+</c:v>
                </c:pt>
              </c:strCache>
            </c:strRef>
          </c:cat>
          <c:val>
            <c:numRef>
              <c:f>'Inactive sub group'!$G$35:$G$45</c:f>
              <c:numCache>
                <c:formatCode>0%</c:formatCode>
                <c:ptCount val="11"/>
                <c:pt idx="0">
                  <c:v>0.170150715968232</c:v>
                </c:pt>
                <c:pt idx="1">
                  <c:v>0.15477192570110143</c:v>
                </c:pt>
                <c:pt idx="2">
                  <c:v>0.17124980208565255</c:v>
                </c:pt>
                <c:pt idx="3">
                  <c:v>0.14586557167920283</c:v>
                </c:pt>
                <c:pt idx="4">
                  <c:v>0.19031016733168471</c:v>
                </c:pt>
                <c:pt idx="5">
                  <c:v>0.24672209625038063</c:v>
                </c:pt>
                <c:pt idx="6">
                  <c:v>0.28171466818530122</c:v>
                </c:pt>
                <c:pt idx="7">
                  <c:v>0.25732793451209041</c:v>
                </c:pt>
                <c:pt idx="8">
                  <c:v>0.33711939453509604</c:v>
                </c:pt>
                <c:pt idx="9">
                  <c:v>0.43439495296810599</c:v>
                </c:pt>
                <c:pt idx="10">
                  <c:v>0.47740528831131962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17-4267-B546-5E053A403C62}"/>
            </c:ext>
          </c:extLst>
        </c:ser>
        <c:ser>
          <c:idx val="1"/>
          <c:order val="1"/>
          <c:tx>
            <c:strRef>
              <c:f>'Inactive sub group'!$H$34</c:f>
              <c:strCache>
                <c:ptCount val="1"/>
                <c:pt idx="0">
                  <c:v>Light only</c:v>
                </c:pt>
              </c:strCache>
            </c:strRef>
          </c:tx>
          <c:spPr>
            <a:solidFill>
              <a:srgbClr val="F79700"/>
            </a:solidFill>
            <a:ln>
              <a:noFill/>
            </a:ln>
            <a:effectLst/>
          </c:spPr>
          <c:invertIfNegative val="0"/>
          <c:cat>
            <c:strRef>
              <c:f>'Inactive sub group'!$F$35:$F$45</c:f>
              <c:strCache>
                <c:ptCount val="11"/>
                <c:pt idx="0">
                  <c:v>16-34</c:v>
                </c:pt>
                <c:pt idx="1">
                  <c:v>No limiting illness</c:v>
                </c:pt>
                <c:pt idx="2">
                  <c:v>NS SEC 3-5</c:v>
                </c:pt>
                <c:pt idx="3">
                  <c:v>NS SEC 1-2</c:v>
                </c:pt>
                <c:pt idx="4">
                  <c:v>55-74</c:v>
                </c:pt>
                <c:pt idx="5">
                  <c:v>Female</c:v>
                </c:pt>
                <c:pt idx="6">
                  <c:v>35-54</c:v>
                </c:pt>
                <c:pt idx="7">
                  <c:v>Male</c:v>
                </c:pt>
                <c:pt idx="8">
                  <c:v>NS SEC 6-8</c:v>
                </c:pt>
                <c:pt idx="9">
                  <c:v>Limiting illness</c:v>
                </c:pt>
                <c:pt idx="10">
                  <c:v>75+</c:v>
                </c:pt>
              </c:strCache>
            </c:strRef>
          </c:cat>
          <c:val>
            <c:numRef>
              <c:f>'Inactive sub group'!$H$35:$H$45</c:f>
              <c:numCache>
                <c:formatCode>0%</c:formatCode>
                <c:ptCount val="11"/>
                <c:pt idx="0">
                  <c:v>4.6883000697418166E-2</c:v>
                </c:pt>
                <c:pt idx="1">
                  <c:v>6.901167690396881E-2</c:v>
                </c:pt>
                <c:pt idx="2">
                  <c:v>4.6242104577688292E-2</c:v>
                </c:pt>
                <c:pt idx="3">
                  <c:v>9.9778236040746204E-2</c:v>
                </c:pt>
                <c:pt idx="4">
                  <c:v>9.6409452465818335E-2</c:v>
                </c:pt>
                <c:pt idx="5">
                  <c:v>6.1611523154423066E-2</c:v>
                </c:pt>
                <c:pt idx="6">
                  <c:v>3.455725124141755E-2</c:v>
                </c:pt>
                <c:pt idx="7">
                  <c:v>8.8526372169556042E-2</c:v>
                </c:pt>
                <c:pt idx="8">
                  <c:v>3.9971995343363764E-2</c:v>
                </c:pt>
                <c:pt idx="9">
                  <c:v>8.6533778585100557E-2</c:v>
                </c:pt>
                <c:pt idx="10">
                  <c:v>0.14268213321943995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17-4267-B546-5E053A403C62}"/>
            </c:ext>
          </c:extLst>
        </c:ser>
        <c:ser>
          <c:idx val="2"/>
          <c:order val="2"/>
          <c:tx>
            <c:strRef>
              <c:f>'Inactive sub group'!$I$34</c:f>
              <c:strCache>
                <c:ptCount val="1"/>
                <c:pt idx="0">
                  <c:v>1-29 mins</c:v>
                </c:pt>
              </c:strCache>
            </c:strRef>
          </c:tx>
          <c:spPr>
            <a:solidFill>
              <a:srgbClr val="4BA57E"/>
            </a:solidFill>
            <a:ln>
              <a:noFill/>
            </a:ln>
            <a:effectLst/>
          </c:spPr>
          <c:invertIfNegative val="0"/>
          <c:cat>
            <c:strRef>
              <c:f>'Inactive sub group'!$F$35:$F$45</c:f>
              <c:strCache>
                <c:ptCount val="11"/>
                <c:pt idx="0">
                  <c:v>16-34</c:v>
                </c:pt>
                <c:pt idx="1">
                  <c:v>No limiting illness</c:v>
                </c:pt>
                <c:pt idx="2">
                  <c:v>NS SEC 3-5</c:v>
                </c:pt>
                <c:pt idx="3">
                  <c:v>NS SEC 1-2</c:v>
                </c:pt>
                <c:pt idx="4">
                  <c:v>55-74</c:v>
                </c:pt>
                <c:pt idx="5">
                  <c:v>Female</c:v>
                </c:pt>
                <c:pt idx="6">
                  <c:v>35-54</c:v>
                </c:pt>
                <c:pt idx="7">
                  <c:v>Male</c:v>
                </c:pt>
                <c:pt idx="8">
                  <c:v>NS SEC 6-8</c:v>
                </c:pt>
                <c:pt idx="9">
                  <c:v>Limiting illness</c:v>
                </c:pt>
                <c:pt idx="10">
                  <c:v>75+</c:v>
                </c:pt>
              </c:strCache>
            </c:strRef>
          </c:cat>
          <c:val>
            <c:numRef>
              <c:f>'Inactive sub group'!$I$35:$I$45</c:f>
              <c:numCache>
                <c:formatCode>0%</c:formatCode>
                <c:ptCount val="11"/>
                <c:pt idx="0">
                  <c:v>0</c:v>
                </c:pt>
                <c:pt idx="1">
                  <c:v>1.7665712781642522E-2</c:v>
                </c:pt>
                <c:pt idx="2">
                  <c:v>2.4444001873536882E-2</c:v>
                </c:pt>
                <c:pt idx="3">
                  <c:v>1.5849954145125581E-2</c:v>
                </c:pt>
                <c:pt idx="4">
                  <c:v>1.9845255988309163E-2</c:v>
                </c:pt>
                <c:pt idx="5">
                  <c:v>1.9488580678395574E-2</c:v>
                </c:pt>
                <c:pt idx="6">
                  <c:v>1.8387894086220286E-2</c:v>
                </c:pt>
                <c:pt idx="7">
                  <c:v>1.3105904656808868E-2</c:v>
                </c:pt>
                <c:pt idx="8">
                  <c:v>7.4064817840913191E-3</c:v>
                </c:pt>
                <c:pt idx="9">
                  <c:v>1.5836774775163348E-2</c:v>
                </c:pt>
                <c:pt idx="10">
                  <c:v>2.8818000401728182E-2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17-4267-B546-5E053A403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89817935"/>
        <c:axId val="89825615"/>
      </c:barChart>
      <c:catAx>
        <c:axId val="8981793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  <c:max val="0.8"/>
        </c:scaling>
        <c:delete val="1"/>
        <c:axPos val="b"/>
        <c:numFmt formatCode="0%" sourceLinked="1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96414305301505"/>
          <c:y val="0.91753584043979908"/>
          <c:w val="0.42913344792892055"/>
          <c:h val="5.9126113289124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753701211305519E-3"/>
          <c:y val="5.0925925925925923E-2"/>
          <c:w val="0.98115746971736206"/>
          <c:h val="0.77738069193704407"/>
        </c:manualLayout>
      </c:layout>
      <c:areaChart>
        <c:grouping val="standard"/>
        <c:varyColors val="0"/>
        <c:ser>
          <c:idx val="0"/>
          <c:order val="0"/>
          <c:tx>
            <c:strRef>
              <c:f>'All activity minutes'!$B$36</c:f>
              <c:strCache>
                <c:ptCount val="1"/>
                <c:pt idx="0">
                  <c:v>Average minutes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strRef>
              <c:f>'All activity minutes'!$C$32:$I$32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'All activity minutes'!$C$36:$I$36</c:f>
              <c:numCache>
                <c:formatCode>0.0</c:formatCode>
                <c:ptCount val="7"/>
                <c:pt idx="0">
                  <c:v>541.90324123314019</c:v>
                </c:pt>
                <c:pt idx="1">
                  <c:v>517.82157333169607</c:v>
                </c:pt>
                <c:pt idx="2">
                  <c:v>520.6329780104644</c:v>
                </c:pt>
                <c:pt idx="3">
                  <c:v>528.61851588532886</c:v>
                </c:pt>
                <c:pt idx="4">
                  <c:v>520.71898185980319</c:v>
                </c:pt>
                <c:pt idx="5">
                  <c:v>507.21620362303509</c:v>
                </c:pt>
                <c:pt idx="6">
                  <c:v>535.47015830230248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C-4F88-9537-BAB926C6B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702224"/>
        <c:axId val="672047568"/>
      </c:areaChart>
      <c:lineChart>
        <c:grouping val="standard"/>
        <c:varyColors val="0"/>
        <c:ser>
          <c:idx val="1"/>
          <c:order val="1"/>
          <c:tx>
            <c:strRef>
              <c:f>'All activity minutes'!$B$37</c:f>
              <c:strCache>
                <c:ptCount val="1"/>
              </c:strCache>
            </c:strRef>
          </c:tx>
          <c:spPr>
            <a:ln w="762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'All activity minutes'!$C$33:$I$33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'All activity minutes'!$C$37:$I$37</c:f>
              <c:numCache>
                <c:formatCode>0</c:formatCode>
                <c:ptCount val="7"/>
                <c:pt idx="0">
                  <c:v>541.90324123314019</c:v>
                </c:pt>
                <c:pt idx="1">
                  <c:v>517.82157333169607</c:v>
                </c:pt>
                <c:pt idx="2">
                  <c:v>520.6329780104644</c:v>
                </c:pt>
                <c:pt idx="3">
                  <c:v>528.61851588532886</c:v>
                </c:pt>
                <c:pt idx="4">
                  <c:v>520.71898185980319</c:v>
                </c:pt>
                <c:pt idx="5">
                  <c:v>507.21620362303509</c:v>
                </c:pt>
                <c:pt idx="6">
                  <c:v>535.47015830230248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7DC-4F88-9537-BAB926C6B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702224"/>
        <c:axId val="672047568"/>
      </c:lineChart>
      <c:catAx>
        <c:axId val="47170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672047568"/>
        <c:crosses val="autoZero"/>
        <c:auto val="1"/>
        <c:lblAlgn val="ctr"/>
        <c:lblOffset val="100"/>
        <c:noMultiLvlLbl val="0"/>
      </c:catAx>
      <c:valAx>
        <c:axId val="672047568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47170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'Other gender'!$D$29:$D$35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'Other gender'!$E$29:$E$35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107</c:v>
                </c:pt>
                <c:pt idx="3">
                  <c:v>442</c:v>
                </c:pt>
                <c:pt idx="4">
                  <c:v>449</c:v>
                </c:pt>
                <c:pt idx="5">
                  <c:v>594</c:v>
                </c:pt>
                <c:pt idx="6">
                  <c:v>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FF-4242-8806-C5BF3363F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165410735"/>
        <c:axId val="333750448"/>
      </c:barChart>
      <c:catAx>
        <c:axId val="165410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3750448"/>
        <c:crosses val="autoZero"/>
        <c:auto val="1"/>
        <c:lblAlgn val="ctr"/>
        <c:lblOffset val="100"/>
        <c:noMultiLvlLbl val="0"/>
      </c:catAx>
      <c:valAx>
        <c:axId val="333750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541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1855388813096858E-3"/>
          <c:w val="0.99999999999999989"/>
          <c:h val="0.81793191608211335"/>
        </c:manualLayout>
      </c:layout>
      <c:lineChart>
        <c:grouping val="standard"/>
        <c:varyColors val="0"/>
        <c:ser>
          <c:idx val="1"/>
          <c:order val="0"/>
          <c:tx>
            <c:strRef>
              <c:f>'Whole pop trends'!$C$38</c:f>
              <c:strCache>
                <c:ptCount val="1"/>
                <c:pt idx="0">
                  <c:v>Active</c:v>
                </c:pt>
              </c:strCache>
            </c:strRef>
          </c:tx>
          <c:spPr>
            <a:ln w="76200" cap="rnd">
              <a:solidFill>
                <a:schemeClr val="accent5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dLbls>
            <c:dLbl>
              <c:idx val="5"/>
              <c:layout>
                <c:manualLayout>
                  <c:x val="-3.9673373980700068E-2"/>
                  <c:y val="3.89223448023976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35-4CE9-8D23-FF3D515529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5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pop trends'!$D$36:$J$36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'Whole pop trends'!$D$38:$J$38</c:f>
              <c:numCache>
                <c:formatCode>0%</c:formatCode>
                <c:ptCount val="7"/>
                <c:pt idx="0">
                  <c:v>0.60148032866302481</c:v>
                </c:pt>
                <c:pt idx="1">
                  <c:v>0.54717310284258847</c:v>
                </c:pt>
                <c:pt idx="2">
                  <c:v>0.56775554351715218</c:v>
                </c:pt>
                <c:pt idx="3">
                  <c:v>0.57771697663210053</c:v>
                </c:pt>
                <c:pt idx="4">
                  <c:v>0.54382178163480099</c:v>
                </c:pt>
                <c:pt idx="5">
                  <c:v>0.50198759727403397</c:v>
                </c:pt>
                <c:pt idx="6">
                  <c:v>0.51957262594129194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E35-4CE9-8D23-FF3D51552989}"/>
            </c:ext>
          </c:extLst>
        </c:ser>
        <c:ser>
          <c:idx val="0"/>
          <c:order val="1"/>
          <c:tx>
            <c:strRef>
              <c:f>'Whole pop trends'!$C$37</c:f>
              <c:strCache>
                <c:ptCount val="1"/>
                <c:pt idx="0">
                  <c:v>Inactive</c:v>
                </c:pt>
              </c:strCache>
            </c:strRef>
          </c:tx>
          <c:spPr>
            <a:ln w="76200" cap="rnd">
              <a:solidFill>
                <a:schemeClr val="accent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5"/>
              <c:layout>
                <c:manualLayout>
                  <c:x val="-4.3158453244986114E-2"/>
                  <c:y val="-3.8922129958857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35-4CE9-8D23-FF3D515529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'Whole pop trends'!$D$36:$J$36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'Whole pop trends'!$D$37:$J$37</c:f>
              <c:numCache>
                <c:formatCode>0%</c:formatCode>
                <c:ptCount val="7"/>
                <c:pt idx="0">
                  <c:v>0.2948730291836319</c:v>
                </c:pt>
                <c:pt idx="1">
                  <c:v>0.3196463387696738</c:v>
                </c:pt>
                <c:pt idx="2">
                  <c:v>0.29703336177205808</c:v>
                </c:pt>
                <c:pt idx="3">
                  <c:v>0.28119716610613316</c:v>
                </c:pt>
                <c:pt idx="4">
                  <c:v>0.27374001912646856</c:v>
                </c:pt>
                <c:pt idx="5">
                  <c:v>0.37912422987194927</c:v>
                </c:pt>
                <c:pt idx="6">
                  <c:v>0.33946481856942662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E35-4CE9-8D23-FF3D51552989}"/>
            </c:ext>
          </c:extLst>
        </c:ser>
        <c:ser>
          <c:idx val="2"/>
          <c:order val="2"/>
          <c:tx>
            <c:strRef>
              <c:f>'Whole pop trends'!$B$39</c:f>
              <c:strCache>
                <c:ptCount val="1"/>
                <c:pt idx="0">
                  <c:v>England</c:v>
                </c:pt>
              </c:strCache>
            </c:strRef>
          </c:tx>
          <c:spPr>
            <a:ln w="76200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'Whole pop trends'!$D$36:$J$36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'Whole pop trends'!$D$39:$J$39</c:f>
              <c:numCache>
                <c:formatCode>0%</c:formatCode>
                <c:ptCount val="7"/>
                <c:pt idx="0">
                  <c:v>0.25572372300174295</c:v>
                </c:pt>
                <c:pt idx="1">
                  <c:v>0.25671846051541974</c:v>
                </c:pt>
                <c:pt idx="2">
                  <c:v>0.25122181096942436</c:v>
                </c:pt>
                <c:pt idx="3">
                  <c:v>0.24580092339668497</c:v>
                </c:pt>
                <c:pt idx="4">
                  <c:v>0.27139625882491625</c:v>
                </c:pt>
                <c:pt idx="5">
                  <c:v>0.27157233653586549</c:v>
                </c:pt>
                <c:pt idx="6">
                  <c:v>0.25776469735139274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E35-4CE9-8D23-FF3D51552989}"/>
            </c:ext>
          </c:extLst>
        </c:ser>
        <c:ser>
          <c:idx val="3"/>
          <c:order val="3"/>
          <c:tx>
            <c:strRef>
              <c:f>'Whole pop trends'!$B$39</c:f>
              <c:strCache>
                <c:ptCount val="1"/>
                <c:pt idx="0">
                  <c:v>England</c:v>
                </c:pt>
              </c:strCache>
            </c:strRef>
          </c:tx>
          <c:spPr>
            <a:ln w="76200" cap="rnd">
              <a:solidFill>
                <a:schemeClr val="tx1">
                  <a:alpha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76200">
                <a:noFill/>
              </a:ln>
              <a:effectLst/>
            </c:spPr>
          </c:marker>
          <c:cat>
            <c:strRef>
              <c:f>'Whole pop trends'!$D$36:$J$36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'Whole pop trends'!$D$40:$J$40</c:f>
              <c:numCache>
                <c:formatCode>0%</c:formatCode>
                <c:ptCount val="7"/>
                <c:pt idx="0">
                  <c:v>0.62074433765182746</c:v>
                </c:pt>
                <c:pt idx="1">
                  <c:v>0.61822296550139533</c:v>
                </c:pt>
                <c:pt idx="2">
                  <c:v>0.6259639690189529</c:v>
                </c:pt>
                <c:pt idx="3">
                  <c:v>0.63267391417173291</c:v>
                </c:pt>
                <c:pt idx="4">
                  <c:v>0.61368714343880426</c:v>
                </c:pt>
                <c:pt idx="5">
                  <c:v>0.61357256869210164</c:v>
                </c:pt>
                <c:pt idx="6">
                  <c:v>0.63084342049181219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E35-4CE9-8D23-FF3D515529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8769871"/>
        <c:axId val="1748766543"/>
      </c:lineChart>
      <c:catAx>
        <c:axId val="174876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48766543"/>
        <c:crosses val="autoZero"/>
        <c:auto val="1"/>
        <c:lblAlgn val="ctr"/>
        <c:lblOffset val="100"/>
        <c:noMultiLvlLbl val="0"/>
      </c:catAx>
      <c:valAx>
        <c:axId val="1748766543"/>
        <c:scaling>
          <c:orientation val="minMax"/>
          <c:max val="0.7500000000000001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7487698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37517474240869E-2"/>
          <c:y val="3.2498364154316922E-2"/>
          <c:w val="0.97213102298220844"/>
          <c:h val="0.88547881457670441"/>
        </c:manualLayout>
      </c:layout>
      <c:lineChart>
        <c:grouping val="standard"/>
        <c:varyColors val="0"/>
        <c:ser>
          <c:idx val="1"/>
          <c:order val="0"/>
          <c:tx>
            <c:strRef>
              <c:f>Gender!$C$29</c:f>
              <c:strCache>
                <c:ptCount val="1"/>
                <c:pt idx="0">
                  <c:v>Female</c:v>
                </c:pt>
              </c:strCache>
            </c:strRef>
          </c:tx>
          <c:spPr>
            <a:ln w="25400" cap="rnd">
              <a:solidFill>
                <a:schemeClr val="accent6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Pt>
            <c:idx val="4"/>
            <c:marker>
              <c:symbol val="circle"/>
              <c:size val="10"/>
              <c:spPr>
                <a:solidFill>
                  <a:schemeClr val="accent6"/>
                </a:solidFill>
                <a:ln w="9525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accent6">
                    <a:alpha val="50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4D-4BED-BFC1-34DF89C6FF3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4D-4BED-BFC1-34DF89C6FF3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4D-4BED-BFC1-34DF89C6FF3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4D-4BED-BFC1-34DF89C6FF3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4D-4BED-BFC1-34DF89C6FF3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4D-4BED-BFC1-34DF89C6FF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chemeClr val="accent6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Gender!$D$26:$J$26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Gender!$D$29:$J$29</c:f>
              <c:numCache>
                <c:formatCode>0%</c:formatCode>
                <c:ptCount val="7"/>
                <c:pt idx="0">
                  <c:v>0.27267048988510056</c:v>
                </c:pt>
                <c:pt idx="1">
                  <c:v>0.34819244084012202</c:v>
                </c:pt>
                <c:pt idx="2">
                  <c:v>0.30981197664725535</c:v>
                </c:pt>
                <c:pt idx="3">
                  <c:v>0.25032326147827799</c:v>
                </c:pt>
                <c:pt idx="4">
                  <c:v>0.31139710698777912</c:v>
                </c:pt>
                <c:pt idx="5">
                  <c:v>0.36825438645636083</c:v>
                </c:pt>
                <c:pt idx="6">
                  <c:v>0.32782220008319923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244D-4BED-BFC1-34DF89C6FF37}"/>
            </c:ext>
          </c:extLst>
        </c:ser>
        <c:ser>
          <c:idx val="0"/>
          <c:order val="1"/>
          <c:tx>
            <c:strRef>
              <c:f>Gender!$C$28</c:f>
              <c:strCache>
                <c:ptCount val="1"/>
                <c:pt idx="0">
                  <c:v>Male</c:v>
                </c:pt>
              </c:strCache>
            </c:strRef>
          </c:tx>
          <c:spPr>
            <a:ln w="25400" cap="rnd">
              <a:solidFill>
                <a:schemeClr val="tx2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tx2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44D-4BED-BFC1-34DF89C6FF3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44D-4BED-BFC1-34DF89C6FF3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4D-4BED-BFC1-34DF89C6FF3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4D-4BED-BFC1-34DF89C6FF3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44D-4BED-BFC1-34DF89C6FF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chemeClr val="tx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Gender!$D$26:$J$26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Gender!$D$28:$J$28</c:f>
              <c:numCache>
                <c:formatCode>0%</c:formatCode>
                <c:ptCount val="7"/>
                <c:pt idx="0">
                  <c:v>0.31956011395538064</c:v>
                </c:pt>
                <c:pt idx="1">
                  <c:v>0.27812638591231781</c:v>
                </c:pt>
                <c:pt idx="2">
                  <c:v>0.28799419877406873</c:v>
                </c:pt>
                <c:pt idx="3">
                  <c:v>0.31558047293815022</c:v>
                </c:pt>
                <c:pt idx="4">
                  <c:v>0.23033069366129971</c:v>
                </c:pt>
                <c:pt idx="5">
                  <c:v>0.39237337204980288</c:v>
                </c:pt>
                <c:pt idx="6">
                  <c:v>0.3589602113384554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E-244D-4BED-BFC1-34DF89C6F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169311"/>
        <c:axId val="1781639679"/>
      </c:lineChart>
      <c:catAx>
        <c:axId val="57016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1781639679"/>
        <c:crosses val="autoZero"/>
        <c:auto val="1"/>
        <c:lblAlgn val="ctr"/>
        <c:lblOffset val="100"/>
        <c:noMultiLvlLbl val="0"/>
      </c:catAx>
      <c:valAx>
        <c:axId val="1781639679"/>
        <c:scaling>
          <c:orientation val="minMax"/>
          <c:max val="0.4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570169311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719072575512357"/>
          <c:y val="0.8473528035784571"/>
          <c:w val="0.61746918586677801"/>
          <c:h val="5.8801059277476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927867772620923E-2"/>
          <c:y val="3.1161473087818695E-2"/>
          <c:w val="0.9741442644547581"/>
          <c:h val="0.75033088118622326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'NS SeC'!$B$34</c:f>
              <c:strCache>
                <c:ptCount val="1"/>
                <c:pt idx="0">
                  <c:v>NS SeC 6-8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BC-495E-A4A0-DEFE68A50BB1}"/>
                </c:ext>
              </c:extLst>
            </c:dLbl>
            <c:dLbl>
              <c:idx val="2"/>
              <c:layout>
                <c:manualLayout>
                  <c:x val="-1.8700327255726976E-3"/>
                  <c:y val="1.19328296866551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BC-495E-A4A0-DEFE68A50BB1}"/>
                </c:ext>
              </c:extLst>
            </c:dLbl>
            <c:dLbl>
              <c:idx val="5"/>
              <c:layout>
                <c:manualLayout>
                  <c:x val="-5.6100981767180924E-3"/>
                  <c:y val="6.53624785506291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BC-495E-A4A0-DEFE68A50B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bg1"/>
                </a:solidFill>
                <a:prstDash val="solid"/>
              </a:ln>
              <a:effectLst/>
            </c:spPr>
            <c:trendlineType val="linear"/>
            <c:forward val="0.5"/>
            <c:backward val="0.5"/>
            <c:dispRSqr val="0"/>
            <c:dispEq val="0"/>
          </c:trendline>
          <c:cat>
            <c:strRef>
              <c:f>'NS SeC'!$C$30:$I$30</c:f>
              <c:strCache>
                <c:ptCount val="7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'NS SeC'!$C$34:$I$34</c:f>
              <c:numCache>
                <c:formatCode>0%</c:formatCode>
                <c:ptCount val="7"/>
                <c:pt idx="0">
                  <c:v>0.23187808879659413</c:v>
                </c:pt>
                <c:pt idx="1">
                  <c:v>0.35959902528416215</c:v>
                </c:pt>
                <c:pt idx="2">
                  <c:v>0.23830345541401327</c:v>
                </c:pt>
                <c:pt idx="3">
                  <c:v>0.28277628667327587</c:v>
                </c:pt>
                <c:pt idx="4">
                  <c:v>0.31942682562785241</c:v>
                </c:pt>
                <c:pt idx="5">
                  <c:v>0.48933379785657394</c:v>
                </c:pt>
                <c:pt idx="6">
                  <c:v>0.38449787166255112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BC-495E-A4A0-DEFE68A50BB1}"/>
            </c:ext>
          </c:extLst>
        </c:ser>
        <c:ser>
          <c:idx val="0"/>
          <c:order val="1"/>
          <c:tx>
            <c:strRef>
              <c:f>'NS SeC'!$B$32</c:f>
              <c:strCache>
                <c:ptCount val="1"/>
                <c:pt idx="0">
                  <c:v>NS SeC 1-2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bg1"/>
                </a:solidFill>
                <a:prstDash val="solid"/>
              </a:ln>
              <a:effectLst/>
            </c:spPr>
            <c:trendlineType val="linear"/>
            <c:forward val="0.5"/>
            <c:backward val="0.5"/>
            <c:dispRSqr val="0"/>
            <c:dispEq val="0"/>
          </c:trendline>
          <c:cat>
            <c:strRef>
              <c:f>'NS SeC'!$C$30:$I$30</c:f>
              <c:strCache>
                <c:ptCount val="7"/>
                <c:pt idx="0">
                  <c:v>2015-16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'NS SeC'!$C$32:$I$32</c:f>
              <c:numCache>
                <c:formatCode>0%</c:formatCode>
                <c:ptCount val="7"/>
                <c:pt idx="0">
                  <c:v>0.23340191922545092</c:v>
                </c:pt>
                <c:pt idx="1">
                  <c:v>0.22297946220608125</c:v>
                </c:pt>
                <c:pt idx="2">
                  <c:v>0.1671471938491341</c:v>
                </c:pt>
                <c:pt idx="3">
                  <c:v>0.17445934824231685</c:v>
                </c:pt>
                <c:pt idx="4">
                  <c:v>0.17480668443188471</c:v>
                </c:pt>
                <c:pt idx="5">
                  <c:v>0.27347021572615193</c:v>
                </c:pt>
                <c:pt idx="6">
                  <c:v>0.26149376186507473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BC-495E-A4A0-DEFE68A50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70"/>
        <c:axId val="102651503"/>
        <c:axId val="1012457039"/>
        <c:extLst/>
      </c:barChart>
      <c:catAx>
        <c:axId val="102651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2457039"/>
        <c:crosses val="autoZero"/>
        <c:auto val="1"/>
        <c:lblAlgn val="ctr"/>
        <c:lblOffset val="100"/>
        <c:noMultiLvlLbl val="0"/>
      </c:catAx>
      <c:valAx>
        <c:axId val="1012457039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02651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Disability!$C$33</c:f>
              <c:strCache>
                <c:ptCount val="1"/>
                <c:pt idx="0">
                  <c:v>Limiting illness</c:v>
                </c:pt>
              </c:strCache>
            </c:strRef>
          </c:tx>
          <c:spPr>
            <a:ln w="25400" cap="rnd">
              <a:solidFill>
                <a:schemeClr val="accent1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B0-479A-BF8A-2077974767A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B0-479A-BF8A-2077974767A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B0-479A-BF8A-2077974767A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B0-479A-BF8A-2077974767A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B0-479A-BF8A-207797476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Disability!$D$30:$J$30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Disability!$D$33:$J$33</c:f>
              <c:numCache>
                <c:formatCode>0%</c:formatCode>
                <c:ptCount val="7"/>
                <c:pt idx="0">
                  <c:v>0.46263258304859206</c:v>
                </c:pt>
                <c:pt idx="1">
                  <c:v>0.47775198086291659</c:v>
                </c:pt>
                <c:pt idx="2">
                  <c:v>0.44537985366475574</c:v>
                </c:pt>
                <c:pt idx="3">
                  <c:v>0.53200039631409157</c:v>
                </c:pt>
                <c:pt idx="4">
                  <c:v>0.43206780069875306</c:v>
                </c:pt>
                <c:pt idx="5">
                  <c:v>0.46784032196508879</c:v>
                </c:pt>
                <c:pt idx="6">
                  <c:v>0.53676550632836995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E4B0-479A-BF8A-2077974767A2}"/>
            </c:ext>
          </c:extLst>
        </c:ser>
        <c:ser>
          <c:idx val="3"/>
          <c:order val="1"/>
          <c:tx>
            <c:strRef>
              <c:f>Disability!$C$32</c:f>
              <c:strCache>
                <c:ptCount val="1"/>
                <c:pt idx="0">
                  <c:v>No limiting illness</c:v>
                </c:pt>
              </c:strCache>
            </c:strRef>
          </c:tx>
          <c:spPr>
            <a:ln w="25400" cap="rnd">
              <a:solidFill>
                <a:schemeClr val="tx1">
                  <a:alpha val="5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B0-479A-BF8A-2077974767A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4B0-479A-BF8A-2077974767A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B0-479A-BF8A-2077974767A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B0-479A-BF8A-2077974767A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B0-479A-BF8A-2077974767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Disability!$D$30:$J$30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Disability!$D$32:$J$32</c:f>
              <c:numCache>
                <c:formatCode>0%</c:formatCode>
                <c:ptCount val="7"/>
                <c:pt idx="0">
                  <c:v>0.23107173072112178</c:v>
                </c:pt>
                <c:pt idx="1">
                  <c:v>0.25620671581344118</c:v>
                </c:pt>
                <c:pt idx="2">
                  <c:v>0.23186165836039183</c:v>
                </c:pt>
                <c:pt idx="3">
                  <c:v>0.1993165286005199</c:v>
                </c:pt>
                <c:pt idx="4">
                  <c:v>0.22920536731037106</c:v>
                </c:pt>
                <c:pt idx="5">
                  <c:v>0.31811095315838345</c:v>
                </c:pt>
                <c:pt idx="6">
                  <c:v>0.2414493153867128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E4B0-479A-BF8A-207797476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169311"/>
        <c:axId val="1781639679"/>
      </c:lineChart>
      <c:catAx>
        <c:axId val="57016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781639679"/>
        <c:crosses val="autoZero"/>
        <c:auto val="1"/>
        <c:lblAlgn val="ctr"/>
        <c:lblOffset val="100"/>
        <c:noMultiLvlLbl val="0"/>
      </c:catAx>
      <c:valAx>
        <c:axId val="1781639679"/>
        <c:scaling>
          <c:orientation val="minMax"/>
          <c:max val="0.60000000000000009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570169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753701211305519E-3"/>
          <c:y val="5.0925925925925923E-2"/>
          <c:w val="0.98115746971736206"/>
          <c:h val="0.77738069193704407"/>
        </c:manualLayout>
      </c:layout>
      <c:areaChart>
        <c:grouping val="standard"/>
        <c:varyColors val="0"/>
        <c:ser>
          <c:idx val="0"/>
          <c:order val="0"/>
          <c:tx>
            <c:strRef>
              <c:f>'All activity minutes'!$B$36</c:f>
              <c:strCache>
                <c:ptCount val="1"/>
                <c:pt idx="0">
                  <c:v>Average minutes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  <a:effectLst/>
          </c:spPr>
          <c:cat>
            <c:strRef>
              <c:f>'All activity minutes'!$C$32:$I$32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'All activity minutes'!$C$36:$I$36</c:f>
              <c:numCache>
                <c:formatCode>0.0</c:formatCode>
                <c:ptCount val="7"/>
                <c:pt idx="0">
                  <c:v>581.7682010002336</c:v>
                </c:pt>
                <c:pt idx="1">
                  <c:v>538.18819020892465</c:v>
                </c:pt>
                <c:pt idx="2">
                  <c:v>533.69768629090345</c:v>
                </c:pt>
                <c:pt idx="3">
                  <c:v>492.69273384396246</c:v>
                </c:pt>
                <c:pt idx="4">
                  <c:v>554.03142231644415</c:v>
                </c:pt>
                <c:pt idx="5">
                  <c:v>414.11391901427902</c:v>
                </c:pt>
                <c:pt idx="6">
                  <c:v>433.63476470274992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8E-4DD7-9ADA-CFB346616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702224"/>
        <c:axId val="672047568"/>
      </c:areaChart>
      <c:lineChart>
        <c:grouping val="standard"/>
        <c:varyColors val="0"/>
        <c:ser>
          <c:idx val="1"/>
          <c:order val="1"/>
          <c:tx>
            <c:strRef>
              <c:f>'All activity minutes'!$B$37</c:f>
              <c:strCache>
                <c:ptCount val="1"/>
              </c:strCache>
            </c:strRef>
          </c:tx>
          <c:spPr>
            <a:ln w="762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'All activity minutes'!$C$33:$I$33</c:f>
              <c:strCache>
                <c:ptCount val="7"/>
                <c:pt idx="0">
                  <c:v>15-16</c:v>
                </c:pt>
                <c:pt idx="1">
                  <c:v>16-17</c:v>
                </c:pt>
                <c:pt idx="2">
                  <c:v>17-18</c:v>
                </c:pt>
                <c:pt idx="3">
                  <c:v>18-19</c:v>
                </c:pt>
                <c:pt idx="4">
                  <c:v>19-20</c:v>
                </c:pt>
                <c:pt idx="5">
                  <c:v>20-21</c:v>
                </c:pt>
                <c:pt idx="6">
                  <c:v>21-22</c:v>
                </c:pt>
              </c:strCache>
            </c:strRef>
          </c:cat>
          <c:val>
            <c:numRef>
              <c:f>'All activity minutes'!$C$37:$I$37</c:f>
              <c:numCache>
                <c:formatCode>0</c:formatCode>
                <c:ptCount val="7"/>
                <c:pt idx="0">
                  <c:v>581.7682010002336</c:v>
                </c:pt>
                <c:pt idx="1">
                  <c:v>538.18819020892465</c:v>
                </c:pt>
                <c:pt idx="2">
                  <c:v>533.69768629090345</c:v>
                </c:pt>
                <c:pt idx="3">
                  <c:v>492.69273384396246</c:v>
                </c:pt>
                <c:pt idx="4">
                  <c:v>554.03142231644415</c:v>
                </c:pt>
                <c:pt idx="5">
                  <c:v>414.11391901427902</c:v>
                </c:pt>
                <c:pt idx="6">
                  <c:v>433.63476470274992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08E-4DD7-9ADA-CFB346616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702224"/>
        <c:axId val="672047568"/>
      </c:lineChart>
      <c:catAx>
        <c:axId val="47170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672047568"/>
        <c:crosses val="autoZero"/>
        <c:auto val="1"/>
        <c:lblAlgn val="ctr"/>
        <c:lblOffset val="100"/>
        <c:noMultiLvlLbl val="0"/>
      </c:catAx>
      <c:valAx>
        <c:axId val="672047568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47170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686649951987917E-3"/>
          <c:y val="5.4126400101250263E-2"/>
          <c:w val="0.96649374325499549"/>
          <c:h val="0.77522659265754812"/>
        </c:manualLayout>
      </c:layout>
      <c:areaChart>
        <c:grouping val="stacked"/>
        <c:varyColors val="0"/>
        <c:ser>
          <c:idx val="1"/>
          <c:order val="0"/>
          <c:tx>
            <c:strRef>
              <c:f>'All walking minutes'!$B$38</c:f>
              <c:strCache>
                <c:ptCount val="1"/>
                <c:pt idx="0">
                  <c:v>Walking for leisure</c:v>
                </c:pt>
              </c:strCache>
            </c:strRef>
          </c:tx>
          <c:spPr>
            <a:solidFill>
              <a:srgbClr val="53B0C2"/>
            </a:solidFill>
            <a:ln w="38100">
              <a:solidFill>
                <a:srgbClr val="FFFFFF"/>
              </a:solidFill>
            </a:ln>
            <a:effectLst/>
          </c:spPr>
          <c:cat>
            <c:strRef>
              <c:f>'All walking minutes'!$C$35:$I$35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'All walking minutes'!$C$38:$I$38</c:f>
              <c:numCache>
                <c:formatCode>0</c:formatCode>
                <c:ptCount val="7"/>
                <c:pt idx="0">
                  <c:v>161.0201136593717</c:v>
                </c:pt>
                <c:pt idx="1">
                  <c:v>154.136196009299</c:v>
                </c:pt>
                <c:pt idx="2">
                  <c:v>173.34604792477259</c:v>
                </c:pt>
                <c:pt idx="3">
                  <c:v>157.31878764168178</c:v>
                </c:pt>
                <c:pt idx="4">
                  <c:v>183.12998241756634</c:v>
                </c:pt>
                <c:pt idx="5">
                  <c:v>171.31294639227781</c:v>
                </c:pt>
                <c:pt idx="6">
                  <c:v>152.77163195799241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0-4E8F-BFD9-3D1A58D9A0AF}"/>
            </c:ext>
          </c:extLst>
        </c:ser>
        <c:ser>
          <c:idx val="2"/>
          <c:order val="1"/>
          <c:tx>
            <c:strRef>
              <c:f>'All walking minutes'!$B$39</c:f>
              <c:strCache>
                <c:ptCount val="1"/>
                <c:pt idx="0">
                  <c:v>Walking for travel</c:v>
                </c:pt>
              </c:strCache>
            </c:strRef>
          </c:tx>
          <c:spPr>
            <a:solidFill>
              <a:srgbClr val="01425F"/>
            </a:solidFill>
            <a:ln w="38100">
              <a:solidFill>
                <a:sysClr val="window" lastClr="FFFFFF"/>
              </a:solidFill>
            </a:ln>
            <a:effectLst/>
          </c:spPr>
          <c:cat>
            <c:strRef>
              <c:f>'All walking minutes'!$C$35:$I$35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'All walking minutes'!$C$39:$I$39</c:f>
              <c:numCache>
                <c:formatCode>0</c:formatCode>
                <c:ptCount val="7"/>
                <c:pt idx="0">
                  <c:v>101.23201800671085</c:v>
                </c:pt>
                <c:pt idx="1">
                  <c:v>77.253441773615819</c:v>
                </c:pt>
                <c:pt idx="2">
                  <c:v>88.562929640120629</c:v>
                </c:pt>
                <c:pt idx="3">
                  <c:v>92.137418684374154</c:v>
                </c:pt>
                <c:pt idx="4">
                  <c:v>70.009522209929074</c:v>
                </c:pt>
                <c:pt idx="5">
                  <c:v>35.562823947199412</c:v>
                </c:pt>
                <c:pt idx="6">
                  <c:v>45.327316988569812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00-4E8F-BFD9-3D1A58D9A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9034960"/>
        <c:axId val="789031024"/>
      </c:areaChart>
      <c:lineChart>
        <c:grouping val="standard"/>
        <c:varyColors val="0"/>
        <c:ser>
          <c:idx val="0"/>
          <c:order val="2"/>
          <c:tx>
            <c:strRef>
              <c:f>'All walking minutes'!$B$37</c:f>
              <c:strCache>
                <c:ptCount val="1"/>
                <c:pt idx="0">
                  <c:v> All Walking</c:v>
                </c:pt>
              </c:strCache>
            </c:strRef>
          </c:tx>
          <c:spPr>
            <a:ln w="76200" cap="rnd">
              <a:solidFill>
                <a:srgbClr val="484043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'All walking minutes'!$C$35:$I$35</c:f>
              <c:strCache>
                <c:ptCount val="7"/>
                <c:pt idx="0">
                  <c:v>2015-16</c:v>
                </c:pt>
                <c:pt idx="3">
                  <c:v>18-19</c:v>
                </c:pt>
                <c:pt idx="6">
                  <c:v>21-22</c:v>
                </c:pt>
              </c:strCache>
            </c:strRef>
          </c:cat>
          <c:val>
            <c:numRef>
              <c:f>'All walking minutes'!$C$37:$I$37</c:f>
              <c:numCache>
                <c:formatCode>0</c:formatCode>
                <c:ptCount val="7"/>
                <c:pt idx="0">
                  <c:v>262.25213166608256</c:v>
                </c:pt>
                <c:pt idx="1">
                  <c:v>231.38963778291486</c:v>
                </c:pt>
                <c:pt idx="2">
                  <c:v>261.90897756489318</c:v>
                </c:pt>
                <c:pt idx="3">
                  <c:v>249.45620632605596</c:v>
                </c:pt>
                <c:pt idx="4">
                  <c:v>253.13950462749543</c:v>
                </c:pt>
                <c:pt idx="5">
                  <c:v>206.87577033947721</c:v>
                </c:pt>
                <c:pt idx="6">
                  <c:v>198.09894894656225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600-4E8F-BFD9-3D1A58D9A0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9034960"/>
        <c:axId val="789031024"/>
      </c:lineChart>
      <c:catAx>
        <c:axId val="78903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pPr>
            <a:endParaRPr lang="en-US"/>
          </a:p>
        </c:txPr>
        <c:crossAx val="789031024"/>
        <c:crosses val="autoZero"/>
        <c:auto val="1"/>
        <c:lblAlgn val="ctr"/>
        <c:lblOffset val="100"/>
        <c:noMultiLvlLbl val="0"/>
      </c:catAx>
      <c:valAx>
        <c:axId val="789031024"/>
        <c:scaling>
          <c:orientation val="minMax"/>
          <c:max val="500"/>
        </c:scaling>
        <c:delete val="1"/>
        <c:axPos val="l"/>
        <c:numFmt formatCode="#,##0" sourceLinked="0"/>
        <c:majorTickMark val="out"/>
        <c:minorTickMark val="none"/>
        <c:tickLblPos val="nextTo"/>
        <c:crossAx val="78903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  <a:ea typeface="Calibri Light" panose="020F0302020204030204" pitchFamily="34" charset="0"/>
          <a:cs typeface="Calibri Light" panose="020F030202020403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'IMD deciles'!$B$2</c:f>
          <c:strCache>
            <c:ptCount val="1"/>
          </c:strCache>
        </c:strRef>
      </c:tx>
      <c:layout>
        <c:manualLayout>
          <c:xMode val="edge"/>
          <c:yMode val="edge"/>
          <c:x val="0.45007502001298144"/>
          <c:y val="5.3858656520612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7672028255051433E-2"/>
          <c:w val="1"/>
          <c:h val="0.7907715415904765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'IMD deciles'!$AK$36</c:f>
              <c:strCache>
                <c:ptCount val="1"/>
                <c:pt idx="0">
                  <c:v>All Years (15-22)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'IMD deciles'!$AJ$48:$AJ$57</c:f>
              <c:strCache>
                <c:ptCount val="10"/>
                <c:pt idx="0">
                  <c:v>Most deprived</c:v>
                </c:pt>
                <c:pt idx="9">
                  <c:v>Least deprived</c:v>
                </c:pt>
              </c:strCache>
            </c:strRef>
          </c:cat>
          <c:val>
            <c:numRef>
              <c:f>'IMD deciles'!$AK$48:$AK$57</c:f>
              <c:numCache>
                <c:formatCode>0%</c:formatCode>
                <c:ptCount val="10"/>
                <c:pt idx="0">
                  <c:v>0.35238746033962942</c:v>
                </c:pt>
                <c:pt idx="1">
                  <c:v>0.32760361421865536</c:v>
                </c:pt>
                <c:pt idx="2">
                  <c:v>0.3308377500631014</c:v>
                </c:pt>
                <c:pt idx="3">
                  <c:v>0.27496018858310961</c:v>
                </c:pt>
                <c:pt idx="4">
                  <c:v>0.24316304325032739</c:v>
                </c:pt>
                <c:pt idx="5">
                  <c:v>0.24459404233727336</c:v>
                </c:pt>
                <c:pt idx="6">
                  <c:v>0.23222010083694702</c:v>
                </c:pt>
                <c:pt idx="7">
                  <c:v>0.23033065127475755</c:v>
                </c:pt>
                <c:pt idx="8">
                  <c:v>0.22426568463314295</c:v>
                </c:pt>
                <c:pt idx="9">
                  <c:v>0.13258304444017588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0-47A8-BC85-B41C0172D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90"/>
        <c:axId val="89817935"/>
        <c:axId val="89825615"/>
      </c:barChart>
      <c:catAx>
        <c:axId val="898179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89825615"/>
        <c:crosses val="autoZero"/>
        <c:auto val="1"/>
        <c:lblAlgn val="ctr"/>
        <c:lblOffset val="100"/>
        <c:noMultiLvlLbl val="0"/>
      </c:catAx>
      <c:valAx>
        <c:axId val="89825615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89817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266411808865556"/>
          <c:y val="0.94233496286897789"/>
          <c:w val="0.26573531987908244"/>
          <c:h val="5.1349031608015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bg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1886B-6DB8-46D1-B172-C34E6BCD07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BE896-9435-435F-89BD-A6B006E2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7A159-7DBE-41CD-AD3C-8203F0B1AFA1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2911D-B9F8-4AC0-B50A-06E72E5A98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D46549-674F-4009-B381-933B6C21E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D41B-BFA1-488B-B9E2-57AB533B1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7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4134-AAA0-40B5-8601-A590D5B1FB78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ABF61-C100-4B80-B600-400B65B2E2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296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86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	15-16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16-17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17-18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18-19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19-20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20-21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21-22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All 	262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231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262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249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253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207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198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Leisure</a:t>
            </a:r>
            <a:r>
              <a:rPr lang="en-GB" dirty="0"/>
              <a:t> 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161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154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173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157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183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171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153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Travel</a:t>
            </a:r>
            <a:r>
              <a:rPr lang="en-GB" dirty="0"/>
              <a:t> 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101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77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89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92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70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36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45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836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704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431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North Lincolnshire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England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Male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49.0%</a:t>
            </a:r>
            <a:r>
              <a:rPr lang="en-GB" sz="2800" dirty="0"/>
              <a:t> 	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48.4%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Female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51.0%</a:t>
            </a:r>
            <a:r>
              <a:rPr lang="en-GB" sz="2800" dirty="0"/>
              <a:t> 	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51.6%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0-15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17.8%</a:t>
            </a:r>
            <a:r>
              <a:rPr lang="en-GB" sz="2800" dirty="0"/>
              <a:t> 	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18.6%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NS SeC 9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5.0%</a:t>
            </a:r>
            <a:r>
              <a:rPr lang="en-GB" sz="2800" dirty="0"/>
              <a:t> 	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7.7%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Unemployed </a:t>
            </a:r>
            <a:r>
              <a:rPr lang="en-GB" sz="2800" dirty="0"/>
              <a:t> 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2.6%</a:t>
            </a:r>
            <a:r>
              <a:rPr lang="en-GB" sz="2800" dirty="0"/>
              <a:t> 	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2.9%</a:t>
            </a:r>
            <a:r>
              <a:rPr lang="en-GB" sz="2800" dirty="0"/>
              <a:t>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	</a:t>
            </a:r>
            <a:r>
              <a:rPr lang="en-GB" sz="2800" dirty="0"/>
              <a:t>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3.4%</a:t>
            </a:r>
            <a:r>
              <a:rPr lang="en-GB" sz="2800" dirty="0"/>
              <a:t> 		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5.8%</a:t>
            </a:r>
            <a:r>
              <a:rPr lang="en-GB" sz="2800" dirty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ABF61-C100-4B80-B600-400B65B2E28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580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Each bar of this chart represents the total size of each demographic group within our area.  The red section represents the inactive population within this group.  </a:t>
            </a:r>
            <a:endParaRPr lang="en-GB" dirty="0"/>
          </a:p>
          <a:p>
            <a:endParaRPr lang="en-GB" dirty="0"/>
          </a:p>
          <a:p>
            <a:r>
              <a:rPr lang="en-GB" dirty="0"/>
              <a:t>21-22 inactive population</a:t>
            </a:r>
          </a:p>
          <a:p>
            <a:r>
              <a:rPr lang="en-GB" dirty="0"/>
              <a:t>2021 census population</a:t>
            </a:r>
          </a:p>
          <a:p>
            <a:r>
              <a:rPr lang="en-GB" dirty="0"/>
              <a:t>Rounded to 1000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972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14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58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1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2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1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76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3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activity at all – doing nothing</a:t>
            </a:r>
          </a:p>
          <a:p>
            <a:r>
              <a:rPr lang="en-GB" dirty="0"/>
              <a:t>Missing the intensity – light only activity only</a:t>
            </a:r>
          </a:p>
          <a:p>
            <a:r>
              <a:rPr lang="en-GB" dirty="0"/>
              <a:t>Not active for long enough – doing 1-29 minutes of activity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69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624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Inactive</a:t>
            </a:r>
            <a:r>
              <a:rPr lang="en-GB" dirty="0"/>
              <a:t>		</a:t>
            </a:r>
            <a:r>
              <a:rPr lang="en-GB" sz="1800" b="1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Sample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	Men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Women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Men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Women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15-16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32%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27%	225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283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16-17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28%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35%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281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17-18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29%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31%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238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264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18-19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32%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25%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209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278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19-20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23%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31%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208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277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20-21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39%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37%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212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283</a:t>
            </a:r>
            <a:r>
              <a:rPr lang="en-GB" dirty="0"/>
              <a:t> </a:t>
            </a:r>
          </a:p>
          <a:p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21-22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36%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33%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228</a:t>
            </a:r>
            <a:r>
              <a:rPr lang="en-GB" dirty="0"/>
              <a:t> 	</a:t>
            </a:r>
            <a:r>
              <a:rPr lang="en-GB" sz="1800" b="0" i="0" u="none" strike="noStrike" dirty="0">
                <a:solidFill>
                  <a:srgbClr val="484043"/>
                </a:solidFill>
                <a:effectLst/>
                <a:latin typeface="Calibri" panose="020F0502020204030204" pitchFamily="34" charset="0"/>
              </a:rPr>
              <a:t>289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14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ABF61-C100-4B80-B600-400B65B2E28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09A0032-AA7A-044D-5205-942108404883}"/>
              </a:ext>
            </a:extLst>
          </p:cNvPr>
          <p:cNvSpPr/>
          <p:nvPr userDrawn="1"/>
        </p:nvSpPr>
        <p:spPr>
          <a:xfrm>
            <a:off x="9025003" y="-21791"/>
            <a:ext cx="3166997" cy="52241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DF1107-C993-EC01-91FA-8047EA6B816C}"/>
              </a:ext>
            </a:extLst>
          </p:cNvPr>
          <p:cNvCxnSpPr>
            <a:cxnSpLocks/>
          </p:cNvCxnSpPr>
          <p:nvPr userDrawn="1"/>
        </p:nvCxnSpPr>
        <p:spPr>
          <a:xfrm>
            <a:off x="9027497" y="5192038"/>
            <a:ext cx="0" cy="1665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CADA6E-9784-A9BF-1BD0-06EA541D4DCC}"/>
              </a:ext>
            </a:extLst>
          </p:cNvPr>
          <p:cNvCxnSpPr>
            <a:cxnSpLocks/>
          </p:cNvCxnSpPr>
          <p:nvPr/>
        </p:nvCxnSpPr>
        <p:spPr>
          <a:xfrm>
            <a:off x="9031266" y="5188303"/>
            <a:ext cx="31607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1AB271-C1D7-CC8B-52D2-342364F1BAE8}"/>
              </a:ext>
            </a:extLst>
          </p:cNvPr>
          <p:cNvCxnSpPr>
            <a:cxnSpLocks/>
          </p:cNvCxnSpPr>
          <p:nvPr userDrawn="1"/>
        </p:nvCxnSpPr>
        <p:spPr>
          <a:xfrm>
            <a:off x="9027497" y="0"/>
            <a:ext cx="0" cy="51920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3E2E341-9A0A-E779-E881-9683294274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237" y="232134"/>
            <a:ext cx="2423766" cy="171563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F15037-92B0-B043-516D-2C9A50ECE345}"/>
              </a:ext>
            </a:extLst>
          </p:cNvPr>
          <p:cNvCxnSpPr>
            <a:cxnSpLocks/>
          </p:cNvCxnSpPr>
          <p:nvPr/>
        </p:nvCxnSpPr>
        <p:spPr>
          <a:xfrm flipH="1">
            <a:off x="0" y="5188303"/>
            <a:ext cx="902500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DB5B162-D394-1C70-8292-7B57D9DE1E11}"/>
              </a:ext>
            </a:extLst>
          </p:cNvPr>
          <p:cNvSpPr txBox="1"/>
          <p:nvPr userDrawn="1"/>
        </p:nvSpPr>
        <p:spPr>
          <a:xfrm>
            <a:off x="595867" y="366676"/>
            <a:ext cx="4810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0" dirty="0">
                <a:solidFill>
                  <a:schemeClr val="bg1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Key messages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D84525-7611-4ACC-AE24-44FA7CE9714E}"/>
              </a:ext>
            </a:extLst>
          </p:cNvPr>
          <p:cNvSpPr txBox="1"/>
          <p:nvPr userDrawn="1"/>
        </p:nvSpPr>
        <p:spPr>
          <a:xfrm>
            <a:off x="681592" y="5317931"/>
            <a:ext cx="695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September 2023</a:t>
            </a:r>
          </a:p>
        </p:txBody>
      </p:sp>
      <p:pic>
        <p:nvPicPr>
          <p:cNvPr id="6" name="Picture 5" descr="A group of women running&#10;&#10;Description automatically generated">
            <a:extLst>
              <a:ext uri="{FF2B5EF4-FFF2-40B4-BE49-F238E27FC236}">
                <a16:creationId xmlns:a16="http://schemas.microsoft.com/office/drawing/2014/main" id="{8BF56E37-1053-22E9-FEE3-8560F25FCF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0303"/>
          <a:stretch/>
        </p:blipFill>
        <p:spPr>
          <a:xfrm>
            <a:off x="0" y="-706582"/>
            <a:ext cx="9021235" cy="75645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AE652F-3477-2BCA-7EED-983F8C0F4BAE}"/>
              </a:ext>
            </a:extLst>
          </p:cNvPr>
          <p:cNvSpPr/>
          <p:nvPr userDrawn="1"/>
        </p:nvSpPr>
        <p:spPr>
          <a:xfrm>
            <a:off x="0" y="5192038"/>
            <a:ext cx="9021234" cy="1665962"/>
          </a:xfrm>
          <a:prstGeom prst="rect">
            <a:avLst/>
          </a:prstGeom>
          <a:solidFill>
            <a:srgbClr val="53B0C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193F8E-C2F9-DD88-9BF6-43C70DBDE6D4}"/>
              </a:ext>
            </a:extLst>
          </p:cNvPr>
          <p:cNvSpPr/>
          <p:nvPr userDrawn="1"/>
        </p:nvSpPr>
        <p:spPr>
          <a:xfrm>
            <a:off x="796" y="-21791"/>
            <a:ext cx="9021234" cy="5224106"/>
          </a:xfrm>
          <a:prstGeom prst="rect">
            <a:avLst/>
          </a:prstGeom>
          <a:solidFill>
            <a:schemeClr val="tx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E76803-B5A3-C573-967D-0AB7EEA5AE16}"/>
              </a:ext>
            </a:extLst>
          </p:cNvPr>
          <p:cNvGrpSpPr/>
          <p:nvPr userDrawn="1"/>
        </p:nvGrpSpPr>
        <p:grpSpPr>
          <a:xfrm>
            <a:off x="8854003" y="5017303"/>
            <a:ext cx="342000" cy="342000"/>
            <a:chOff x="9302139" y="4202490"/>
            <a:chExt cx="342000" cy="342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77C5BE2-2101-AAA2-41FF-B36B00EFC4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2139" y="4202490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DA430B-E4CC-B9F7-AD5B-6F3199E670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6139" y="4256490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388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and person dancing&#10;&#10;Description automatically generated">
            <a:extLst>
              <a:ext uri="{FF2B5EF4-FFF2-40B4-BE49-F238E27FC236}">
                <a16:creationId xmlns:a16="http://schemas.microsoft.com/office/drawing/2014/main" id="{72A20F0B-B68F-DBBE-77F6-B4D88FB7A7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8647" y="0"/>
            <a:ext cx="3433353" cy="63485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4E0B4C-4565-52A4-5349-1D6C659DFDBD}"/>
              </a:ext>
            </a:extLst>
          </p:cNvPr>
          <p:cNvSpPr/>
          <p:nvPr userDrawn="1"/>
        </p:nvSpPr>
        <p:spPr>
          <a:xfrm>
            <a:off x="8747465" y="0"/>
            <a:ext cx="3444536" cy="6352354"/>
          </a:xfrm>
          <a:prstGeom prst="rect">
            <a:avLst/>
          </a:prstGeom>
          <a:solidFill>
            <a:schemeClr val="accent5">
              <a:alpha val="8447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875875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3">
            <a:extLst>
              <a:ext uri="{FF2B5EF4-FFF2-40B4-BE49-F238E27FC236}">
                <a16:creationId xmlns:a16="http://schemas.microsoft.com/office/drawing/2014/main" id="{4A2750C5-0FBB-29BE-5168-519072A5D6A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46063" y="1281953"/>
            <a:ext cx="8170862" cy="489342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EACBB6-BD2D-E09D-030E-3E0AB3B0B673}"/>
              </a:ext>
            </a:extLst>
          </p:cNvPr>
          <p:cNvSpPr txBox="1">
            <a:spLocks/>
          </p:cNvSpPr>
          <p:nvPr userDrawn="1"/>
        </p:nvSpPr>
        <p:spPr>
          <a:xfrm>
            <a:off x="2854691" y="3768642"/>
            <a:ext cx="4789124" cy="1046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Heavy intensity activity reduces with age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8587755" y="6175321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53E9CF4-ADC6-3DCB-1DC8-83DB87096891}"/>
              </a:ext>
            </a:extLst>
          </p:cNvPr>
          <p:cNvSpPr txBox="1"/>
          <p:nvPr userDrawn="1"/>
        </p:nvSpPr>
        <p:spPr>
          <a:xfrm>
            <a:off x="6165850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week, all activities</a:t>
            </a:r>
          </a:p>
        </p:txBody>
      </p:sp>
    </p:spTree>
    <p:extLst>
      <p:ext uri="{BB962C8B-B14F-4D97-AF65-F5344CB8AC3E}">
        <p14:creationId xmlns:p14="http://schemas.microsoft.com/office/powerpoint/2010/main" val="71747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875875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3">
            <a:extLst>
              <a:ext uri="{FF2B5EF4-FFF2-40B4-BE49-F238E27FC236}">
                <a16:creationId xmlns:a16="http://schemas.microsoft.com/office/drawing/2014/main" id="{4A2750C5-0FBB-29BE-5168-519072A5D6A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46063" y="644525"/>
            <a:ext cx="8170862" cy="553085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EACBB6-BD2D-E09D-030E-3E0AB3B0B673}"/>
              </a:ext>
            </a:extLst>
          </p:cNvPr>
          <p:cNvSpPr txBox="1">
            <a:spLocks/>
          </p:cNvSpPr>
          <p:nvPr userDrawn="1"/>
        </p:nvSpPr>
        <p:spPr>
          <a:xfrm>
            <a:off x="2854691" y="3768642"/>
            <a:ext cx="4789124" cy="1046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Heavy intensity activity reduces with 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08C34A-DBAB-50CE-D522-A0AE4B6FE5BB}"/>
              </a:ext>
            </a:extLst>
          </p:cNvPr>
          <p:cNvSpPr txBox="1"/>
          <p:nvPr userDrawn="1"/>
        </p:nvSpPr>
        <p:spPr>
          <a:xfrm>
            <a:off x="792352" y="4640632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Heavy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3EB0B-C2B0-8BA2-604F-8206299732B8}"/>
              </a:ext>
            </a:extLst>
          </p:cNvPr>
          <p:cNvSpPr txBox="1"/>
          <p:nvPr userDrawn="1"/>
        </p:nvSpPr>
        <p:spPr>
          <a:xfrm>
            <a:off x="792351" y="1858811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Moderate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A35CCA-C650-254F-F0DA-549F3CCDF5AA}"/>
              </a:ext>
            </a:extLst>
          </p:cNvPr>
          <p:cNvSpPr txBox="1"/>
          <p:nvPr userDrawn="1"/>
        </p:nvSpPr>
        <p:spPr>
          <a:xfrm>
            <a:off x="792351" y="1012425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3E9CF4-ADC6-3DCB-1DC8-83DB87096891}"/>
              </a:ext>
            </a:extLst>
          </p:cNvPr>
          <p:cNvSpPr txBox="1"/>
          <p:nvPr userDrawn="1"/>
        </p:nvSpPr>
        <p:spPr>
          <a:xfrm>
            <a:off x="6165850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week, all activities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308A74A2-9705-4A39-466C-BB725A9974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0615" y="1834529"/>
            <a:ext cx="2501900" cy="42999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3AEA60-B1F8-AA12-D3FD-FE30F7BC735D}"/>
              </a:ext>
            </a:extLst>
          </p:cNvPr>
          <p:cNvSpPr/>
          <p:nvPr userDrawn="1"/>
        </p:nvSpPr>
        <p:spPr>
          <a:xfrm>
            <a:off x="8758755" y="0"/>
            <a:ext cx="3433245" cy="634632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erson and person dancing&#10;&#10;Description automatically generated">
            <a:extLst>
              <a:ext uri="{FF2B5EF4-FFF2-40B4-BE49-F238E27FC236}">
                <a16:creationId xmlns:a16="http://schemas.microsoft.com/office/drawing/2014/main" id="{6771E95E-09AB-B8D9-EEE7-95E49E92B4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423"/>
          <a:stretch/>
        </p:blipFill>
        <p:spPr>
          <a:xfrm>
            <a:off x="8770048" y="20972"/>
            <a:ext cx="3421952" cy="632534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8587755" y="6175321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0940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alking a dog on a leash&#10;&#10;Description automatically generated">
            <a:extLst>
              <a:ext uri="{FF2B5EF4-FFF2-40B4-BE49-F238E27FC236}">
                <a16:creationId xmlns:a16="http://schemas.microsoft.com/office/drawing/2014/main" id="{9C01E40B-70EA-FDCB-4E1A-A34C3FC9F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5583" y="0"/>
            <a:ext cx="3446417" cy="63616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4E0B4C-4565-52A4-5349-1D6C659DFDBD}"/>
              </a:ext>
            </a:extLst>
          </p:cNvPr>
          <p:cNvSpPr/>
          <p:nvPr userDrawn="1"/>
        </p:nvSpPr>
        <p:spPr>
          <a:xfrm>
            <a:off x="8747464" y="0"/>
            <a:ext cx="3444536" cy="6352354"/>
          </a:xfrm>
          <a:prstGeom prst="rect">
            <a:avLst/>
          </a:prstGeom>
          <a:solidFill>
            <a:schemeClr val="tx2">
              <a:alpha val="7635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875875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rt Placeholder 13">
            <a:extLst>
              <a:ext uri="{FF2B5EF4-FFF2-40B4-BE49-F238E27FC236}">
                <a16:creationId xmlns:a16="http://schemas.microsoft.com/office/drawing/2014/main" id="{4A2750C5-0FBB-29BE-5168-519072A5D6A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46063" y="651056"/>
            <a:ext cx="8170862" cy="55308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DEACBB6-BD2D-E09D-030E-3E0AB3B0B673}"/>
              </a:ext>
            </a:extLst>
          </p:cNvPr>
          <p:cNvSpPr txBox="1">
            <a:spLocks/>
          </p:cNvSpPr>
          <p:nvPr userDrawn="1"/>
        </p:nvSpPr>
        <p:spPr>
          <a:xfrm>
            <a:off x="2854691" y="3768642"/>
            <a:ext cx="4789124" cy="1046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90000"/>
              </a:lnSpc>
              <a:buNone/>
            </a:pPr>
            <a:r>
              <a:rPr lang="en-GB" dirty="0">
                <a:solidFill>
                  <a:schemeClr val="bg1"/>
                </a:solidFill>
                <a:latin typeface="+mn-lt"/>
              </a:rPr>
              <a:t>Heavy intensity activity reduces with age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08C34A-DBAB-50CE-D522-A0AE4B6FE5BB}"/>
              </a:ext>
            </a:extLst>
          </p:cNvPr>
          <p:cNvSpPr txBox="1"/>
          <p:nvPr userDrawn="1"/>
        </p:nvSpPr>
        <p:spPr>
          <a:xfrm>
            <a:off x="792352" y="4640632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Heavy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3EB0B-C2B0-8BA2-604F-8206299732B8}"/>
              </a:ext>
            </a:extLst>
          </p:cNvPr>
          <p:cNvSpPr txBox="1"/>
          <p:nvPr userDrawn="1"/>
        </p:nvSpPr>
        <p:spPr>
          <a:xfrm>
            <a:off x="792351" y="1858811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Moderate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A35CCA-C650-254F-F0DA-549F3CCDF5AA}"/>
              </a:ext>
            </a:extLst>
          </p:cNvPr>
          <p:cNvSpPr txBox="1"/>
          <p:nvPr userDrawn="1"/>
        </p:nvSpPr>
        <p:spPr>
          <a:xfrm>
            <a:off x="792351" y="1012425"/>
            <a:ext cx="1359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Light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8587755" y="6175321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0BC3641-85EC-13F7-FE62-EDFE0B9A3C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0615" y="1133191"/>
            <a:ext cx="2501900" cy="44647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4DB3FC-55F0-62F3-FA34-AA3660D4B5FF}"/>
              </a:ext>
            </a:extLst>
          </p:cNvPr>
          <p:cNvSpPr txBox="1"/>
          <p:nvPr userDrawn="1"/>
        </p:nvSpPr>
        <p:spPr>
          <a:xfrm>
            <a:off x="6165850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Minutes of physical activity per week, walking for leisure and travel</a:t>
            </a:r>
          </a:p>
        </p:txBody>
      </p:sp>
    </p:spTree>
    <p:extLst>
      <p:ext uri="{BB962C8B-B14F-4D97-AF65-F5344CB8AC3E}">
        <p14:creationId xmlns:p14="http://schemas.microsoft.com/office/powerpoint/2010/main" val="1383266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's legs and feet in black and white shoes&#10;&#10;Description automatically generated">
            <a:extLst>
              <a:ext uri="{FF2B5EF4-FFF2-40B4-BE49-F238E27FC236}">
                <a16:creationId xmlns:a16="http://schemas.microsoft.com/office/drawing/2014/main" id="{38CC7F04-CC7C-FD58-1E1B-B42D90AE59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9901" y="0"/>
            <a:ext cx="3172097" cy="68579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FEEC9A8-8FFC-9F07-1462-0516B3FEB204}"/>
              </a:ext>
            </a:extLst>
          </p:cNvPr>
          <p:cNvSpPr/>
          <p:nvPr userDrawn="1"/>
        </p:nvSpPr>
        <p:spPr>
          <a:xfrm flipH="1" flipV="1">
            <a:off x="0" y="5185954"/>
            <a:ext cx="9019903" cy="1672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ACF71-307F-2614-9C7C-96CC4918551C}"/>
              </a:ext>
            </a:extLst>
          </p:cNvPr>
          <p:cNvSpPr/>
          <p:nvPr userDrawn="1"/>
        </p:nvSpPr>
        <p:spPr>
          <a:xfrm flipV="1">
            <a:off x="9019903" y="5185954"/>
            <a:ext cx="3172097" cy="1672046"/>
          </a:xfrm>
          <a:prstGeom prst="rect">
            <a:avLst/>
          </a:prstGeom>
          <a:solidFill>
            <a:srgbClr val="BD162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FFE1C1-4506-7769-F5C9-021E326CBB09}"/>
              </a:ext>
            </a:extLst>
          </p:cNvPr>
          <p:cNvCxnSpPr>
            <a:cxnSpLocks/>
          </p:cNvCxnSpPr>
          <p:nvPr/>
        </p:nvCxnSpPr>
        <p:spPr>
          <a:xfrm>
            <a:off x="9022066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7D1E66-0F54-3D6A-FC75-EA36F48B7077}"/>
              </a:ext>
            </a:extLst>
          </p:cNvPr>
          <p:cNvCxnSpPr>
            <a:cxnSpLocks/>
          </p:cNvCxnSpPr>
          <p:nvPr/>
        </p:nvCxnSpPr>
        <p:spPr>
          <a:xfrm>
            <a:off x="0" y="5189781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BCD5BA2-8009-5B00-C644-3DDA6BC9673F}"/>
              </a:ext>
            </a:extLst>
          </p:cNvPr>
          <p:cNvSpPr/>
          <p:nvPr userDrawn="1"/>
        </p:nvSpPr>
        <p:spPr>
          <a:xfrm flipV="1">
            <a:off x="9019902" y="0"/>
            <a:ext cx="3172097" cy="5185954"/>
          </a:xfrm>
          <a:prstGeom prst="rect">
            <a:avLst/>
          </a:prstGeom>
          <a:solidFill>
            <a:srgbClr val="BD162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B2790-DB7A-7728-8DEB-0EC9566EA35A}"/>
              </a:ext>
            </a:extLst>
          </p:cNvPr>
          <p:cNvGrpSpPr/>
          <p:nvPr/>
        </p:nvGrpSpPr>
        <p:grpSpPr>
          <a:xfrm>
            <a:off x="8851066" y="5018781"/>
            <a:ext cx="342000" cy="342000"/>
            <a:chOff x="9286730" y="4018825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33AF93-C325-79AA-B4AF-F0408558D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7272D9-414D-DFC0-DAEF-0AA54B7AA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72918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0" y="0"/>
            <a:ext cx="4277638" cy="6351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0EDEDE-2714-2931-6A5D-C8E7F45959E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363EA5-E4EF-6535-C271-1E7BFA5924C4}"/>
                </a:ext>
              </a:extLst>
            </p:cNvPr>
            <p:cNvCxnSpPr>
              <a:cxnSpLocks/>
            </p:cNvCxnSpPr>
            <p:nvPr/>
          </p:nvCxnSpPr>
          <p:spPr>
            <a:xfrm>
              <a:off x="4272355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4E3848-4D7B-442A-B1C4-1A245E6254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7E6437-483D-D346-95AD-799CDA2FC107}"/>
                </a:ext>
              </a:extLst>
            </p:cNvPr>
            <p:cNvGrpSpPr/>
            <p:nvPr/>
          </p:nvGrpSpPr>
          <p:grpSpPr>
            <a:xfrm>
              <a:off x="4101355" y="6181375"/>
              <a:ext cx="342000" cy="342000"/>
              <a:chOff x="1904855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A73E869-D6B4-B4B0-5CA2-BCF0C42E50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04855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A8C8119-C8AA-B50A-2907-72FFB18E3F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58855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21">
            <a:extLst>
              <a:ext uri="{FF2B5EF4-FFF2-40B4-BE49-F238E27FC236}">
                <a16:creationId xmlns:a16="http://schemas.microsoft.com/office/drawing/2014/main" id="{8A9F54FE-0F2B-72B7-A09E-CD7AFE36B4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3205229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C6F755-76D6-FB0C-1139-22894E5BBBC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418894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E2F37569-4F97-895C-BFB1-913652A7AB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267199" cy="6352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0" y="0"/>
            <a:ext cx="4277638" cy="6351705"/>
          </a:xfrm>
          <a:prstGeom prst="rect">
            <a:avLst/>
          </a:prstGeom>
          <a:solidFill>
            <a:schemeClr val="tx2">
              <a:alpha val="778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0EDEDE-2714-2931-6A5D-C8E7F45959E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D363EA5-E4EF-6535-C271-1E7BFA5924C4}"/>
                </a:ext>
              </a:extLst>
            </p:cNvPr>
            <p:cNvCxnSpPr>
              <a:cxnSpLocks/>
            </p:cNvCxnSpPr>
            <p:nvPr/>
          </p:nvCxnSpPr>
          <p:spPr>
            <a:xfrm>
              <a:off x="42628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A4E3848-4D7B-442A-B1C4-1A245E6254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7E6437-483D-D346-95AD-799CDA2FC107}"/>
                </a:ext>
              </a:extLst>
            </p:cNvPr>
            <p:cNvGrpSpPr/>
            <p:nvPr/>
          </p:nvGrpSpPr>
          <p:grpSpPr>
            <a:xfrm>
              <a:off x="4091830" y="6181375"/>
              <a:ext cx="342000" cy="342000"/>
              <a:chOff x="1895330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A73E869-D6B4-B4B0-5CA2-BCF0C42E50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953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A8C8119-C8AA-B50A-2907-72FFB18E3F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493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667AC53C-4653-A5AF-2716-8E4531BADF0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3CFE887-A160-6A44-94A2-3993011EDA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9911C4-5D7C-E840-CBD9-34C0C00174DA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B414E6-FADE-895B-1360-2EE61934CC4D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Lincolnshire</a:t>
            </a:r>
          </a:p>
        </p:txBody>
      </p:sp>
    </p:spTree>
    <p:extLst>
      <p:ext uri="{BB962C8B-B14F-4D97-AF65-F5344CB8AC3E}">
        <p14:creationId xmlns:p14="http://schemas.microsoft.com/office/powerpoint/2010/main" val="1213680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4E3848-4D7B-442A-B1C4-1A245E6254C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667AC53C-4653-A5AF-2716-8E4531BADF0B}"/>
              </a:ext>
            </a:extLst>
          </p:cNvPr>
          <p:cNvSpPr>
            <a:spLocks noGrp="1"/>
          </p:cNvSpPr>
          <p:nvPr userDrawn="1">
            <p:ph type="chart" sz="quarter" idx="10"/>
          </p:nvPr>
        </p:nvSpPr>
        <p:spPr>
          <a:xfrm>
            <a:off x="4366278" y="1414463"/>
            <a:ext cx="7287951" cy="46551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BD7E3F-DDFA-AC93-010C-42983B834EB9}"/>
              </a:ext>
            </a:extLst>
          </p:cNvPr>
          <p:cNvSpPr/>
          <p:nvPr userDrawn="1"/>
        </p:nvSpPr>
        <p:spPr>
          <a:xfrm>
            <a:off x="0" y="-10886"/>
            <a:ext cx="4277638" cy="6384245"/>
          </a:xfrm>
          <a:prstGeom prst="rect">
            <a:avLst/>
          </a:prstGeom>
          <a:solidFill>
            <a:srgbClr val="0142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person and person dancing&#10;&#10;Description automatically generated">
            <a:extLst>
              <a:ext uri="{FF2B5EF4-FFF2-40B4-BE49-F238E27FC236}">
                <a16:creationId xmlns:a16="http://schemas.microsoft.com/office/drawing/2014/main" id="{0B2039CF-3A4D-F378-9365-7A5EF40A71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5596" y="0"/>
            <a:ext cx="4333234" cy="63842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363EA5-E4EF-6535-C271-1E7BFA5924C4}"/>
              </a:ext>
            </a:extLst>
          </p:cNvPr>
          <p:cNvCxnSpPr>
            <a:cxnSpLocks/>
          </p:cNvCxnSpPr>
          <p:nvPr/>
        </p:nvCxnSpPr>
        <p:spPr>
          <a:xfrm>
            <a:off x="426283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3CFE887-A160-6A44-94A2-3993011EDA02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538163" y="2879499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7E6437-483D-D346-95AD-799CDA2FC107}"/>
              </a:ext>
            </a:extLst>
          </p:cNvPr>
          <p:cNvGrpSpPr/>
          <p:nvPr/>
        </p:nvGrpSpPr>
        <p:grpSpPr>
          <a:xfrm>
            <a:off x="4091830" y="6181375"/>
            <a:ext cx="342000" cy="342000"/>
            <a:chOff x="1895330" y="401882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73E869-D6B4-B4B0-5CA2-BCF0C42E5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53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8C8119-C8AA-B50A-2907-72FFB18E3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493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D8E83B9-6011-E8F0-2781-0F8281604EB7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F4178-8619-6E54-5B87-6F4742A93A8B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Lincolnshire</a:t>
            </a:r>
          </a:p>
        </p:txBody>
      </p:sp>
    </p:spTree>
    <p:extLst>
      <p:ext uri="{BB962C8B-B14F-4D97-AF65-F5344CB8AC3E}">
        <p14:creationId xmlns:p14="http://schemas.microsoft.com/office/powerpoint/2010/main" val="115585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157A95-983F-9EE8-88A6-517F1081655C}"/>
              </a:ext>
            </a:extLst>
          </p:cNvPr>
          <p:cNvSpPr/>
          <p:nvPr userDrawn="1"/>
        </p:nvSpPr>
        <p:spPr>
          <a:xfrm>
            <a:off x="7763257" y="0"/>
            <a:ext cx="4428744" cy="63523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751450-DD83-ADD0-8071-919AEA5EB613}"/>
              </a:ext>
            </a:extLst>
          </p:cNvPr>
          <p:cNvCxnSpPr>
            <a:cxnSpLocks/>
          </p:cNvCxnSpPr>
          <p:nvPr/>
        </p:nvCxnSpPr>
        <p:spPr>
          <a:xfrm>
            <a:off x="775797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EB31B9-C808-845B-21CF-1FE82757BC1F}"/>
              </a:ext>
            </a:extLst>
          </p:cNvPr>
          <p:cNvCxnSpPr>
            <a:cxnSpLocks/>
          </p:cNvCxnSpPr>
          <p:nvPr/>
        </p:nvCxnSpPr>
        <p:spPr>
          <a:xfrm>
            <a:off x="0" y="63523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rowd of people walking on a sidewalk&#10;&#10;Description automatically generated">
            <a:extLst>
              <a:ext uri="{FF2B5EF4-FFF2-40B4-BE49-F238E27FC236}">
                <a16:creationId xmlns:a16="http://schemas.microsoft.com/office/drawing/2014/main" id="{4E1E6E6B-2719-AA75-BDC9-6E12A9E60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2196"/>
            <a:ext cx="12192001" cy="63845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4FE0BBD-F881-51CD-6AF9-8E849B33962D}"/>
              </a:ext>
            </a:extLst>
          </p:cNvPr>
          <p:cNvGrpSpPr/>
          <p:nvPr/>
        </p:nvGrpSpPr>
        <p:grpSpPr>
          <a:xfrm>
            <a:off x="7586978" y="6175321"/>
            <a:ext cx="342000" cy="342000"/>
            <a:chOff x="9286730" y="4018825"/>
            <a:chExt cx="342000" cy="342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BDC85B-5627-020A-5D87-25AA177396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D5F53D-E201-3FF8-CAE0-B736B770E5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CC2EDA0-00DE-BA34-CB8A-2819F7860E73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3E07D1-E47B-C450-45E9-8140EC5BEA42}"/>
              </a:ext>
            </a:extLst>
          </p:cNvPr>
          <p:cNvSpPr/>
          <p:nvPr userDrawn="1"/>
        </p:nvSpPr>
        <p:spPr>
          <a:xfrm>
            <a:off x="8725042" y="1626660"/>
            <a:ext cx="2614688" cy="2614688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>
                <a:alpha val="76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66AEEC-1B34-92D6-0EA4-988F7CAEE270}"/>
              </a:ext>
            </a:extLst>
          </p:cNvPr>
          <p:cNvSpPr txBox="1"/>
          <p:nvPr userDrawn="1"/>
        </p:nvSpPr>
        <p:spPr>
          <a:xfrm>
            <a:off x="8929301" y="3169021"/>
            <a:ext cx="220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people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2AD777-67D0-4022-DDEA-576881001369}"/>
              </a:ext>
            </a:extLst>
          </p:cNvPr>
          <p:cNvSpPr txBox="1"/>
          <p:nvPr userDrawn="1"/>
        </p:nvSpPr>
        <p:spPr>
          <a:xfrm>
            <a:off x="8929300" y="2220305"/>
            <a:ext cx="220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That’s</a:t>
            </a:r>
          </a:p>
        </p:txBody>
      </p:sp>
    </p:spTree>
    <p:extLst>
      <p:ext uri="{BB962C8B-B14F-4D97-AF65-F5344CB8AC3E}">
        <p14:creationId xmlns:p14="http://schemas.microsoft.com/office/powerpoint/2010/main" val="1892824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FFAEAF-5F1A-2D17-8027-735B9F019C3E}"/>
              </a:ext>
            </a:extLst>
          </p:cNvPr>
          <p:cNvSpPr/>
          <p:nvPr userDrawn="1"/>
        </p:nvSpPr>
        <p:spPr>
          <a:xfrm>
            <a:off x="530176" y="0"/>
            <a:ext cx="4310041" cy="63523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3E733-0A87-DB9E-3ADD-89FB2D10B99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FA6ECB-8519-24CE-8987-190945AF64F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2D5D0-0D9C-4E4A-1D32-332D840B73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348988-279B-720A-7369-DABED611228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532279-2387-ADEF-3A2E-144D5BA85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FA3E5A-7A4C-68A7-57BB-0935F0047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C4525C6-9B88-C56E-D3BE-A9B2092FA60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pic>
        <p:nvPicPr>
          <p:cNvPr id="8" name="Picture 7" descr="A group of people walking on a street with umbrellas&#10;&#10;Description automatically generated">
            <a:extLst>
              <a:ext uri="{FF2B5EF4-FFF2-40B4-BE49-F238E27FC236}">
                <a16:creationId xmlns:a16="http://schemas.microsoft.com/office/drawing/2014/main" id="{2221B072-C5A6-CFF5-BBEB-8CD3C0BF8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228" y="0"/>
            <a:ext cx="7351771" cy="635236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3454452-F746-D117-42FA-307853170270}"/>
              </a:ext>
            </a:extLst>
          </p:cNvPr>
          <p:cNvSpPr/>
          <p:nvPr userDrawn="1"/>
        </p:nvSpPr>
        <p:spPr>
          <a:xfrm>
            <a:off x="5763485" y="2833645"/>
            <a:ext cx="1894320" cy="189432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142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3C1A4D-9A6D-D978-CDC5-63A5A579301F}"/>
              </a:ext>
            </a:extLst>
          </p:cNvPr>
          <p:cNvSpPr txBox="1"/>
          <p:nvPr userDrawn="1"/>
        </p:nvSpPr>
        <p:spPr>
          <a:xfrm>
            <a:off x="5546252" y="3814440"/>
            <a:ext cx="232878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people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C1F93-08C4-7F2A-92CE-D6F9775C2F69}"/>
              </a:ext>
            </a:extLst>
          </p:cNvPr>
          <p:cNvSpPr txBox="1"/>
          <p:nvPr userDrawn="1"/>
        </p:nvSpPr>
        <p:spPr>
          <a:xfrm>
            <a:off x="5500563" y="1971760"/>
            <a:ext cx="2420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Missing the intensity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61A2A0-D388-008C-CA75-A4BAA80D27BD}"/>
              </a:ext>
            </a:extLst>
          </p:cNvPr>
          <p:cNvSpPr/>
          <p:nvPr userDrawn="1"/>
        </p:nvSpPr>
        <p:spPr>
          <a:xfrm>
            <a:off x="8941276" y="2833645"/>
            <a:ext cx="1894320" cy="1894320"/>
          </a:xfrm>
          <a:prstGeom prst="ellipse">
            <a:avLst/>
          </a:prstGeom>
          <a:solidFill>
            <a:schemeClr val="bg1"/>
          </a:solidFill>
          <a:ln w="127000">
            <a:solidFill>
              <a:srgbClr val="0142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AE9C1-D2E6-E39B-E8E6-DA535E7AFA1E}"/>
              </a:ext>
            </a:extLst>
          </p:cNvPr>
          <p:cNvSpPr txBox="1"/>
          <p:nvPr userDrawn="1"/>
        </p:nvSpPr>
        <p:spPr>
          <a:xfrm>
            <a:off x="8724043" y="3814440"/>
            <a:ext cx="232878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people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34360-49F8-B2D2-5BD2-D74F867ABEE4}"/>
              </a:ext>
            </a:extLst>
          </p:cNvPr>
          <p:cNvSpPr txBox="1"/>
          <p:nvPr userDrawn="1"/>
        </p:nvSpPr>
        <p:spPr>
          <a:xfrm>
            <a:off x="8679223" y="1971760"/>
            <a:ext cx="2418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BD162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active for long enough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9B41E-EB38-BC47-E8D6-1CAC373DF2E1}"/>
              </a:ext>
            </a:extLst>
          </p:cNvPr>
          <p:cNvSpPr txBox="1"/>
          <p:nvPr userDrawn="1"/>
        </p:nvSpPr>
        <p:spPr>
          <a:xfrm>
            <a:off x="5256361" y="722841"/>
            <a:ext cx="6322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 all inactive adults do nothing. Some are active but…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90F3BA-67E1-971E-BAB4-2E686D034E2A}"/>
              </a:ext>
            </a:extLst>
          </p:cNvPr>
          <p:cNvSpPr txBox="1"/>
          <p:nvPr userDrawn="1"/>
        </p:nvSpPr>
        <p:spPr>
          <a:xfrm>
            <a:off x="909348" y="2633716"/>
            <a:ext cx="359340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adults do</a:t>
            </a: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 activity at all</a:t>
            </a:r>
          </a:p>
        </p:txBody>
      </p:sp>
    </p:spTree>
    <p:extLst>
      <p:ext uri="{BB962C8B-B14F-4D97-AF65-F5344CB8AC3E}">
        <p14:creationId xmlns:p14="http://schemas.microsoft.com/office/powerpoint/2010/main" val="2366809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6095998" cy="63517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07634EA-E9D7-BD56-1B6B-04211D21E4B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977195" y="725488"/>
            <a:ext cx="7546752" cy="536257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B89BA22-8FE1-B077-93EF-AD170820F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2" y="506413"/>
            <a:ext cx="3146071" cy="500662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55221-5DAC-76E8-552B-9763FB1C4A9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91931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FEEC9A8-8FFC-9F07-1462-0516B3FEB204}"/>
              </a:ext>
            </a:extLst>
          </p:cNvPr>
          <p:cNvSpPr/>
          <p:nvPr userDrawn="1"/>
        </p:nvSpPr>
        <p:spPr>
          <a:xfrm flipH="1" flipV="1">
            <a:off x="0" y="5185954"/>
            <a:ext cx="9019903" cy="16720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ACF71-307F-2614-9C7C-96CC4918551C}"/>
              </a:ext>
            </a:extLst>
          </p:cNvPr>
          <p:cNvSpPr/>
          <p:nvPr userDrawn="1"/>
        </p:nvSpPr>
        <p:spPr>
          <a:xfrm flipV="1">
            <a:off x="9019903" y="5185954"/>
            <a:ext cx="3172097" cy="16720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CFFE1C1-4506-7769-F5C9-021E326CBB09}"/>
              </a:ext>
            </a:extLst>
          </p:cNvPr>
          <p:cNvCxnSpPr>
            <a:cxnSpLocks/>
          </p:cNvCxnSpPr>
          <p:nvPr/>
        </p:nvCxnSpPr>
        <p:spPr>
          <a:xfrm>
            <a:off x="9022066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07D1E66-0F54-3D6A-FC75-EA36F48B7077}"/>
              </a:ext>
            </a:extLst>
          </p:cNvPr>
          <p:cNvCxnSpPr>
            <a:cxnSpLocks/>
          </p:cNvCxnSpPr>
          <p:nvPr/>
        </p:nvCxnSpPr>
        <p:spPr>
          <a:xfrm>
            <a:off x="0" y="518978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A06B2790-DB7A-7728-8DEB-0EC9566EA35A}"/>
              </a:ext>
            </a:extLst>
          </p:cNvPr>
          <p:cNvGrpSpPr/>
          <p:nvPr/>
        </p:nvGrpSpPr>
        <p:grpSpPr>
          <a:xfrm>
            <a:off x="8851066" y="5018781"/>
            <a:ext cx="342000" cy="342000"/>
            <a:chOff x="9286730" y="4018825"/>
            <a:chExt cx="342000" cy="34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33AF93-C325-79AA-B4AF-F0408558D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7272D9-414D-DFC0-DAEF-0AA54B7AA6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4493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xt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56B980C-E7E3-7452-3AC7-D4510FEA3F0E}"/>
              </a:ext>
            </a:extLst>
          </p:cNvPr>
          <p:cNvGrpSpPr/>
          <p:nvPr userDrawn="1"/>
        </p:nvGrpSpPr>
        <p:grpSpPr>
          <a:xfrm rot="10800000">
            <a:off x="2563810" y="1560668"/>
            <a:ext cx="1965336" cy="4235117"/>
            <a:chOff x="1834238" y="1622544"/>
            <a:chExt cx="1965336" cy="423511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7F30BED-E19C-8861-88ED-87BCDC65E6EE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D6605D6-6B4D-7AE5-DFA7-16CC5EDDC1B7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321C40-B591-BB88-00FA-359A13273CD1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D31527-4768-5762-7BF6-9D0A9A830C04}"/>
              </a:ext>
            </a:extLst>
          </p:cNvPr>
          <p:cNvGrpSpPr/>
          <p:nvPr userDrawn="1"/>
        </p:nvGrpSpPr>
        <p:grpSpPr>
          <a:xfrm rot="10800000">
            <a:off x="5077425" y="1560668"/>
            <a:ext cx="1965336" cy="4235117"/>
            <a:chOff x="1834238" y="1622544"/>
            <a:chExt cx="1965336" cy="423511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7E1CAD-00C5-9B86-2FDD-0EE436625BC7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4AC1D4-C71F-1C01-A099-406251C709C9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FBDD44D-8A8F-6F3C-3B52-48E28DEBB229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0A8657-5F20-7950-F11F-ABA35795DC5E}"/>
              </a:ext>
            </a:extLst>
          </p:cNvPr>
          <p:cNvGrpSpPr/>
          <p:nvPr userDrawn="1"/>
        </p:nvGrpSpPr>
        <p:grpSpPr>
          <a:xfrm rot="10800000">
            <a:off x="7591040" y="1560668"/>
            <a:ext cx="1965336" cy="4235117"/>
            <a:chOff x="1834238" y="1622544"/>
            <a:chExt cx="1965336" cy="42351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8D9AD0-C8CF-6514-3B91-A085022F4133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D1F04D-98B2-9CAB-8C9A-7FAD1B0CFFBD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3A57270-743A-EA20-4917-04EC83FE2F3D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0D53F0AF-D9E6-F799-9A61-DF1557DDD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70309" y="1906766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NS </a:t>
            </a:r>
            <a:r>
              <a:rPr lang="en-US" dirty="0" err="1"/>
              <a:t>SeC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10FAC2-C897-A257-5828-8DA9663D3EFB}"/>
              </a:ext>
            </a:extLst>
          </p:cNvPr>
          <p:cNvSpPr/>
          <p:nvPr userDrawn="1"/>
        </p:nvSpPr>
        <p:spPr>
          <a:xfrm>
            <a:off x="526942" y="0"/>
            <a:ext cx="11665058" cy="898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D7A619-2059-82FB-F00D-5CFD6DFB587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BBF47FB-37D2-DDD6-7CCB-8019F575EAF8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A41F64-561C-4399-6144-D9FE476906A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5A6BB5-27AB-6ADB-7052-D15D8BBCD539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53F0D1D-26A4-283B-E3C4-EB35DEE95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52D34EF-047E-020F-3119-4B950D39C1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C668785-1ABB-E892-BEAA-04E38A6BB1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1123" y="1906766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Gender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8EEA1D0-8B70-7ACB-2CA8-1A1F701E3D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10849" y="1906766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Age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0FE8522-7D6A-FE53-8F03-06FDF77952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90533" y="3714750"/>
            <a:ext cx="1965325" cy="1965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5AFBA45-5DBD-F25D-8C98-3157FA2A54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77153" y="3714750"/>
            <a:ext cx="1965325" cy="1965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64B0A95-A83D-1D50-42E9-CB67C64B81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76906" y="3714750"/>
            <a:ext cx="1965325" cy="1965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808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-1" y="0"/>
            <a:ext cx="7964531" cy="63517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363EA5-E4EF-6535-C271-1E7BFA5924C4}"/>
              </a:ext>
            </a:extLst>
          </p:cNvPr>
          <p:cNvCxnSpPr>
            <a:cxnSpLocks/>
          </p:cNvCxnSpPr>
          <p:nvPr/>
        </p:nvCxnSpPr>
        <p:spPr>
          <a:xfrm>
            <a:off x="796398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4E3848-4D7B-442A-B1C4-1A245E6254C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7E6437-483D-D346-95AD-799CDA2FC107}"/>
              </a:ext>
            </a:extLst>
          </p:cNvPr>
          <p:cNvGrpSpPr/>
          <p:nvPr/>
        </p:nvGrpSpPr>
        <p:grpSpPr>
          <a:xfrm>
            <a:off x="7782711" y="6181375"/>
            <a:ext cx="342000" cy="342000"/>
            <a:chOff x="1899586" y="401882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73E869-D6B4-B4B0-5CA2-BCF0C42E5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9586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8C8119-C8AA-B50A-2907-72FFB18E3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53586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4317CBDC-6003-7163-52CE-A6BEA01552CB}"/>
              </a:ext>
            </a:extLst>
          </p:cNvPr>
          <p:cNvSpPr txBox="1">
            <a:spLocks/>
          </p:cNvSpPr>
          <p:nvPr userDrawn="1"/>
        </p:nvSpPr>
        <p:spPr>
          <a:xfrm>
            <a:off x="8568012" y="5861443"/>
            <a:ext cx="2083678" cy="341312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Inactivity (England)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7D50D-E585-A243-9B1C-A05CD33A2D4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C3CB96F-3C55-347D-987F-117398E81DDF}"/>
              </a:ext>
            </a:extLst>
          </p:cNvPr>
          <p:cNvGraphicFramePr>
            <a:graphicFrameLocks/>
          </p:cNvGraphicFramePr>
          <p:nvPr userDrawn="1"/>
        </p:nvGraphicFramePr>
        <p:xfrm>
          <a:off x="1656678" y="2258264"/>
          <a:ext cx="5907531" cy="382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718F7687-2721-FC06-E970-814A70C2721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610032" y="1975324"/>
            <a:ext cx="1150656" cy="11506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C7B0C7-3066-AA22-DE61-ED3869ED477A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610032" y="3258872"/>
            <a:ext cx="1150656" cy="11506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364F0-57C5-85BA-451C-808AFC6CE89E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610032" y="4542420"/>
            <a:ext cx="1150656" cy="115065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066CA-E18F-78B5-B8E6-732127718C47}"/>
              </a:ext>
            </a:extLst>
          </p:cNvPr>
          <p:cNvSpPr txBox="1"/>
          <p:nvPr userDrawn="1"/>
        </p:nvSpPr>
        <p:spPr>
          <a:xfrm>
            <a:off x="9997322" y="2381693"/>
            <a:ext cx="162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another way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2EA92-6983-EB75-435B-C728CE9DEF5E}"/>
              </a:ext>
            </a:extLst>
          </p:cNvPr>
          <p:cNvSpPr txBox="1"/>
          <p:nvPr userDrawn="1"/>
        </p:nvSpPr>
        <p:spPr>
          <a:xfrm>
            <a:off x="10004647" y="3680941"/>
            <a:ext cx="123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Female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7609A3-4CBA-B6D2-CC0E-921ED88AE055}"/>
              </a:ext>
            </a:extLst>
          </p:cNvPr>
          <p:cNvSpPr txBox="1"/>
          <p:nvPr userDrawn="1"/>
        </p:nvSpPr>
        <p:spPr>
          <a:xfrm>
            <a:off x="10011972" y="4937657"/>
            <a:ext cx="174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950EB-F3A9-6435-FEE4-DDF57C0EF0E4}"/>
              </a:ext>
            </a:extLst>
          </p:cNvPr>
          <p:cNvSpPr txBox="1"/>
          <p:nvPr userDrawn="1"/>
        </p:nvSpPr>
        <p:spPr>
          <a:xfrm>
            <a:off x="8721145" y="2258265"/>
            <a:ext cx="94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E951B0-F778-0CF3-5993-E8AEFAC55219}"/>
              </a:ext>
            </a:extLst>
          </p:cNvPr>
          <p:cNvSpPr txBox="1"/>
          <p:nvPr userDrawn="1"/>
        </p:nvSpPr>
        <p:spPr>
          <a:xfrm>
            <a:off x="8759540" y="3522449"/>
            <a:ext cx="94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27%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DC61A2-432F-C5DB-4793-FF677AB5EFDA}"/>
              </a:ext>
            </a:extLst>
          </p:cNvPr>
          <p:cNvSpPr txBox="1"/>
          <p:nvPr userDrawn="1"/>
        </p:nvSpPr>
        <p:spPr>
          <a:xfrm>
            <a:off x="8713999" y="4825360"/>
            <a:ext cx="94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24%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9FF595-640A-BBBC-83B0-BA2DF2733384}"/>
              </a:ext>
            </a:extLst>
          </p:cNvPr>
          <p:cNvSpPr txBox="1"/>
          <p:nvPr userDrawn="1"/>
        </p:nvSpPr>
        <p:spPr>
          <a:xfrm>
            <a:off x="837899" y="505624"/>
            <a:ext cx="38899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Nationally, more people are opting to select </a:t>
            </a:r>
            <a:r>
              <a:rPr lang="en-GB" sz="240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other gender </a:t>
            </a: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instead of male or female in the Active Lives survey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719B1D-8DC6-CF96-3C7B-02055B0DE1EC}"/>
              </a:ext>
            </a:extLst>
          </p:cNvPr>
          <p:cNvSpPr txBox="1"/>
          <p:nvPr userDrawn="1"/>
        </p:nvSpPr>
        <p:spPr>
          <a:xfrm>
            <a:off x="784275" y="2703397"/>
            <a:ext cx="305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2015-16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only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people 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identified </a:t>
            </a:r>
            <a:r>
              <a:rPr lang="en-GB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another way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contrast to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800 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2021-22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E20A5F-C44B-F8CE-248A-158DEA7990FE}"/>
              </a:ext>
            </a:extLst>
          </p:cNvPr>
          <p:cNvSpPr txBox="1"/>
          <p:nvPr userDrawn="1"/>
        </p:nvSpPr>
        <p:spPr>
          <a:xfrm>
            <a:off x="8145252" y="505624"/>
            <a:ext cx="3979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Those who identify their gender </a:t>
            </a:r>
            <a:r>
              <a:rPr lang="en-GB" sz="2400" b="1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in another way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have the </a:t>
            </a:r>
            <a:r>
              <a:rPr lang="en-GB" sz="2400" b="1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highest levels of inactivity</a:t>
            </a:r>
          </a:p>
        </p:txBody>
      </p:sp>
    </p:spTree>
    <p:extLst>
      <p:ext uri="{BB962C8B-B14F-4D97-AF65-F5344CB8AC3E}">
        <p14:creationId xmlns:p14="http://schemas.microsoft.com/office/powerpoint/2010/main" val="2283175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4993239" cy="63517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 descr="A person walking in a street&#10;&#10;Description automatically generated">
            <a:extLst>
              <a:ext uri="{FF2B5EF4-FFF2-40B4-BE49-F238E27FC236}">
                <a16:creationId xmlns:a16="http://schemas.microsoft.com/office/drawing/2014/main" id="{997702EB-ECD5-1474-F66D-F4E68FAA3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978400" cy="6349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A0772E-85C3-7EEE-C0F4-D441320F938E}"/>
              </a:ext>
            </a:extLst>
          </p:cNvPr>
          <p:cNvSpPr txBox="1"/>
          <p:nvPr userDrawn="1"/>
        </p:nvSpPr>
        <p:spPr>
          <a:xfrm>
            <a:off x="4978401" y="5329684"/>
            <a:ext cx="5571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Total minutes per week walking for leisure or travel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33A043-5FBA-4329-F9B9-DD46BB0CCA4E}"/>
              </a:ext>
            </a:extLst>
          </p:cNvPr>
          <p:cNvSpPr txBox="1"/>
          <p:nvPr userDrawn="1"/>
        </p:nvSpPr>
        <p:spPr>
          <a:xfrm>
            <a:off x="4992200" y="1850817"/>
            <a:ext cx="2083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Walking for leisure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DD00EE-312C-1578-1CC3-E3ABA48C4C77}"/>
              </a:ext>
            </a:extLst>
          </p:cNvPr>
          <p:cNvSpPr txBox="1"/>
          <p:nvPr userDrawn="1"/>
        </p:nvSpPr>
        <p:spPr>
          <a:xfrm>
            <a:off x="7498410" y="1850817"/>
            <a:ext cx="2083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Walking for travel</a:t>
            </a:r>
          </a:p>
        </p:txBody>
      </p:sp>
      <p:sp>
        <p:nvSpPr>
          <p:cNvPr id="17" name="Chart Placeholder 15">
            <a:extLst>
              <a:ext uri="{FF2B5EF4-FFF2-40B4-BE49-F238E27FC236}">
                <a16:creationId xmlns:a16="http://schemas.microsoft.com/office/drawing/2014/main" id="{323F56C1-302A-682E-41E5-A992AB56AEE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3215106" y="1971305"/>
            <a:ext cx="6902665" cy="309945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50F1514-1030-5CEE-4159-F79F21D85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2917578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AD2D7-33BD-F216-4997-1A4783CB7D2F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3032302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8D5108-73E8-0A44-229F-9EC9F0F4085F}"/>
              </a:ext>
            </a:extLst>
          </p:cNvPr>
          <p:cNvSpPr/>
          <p:nvPr userDrawn="1"/>
        </p:nvSpPr>
        <p:spPr>
          <a:xfrm>
            <a:off x="565970" y="0"/>
            <a:ext cx="11626029" cy="63543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4E0B4C-4565-52A4-5349-1D6C659DFDBD}"/>
              </a:ext>
            </a:extLst>
          </p:cNvPr>
          <p:cNvSpPr/>
          <p:nvPr userDrawn="1"/>
        </p:nvSpPr>
        <p:spPr>
          <a:xfrm>
            <a:off x="8189395" y="0"/>
            <a:ext cx="4002605" cy="63523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565971" y="7984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erson and person holding hands walking down a sidewalk&#10;&#10;Description automatically generated">
            <a:extLst>
              <a:ext uri="{FF2B5EF4-FFF2-40B4-BE49-F238E27FC236}">
                <a16:creationId xmlns:a16="http://schemas.microsoft.com/office/drawing/2014/main" id="{B77EFED0-388D-2828-8F18-F75CBC4512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9395" y="0"/>
            <a:ext cx="4002605" cy="634632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394971" y="6183305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3873891-ACEA-B4BB-14E3-4A0BE0760360}"/>
              </a:ext>
            </a:extLst>
          </p:cNvPr>
          <p:cNvSpPr txBox="1"/>
          <p:nvPr userDrawn="1"/>
        </p:nvSpPr>
        <p:spPr>
          <a:xfrm>
            <a:off x="706347" y="4919590"/>
            <a:ext cx="28762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Age bands</a:t>
            </a:r>
          </a:p>
        </p:txBody>
      </p:sp>
      <p:sp>
        <p:nvSpPr>
          <p:cNvPr id="14" name="Chart Placeholder 12">
            <a:extLst>
              <a:ext uri="{FF2B5EF4-FFF2-40B4-BE49-F238E27FC236}">
                <a16:creationId xmlns:a16="http://schemas.microsoft.com/office/drawing/2014/main" id="{0F1CB14A-4AF5-6999-F26B-31B52E89D0C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66738" y="1244600"/>
            <a:ext cx="11217275" cy="441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C7986A94-7733-2815-B458-9D6C50333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163" y="395288"/>
            <a:ext cx="7231062" cy="1682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272E3F-529A-C7BD-9653-DFE05C320B88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2162969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565971" y="7984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3873891-ACEA-B4BB-14E3-4A0BE0760360}"/>
              </a:ext>
            </a:extLst>
          </p:cNvPr>
          <p:cNvSpPr txBox="1"/>
          <p:nvPr userDrawn="1"/>
        </p:nvSpPr>
        <p:spPr>
          <a:xfrm>
            <a:off x="706347" y="4919590"/>
            <a:ext cx="28762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Age bands</a:t>
            </a:r>
          </a:p>
        </p:txBody>
      </p:sp>
      <p:sp>
        <p:nvSpPr>
          <p:cNvPr id="14" name="Chart Placeholder 12">
            <a:extLst>
              <a:ext uri="{FF2B5EF4-FFF2-40B4-BE49-F238E27FC236}">
                <a16:creationId xmlns:a16="http://schemas.microsoft.com/office/drawing/2014/main" id="{0F1CB14A-4AF5-6999-F26B-31B52E89D0C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66738" y="1222828"/>
            <a:ext cx="11217275" cy="4419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C7986A94-7733-2815-B458-9D6C50333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6163" y="395288"/>
            <a:ext cx="7231062" cy="1682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394971" y="6183305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erson and person holding hands walking down a sidewalk&#10;&#10;Description automatically generated">
            <a:extLst>
              <a:ext uri="{FF2B5EF4-FFF2-40B4-BE49-F238E27FC236}">
                <a16:creationId xmlns:a16="http://schemas.microsoft.com/office/drawing/2014/main" id="{6E379BFA-9AB4-F6CB-AEF1-04BCF8A564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3164" y="0"/>
            <a:ext cx="3158070" cy="51815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C61424-9E17-E0FB-C3B6-8A5C52D701CE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15-19 to 19-22 </a:t>
            </a:r>
            <a:r>
              <a:rPr lang="en-GB" sz="8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combined groups </a:t>
            </a:r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2228150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walking down a street&#10;&#10;Description automatically generated">
            <a:extLst>
              <a:ext uri="{FF2B5EF4-FFF2-40B4-BE49-F238E27FC236}">
                <a16:creationId xmlns:a16="http://schemas.microsoft.com/office/drawing/2014/main" id="{1697AE1D-3540-EADF-C1A6-83FC9A03E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" y="0"/>
            <a:ext cx="3796145" cy="63543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FAF07E-60F2-F47B-4051-1DB097F4E5AB}"/>
              </a:ext>
            </a:extLst>
          </p:cNvPr>
          <p:cNvSpPr/>
          <p:nvPr userDrawn="1"/>
        </p:nvSpPr>
        <p:spPr>
          <a:xfrm>
            <a:off x="6909" y="0"/>
            <a:ext cx="3789218" cy="6351705"/>
          </a:xfrm>
          <a:prstGeom prst="rect">
            <a:avLst/>
          </a:prstGeom>
          <a:solidFill>
            <a:schemeClr val="tx2">
              <a:alpha val="777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hart Placeholder 10">
            <a:extLst>
              <a:ext uri="{FF2B5EF4-FFF2-40B4-BE49-F238E27FC236}">
                <a16:creationId xmlns:a16="http://schemas.microsoft.com/office/drawing/2014/main" id="{83838DB5-8448-EFF4-D798-60B76384FC5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145687" y="2102696"/>
            <a:ext cx="7234238" cy="3645871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D2116B6-1C96-787C-F106-1C6DFA2DB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39336" y="335106"/>
            <a:ext cx="7230630" cy="1639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D03AD758-5709-72F6-7929-ED51ACE6DF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0903" y="1004456"/>
            <a:ext cx="3284682" cy="3207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D2F2A-38CF-E446-8F0F-3933B029B271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7DFFE0-FE82-F0F2-37F8-A594E129E13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8BD0699-E719-3A66-553D-5C60D4773E81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D41C91-B4CC-B114-CC8A-9FF890F09BC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9D2BBA0-F569-DA0F-9EE8-F8CC685637D1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A3979A8-E342-93B1-783B-1F35706DC3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83EAF03-B4E2-192A-A11D-3021A68686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8100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and person walking down a street&#10;&#10;Description automatically generated">
            <a:extLst>
              <a:ext uri="{FF2B5EF4-FFF2-40B4-BE49-F238E27FC236}">
                <a16:creationId xmlns:a16="http://schemas.microsoft.com/office/drawing/2014/main" id="{1697AE1D-3540-EADF-C1A6-83FC9A03E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" y="0"/>
            <a:ext cx="3796145" cy="63543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FAF07E-60F2-F47B-4051-1DB097F4E5AB}"/>
              </a:ext>
            </a:extLst>
          </p:cNvPr>
          <p:cNvSpPr/>
          <p:nvPr userDrawn="1"/>
        </p:nvSpPr>
        <p:spPr>
          <a:xfrm>
            <a:off x="6909" y="670"/>
            <a:ext cx="3789218" cy="6351705"/>
          </a:xfrm>
          <a:prstGeom prst="rect">
            <a:avLst/>
          </a:prstGeom>
          <a:solidFill>
            <a:schemeClr val="tx2">
              <a:alpha val="77769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6D2F2A-38CF-E446-8F0F-3933B029B271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BD0699-E719-3A66-553D-5C60D4773E81}"/>
              </a:ext>
            </a:extLst>
          </p:cNvPr>
          <p:cNvCxnSpPr>
            <a:cxnSpLocks/>
          </p:cNvCxnSpPr>
          <p:nvPr/>
        </p:nvCxnSpPr>
        <p:spPr>
          <a:xfrm>
            <a:off x="1165423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D41C91-B4CC-B114-CC8A-9FF890F09BC3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D2BBA0-F569-DA0F-9EE8-F8CC685637D1}"/>
              </a:ext>
            </a:extLst>
          </p:cNvPr>
          <p:cNvGrpSpPr/>
          <p:nvPr/>
        </p:nvGrpSpPr>
        <p:grpSpPr>
          <a:xfrm>
            <a:off x="11483230" y="6181375"/>
            <a:ext cx="342000" cy="342000"/>
            <a:chOff x="9286730" y="4018825"/>
            <a:chExt cx="342000" cy="342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A3979A8-E342-93B1-783B-1F35706DC3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3EAF03-B4E2-192A-A11D-3021A68686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3923F03-9A59-1240-B93C-735B5FBBFB70}"/>
              </a:ext>
            </a:extLst>
          </p:cNvPr>
          <p:cNvSpPr/>
          <p:nvPr userDrawn="1"/>
        </p:nvSpPr>
        <p:spPr>
          <a:xfrm>
            <a:off x="0" y="4895556"/>
            <a:ext cx="11650895" cy="1020076"/>
          </a:xfrm>
          <a:prstGeom prst="rect">
            <a:avLst/>
          </a:prstGeom>
          <a:solidFill>
            <a:srgbClr val="BD1622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ADE17526-0724-EF8B-917B-AAB96E45EA92}"/>
              </a:ext>
            </a:extLst>
          </p:cNvPr>
          <p:cNvSpPr>
            <a:spLocks noGrp="1"/>
          </p:cNvSpPr>
          <p:nvPr userDrawn="1">
            <p:ph type="chart" sz="quarter" idx="10"/>
          </p:nvPr>
        </p:nvSpPr>
        <p:spPr>
          <a:xfrm>
            <a:off x="3983038" y="566738"/>
            <a:ext cx="7554912" cy="424338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6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1" y="0"/>
            <a:ext cx="6095998" cy="6351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07634EA-E9D7-BD56-1B6B-04211D21E4B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832677" y="725488"/>
            <a:ext cx="8709025" cy="53625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pic>
        <p:nvPicPr>
          <p:cNvPr id="10" name="Picture 9" descr="A group of people walking on a tiled floor&#10;&#10;Description automatically generated">
            <a:extLst>
              <a:ext uri="{FF2B5EF4-FFF2-40B4-BE49-F238E27FC236}">
                <a16:creationId xmlns:a16="http://schemas.microsoft.com/office/drawing/2014/main" id="{4EA24B3F-9C78-95FF-B038-04FB84F7B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5994" cy="6351587"/>
          </a:xfrm>
          <a:prstGeom prst="rect">
            <a:avLst/>
          </a:prstGeom>
        </p:spPr>
      </p:pic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4B89BA22-8FE1-B077-93EF-AD170820F1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4031288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4DE3D4-19E3-8601-80EA-3F0E253E7107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08ED6C-1430-74E2-630E-C786FDC5004D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Lincolnshire</a:t>
            </a:r>
          </a:p>
        </p:txBody>
      </p:sp>
    </p:spTree>
    <p:extLst>
      <p:ext uri="{BB962C8B-B14F-4D97-AF65-F5344CB8AC3E}">
        <p14:creationId xmlns:p14="http://schemas.microsoft.com/office/powerpoint/2010/main" val="127492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gn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D2ED5A-98F2-1916-D6E3-E4DA1B05EF5D}"/>
              </a:ext>
            </a:extLst>
          </p:cNvPr>
          <p:cNvSpPr/>
          <p:nvPr userDrawn="1"/>
        </p:nvSpPr>
        <p:spPr>
          <a:xfrm>
            <a:off x="-2" y="0"/>
            <a:ext cx="6095998" cy="6351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4216C2-37AC-A345-5F1E-354C6093590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30DB98A-2414-8047-DC0F-0BB91D6778CA}"/>
                </a:ext>
              </a:extLst>
            </p:cNvPr>
            <p:cNvCxnSpPr>
              <a:cxnSpLocks/>
            </p:cNvCxnSpPr>
            <p:nvPr/>
          </p:nvCxnSpPr>
          <p:spPr>
            <a:xfrm>
              <a:off x="11654230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318321C-91EB-D2E1-05B8-92C8C419D8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A3BAB51-9F7A-3E29-2D3B-EEB5452776DE}"/>
                </a:ext>
              </a:extLst>
            </p:cNvPr>
            <p:cNvGrpSpPr/>
            <p:nvPr/>
          </p:nvGrpSpPr>
          <p:grpSpPr>
            <a:xfrm>
              <a:off x="11483230" y="6181375"/>
              <a:ext cx="342000" cy="342000"/>
              <a:chOff x="9286730" y="4018825"/>
              <a:chExt cx="342000" cy="3420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2B5AA31-A160-16F8-DCEA-3577A39BF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86730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188708C-8D16-EEED-9CA1-7EC9434B36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340730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50F1514-1030-5CEE-4159-F79F21D85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3398217" cy="3098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 marL="9144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 marL="13716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 marL="1828800" indent="0">
              <a:buFontTx/>
              <a:buNone/>
              <a:defRPr sz="32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group of people sitting on a couch&#10;&#10;Description automatically generated">
            <a:extLst>
              <a:ext uri="{FF2B5EF4-FFF2-40B4-BE49-F238E27FC236}">
                <a16:creationId xmlns:a16="http://schemas.microsoft.com/office/drawing/2014/main" id="{749BF95D-6BA5-2238-800A-39FC2FC753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95993" cy="6351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16DA65-953F-7B7C-6CAC-95A589634242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11" name="Chart Placeholder 11">
            <a:extLst>
              <a:ext uri="{FF2B5EF4-FFF2-40B4-BE49-F238E27FC236}">
                <a16:creationId xmlns:a16="http://schemas.microsoft.com/office/drawing/2014/main" id="{3A719D51-EB35-F861-661A-7137BCFB8AFB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2832677" y="725488"/>
            <a:ext cx="8709025" cy="536257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1D6C30-AF2D-3597-ACEC-44C8FA83AE3D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Lincolnshire</a:t>
            </a:r>
          </a:p>
        </p:txBody>
      </p:sp>
    </p:spTree>
    <p:extLst>
      <p:ext uri="{BB962C8B-B14F-4D97-AF65-F5344CB8AC3E}">
        <p14:creationId xmlns:p14="http://schemas.microsoft.com/office/powerpoint/2010/main" val="3678879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AC467B-E6D0-B53F-580A-1A8A323C1A92}"/>
              </a:ext>
            </a:extLst>
          </p:cNvPr>
          <p:cNvSpPr/>
          <p:nvPr userDrawn="1"/>
        </p:nvSpPr>
        <p:spPr>
          <a:xfrm>
            <a:off x="541327" y="5185290"/>
            <a:ext cx="11661824" cy="116708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3E733-0A87-DB9E-3ADD-89FB2D10B99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FA6ECB-8519-24CE-8987-190945AF64F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2D5D0-0D9C-4E4A-1D32-332D840B73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348988-279B-720A-7369-DABED611228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532279-2387-ADEF-3A2E-144D5BA85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FA3E5A-7A4C-68A7-57BB-0935F0047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A22090DD-F8C9-B804-B9B8-DEBBD276C93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30225" y="736523"/>
            <a:ext cx="9659527" cy="53594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525C6-9B88-C56E-D3BE-A9B2092FA60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2565AB-A3D5-C80C-F8A2-77510C919132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Lincolnshire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65F7B-7002-1EF8-054C-F8AFDF1C722E}"/>
              </a:ext>
            </a:extLst>
          </p:cNvPr>
          <p:cNvSpPr txBox="1"/>
          <p:nvPr userDrawn="1"/>
        </p:nvSpPr>
        <p:spPr>
          <a:xfrm>
            <a:off x="10309764" y="4878169"/>
            <a:ext cx="1773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Inactive population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601FC3-AE1B-5DB1-A91A-31504C6E12A7}"/>
              </a:ext>
            </a:extLst>
          </p:cNvPr>
          <p:cNvSpPr txBox="1"/>
          <p:nvPr userDrawn="1"/>
        </p:nvSpPr>
        <p:spPr>
          <a:xfrm>
            <a:off x="10309764" y="4334990"/>
            <a:ext cx="156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Total population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07495D47-7E36-C5FC-9CB5-BC78C470F3CF}"/>
              </a:ext>
            </a:extLst>
          </p:cNvPr>
          <p:cNvSpPr txBox="1">
            <a:spLocks/>
          </p:cNvSpPr>
          <p:nvPr userDrawn="1"/>
        </p:nvSpPr>
        <p:spPr>
          <a:xfrm>
            <a:off x="827313" y="338593"/>
            <a:ext cx="6539141" cy="19171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Our </a:t>
            </a:r>
            <a:r>
              <a:rPr lang="en-GB" b="1" dirty="0">
                <a:solidFill>
                  <a:schemeClr val="accent1"/>
                </a:solidFill>
                <a:latin typeface="+mn-lt"/>
              </a:rPr>
              <a:t>inactive population </a:t>
            </a:r>
            <a:r>
              <a:rPr lang="en-GB" dirty="0"/>
              <a:t>in the context of their own demographic groups </a:t>
            </a:r>
            <a:r>
              <a:rPr lang="en-GB" sz="1800" dirty="0"/>
              <a:t>(2021-22)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35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4CF60D3-9E5D-82C4-B9DB-FB2CC473D505}"/>
              </a:ext>
            </a:extLst>
          </p:cNvPr>
          <p:cNvSpPr/>
          <p:nvPr userDrawn="1"/>
        </p:nvSpPr>
        <p:spPr>
          <a:xfrm>
            <a:off x="4147794" y="1"/>
            <a:ext cx="7525663" cy="152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69F48-AFED-7523-1ED3-71EAED258384}"/>
              </a:ext>
            </a:extLst>
          </p:cNvPr>
          <p:cNvCxnSpPr>
            <a:cxnSpLocks/>
          </p:cNvCxnSpPr>
          <p:nvPr userDrawn="1"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BC537-5194-F0F5-CEE1-D84791083BAF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E1CEB-1C73-9B69-8926-F4CB7FC0BD6D}"/>
              </a:ext>
            </a:extLst>
          </p:cNvPr>
          <p:cNvGrpSpPr/>
          <p:nvPr userDrawn="1"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590F8-939A-47E7-21D7-2272ADC7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A0E2E-1E66-3722-549B-AA72B4370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C6175-1B4A-2838-5448-79B636EB30EF}"/>
              </a:ext>
            </a:extLst>
          </p:cNvPr>
          <p:cNvSpPr/>
          <p:nvPr userDrawn="1"/>
        </p:nvSpPr>
        <p:spPr>
          <a:xfrm>
            <a:off x="-1" y="0"/>
            <a:ext cx="6391921" cy="6352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C8E322-B981-1FFE-BF0D-B6CDD3FD4043}"/>
              </a:ext>
            </a:extLst>
          </p:cNvPr>
          <p:cNvSpPr txBox="1">
            <a:spLocks/>
          </p:cNvSpPr>
          <p:nvPr userDrawn="1"/>
        </p:nvSpPr>
        <p:spPr>
          <a:xfrm>
            <a:off x="233023" y="445036"/>
            <a:ext cx="3460744" cy="67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Census 2021</a:t>
            </a:r>
          </a:p>
        </p:txBody>
      </p:sp>
      <p:sp>
        <p:nvSpPr>
          <p:cNvPr id="19" name="Table Placeholder 17">
            <a:extLst>
              <a:ext uri="{FF2B5EF4-FFF2-40B4-BE49-F238E27FC236}">
                <a16:creationId xmlns:a16="http://schemas.microsoft.com/office/drawing/2014/main" id="{51E5DFFD-9544-AFC9-A6F6-9A11CC701B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946525" y="985838"/>
            <a:ext cx="6680200" cy="53657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CAF9D5-9856-A31C-5D59-4C4169AD3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363" y="1527174"/>
            <a:ext cx="3078162" cy="35774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242B8-6C6F-2BFD-850F-FD992A017896}"/>
              </a:ext>
            </a:extLst>
          </p:cNvPr>
          <p:cNvSpPr txBox="1"/>
          <p:nvPr userDrawn="1"/>
        </p:nvSpPr>
        <p:spPr>
          <a:xfrm>
            <a:off x="5721091" y="6426676"/>
            <a:ext cx="5528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Census 2021</a:t>
            </a:r>
          </a:p>
        </p:txBody>
      </p:sp>
    </p:spTree>
    <p:extLst>
      <p:ext uri="{BB962C8B-B14F-4D97-AF65-F5344CB8AC3E}">
        <p14:creationId xmlns:p14="http://schemas.microsoft.com/office/powerpoint/2010/main" val="1134951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ac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6A9534-19ED-8CD7-04EC-C632F53EA538}"/>
              </a:ext>
            </a:extLst>
          </p:cNvPr>
          <p:cNvSpPr/>
          <p:nvPr userDrawn="1"/>
        </p:nvSpPr>
        <p:spPr>
          <a:xfrm>
            <a:off x="530176" y="2693505"/>
            <a:ext cx="11661824" cy="1719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525C6-9B88-C56E-D3BE-A9B2092FA60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03E733-0A87-DB9E-3ADD-89FB2D10B99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BFA6ECB-8519-24CE-8987-190945AF64FA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2D5D0-0D9C-4E4A-1D32-332D840B735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6348988-279B-720A-7369-DABED6112287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5532279-2387-ADEF-3A2E-144D5BA85D9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FA3E5A-7A4C-68A7-57BB-0935F0047E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rapezoid 1">
            <a:extLst>
              <a:ext uri="{FF2B5EF4-FFF2-40B4-BE49-F238E27FC236}">
                <a16:creationId xmlns:a16="http://schemas.microsoft.com/office/drawing/2014/main" id="{EC179801-0518-95A7-ED38-15D3EC9034F5}"/>
              </a:ext>
            </a:extLst>
          </p:cNvPr>
          <p:cNvSpPr/>
          <p:nvPr userDrawn="1"/>
        </p:nvSpPr>
        <p:spPr>
          <a:xfrm rot="16200000">
            <a:off x="5033339" y="-3133313"/>
            <a:ext cx="2662360" cy="11654968"/>
          </a:xfrm>
          <a:prstGeom prst="trapezoid">
            <a:avLst>
              <a:gd name="adj" fmla="val 4827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32CCD293-6817-5FF2-65DD-086427BB8A9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152525" y="1293813"/>
            <a:ext cx="6791325" cy="48212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419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ing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AB947F34-8F97-4D53-885D-11658118692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62989" y="777500"/>
            <a:ext cx="2841281" cy="13567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BCDCAF-010D-43DB-B407-B1B310AD2A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2989" y="124067"/>
            <a:ext cx="11795649" cy="5409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32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" name="Chart Placeholder 2">
            <a:extLst>
              <a:ext uri="{FF2B5EF4-FFF2-40B4-BE49-F238E27FC236}">
                <a16:creationId xmlns:a16="http://schemas.microsoft.com/office/drawing/2014/main" id="{CEF792FC-2E63-9F00-3CFD-7C860EBF51A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147778" y="777500"/>
            <a:ext cx="2841281" cy="13567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Chart Placeholder 2">
            <a:extLst>
              <a:ext uri="{FF2B5EF4-FFF2-40B4-BE49-F238E27FC236}">
                <a16:creationId xmlns:a16="http://schemas.microsoft.com/office/drawing/2014/main" id="{28553112-C918-C4CF-47C1-F11FFA40C96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32567" y="777500"/>
            <a:ext cx="2841281" cy="13567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F381D0E5-00ED-711E-4B79-A954D9C682E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117356" y="777500"/>
            <a:ext cx="2841281" cy="13567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572755B4-0D5A-2BFA-3ACC-B51DA72EB91B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62988" y="2246771"/>
            <a:ext cx="2841281" cy="13567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Chart Placeholder 2">
            <a:extLst>
              <a:ext uri="{FF2B5EF4-FFF2-40B4-BE49-F238E27FC236}">
                <a16:creationId xmlns:a16="http://schemas.microsoft.com/office/drawing/2014/main" id="{1594BA60-CADF-82AF-9B4C-C9B1668329B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62989" y="3716042"/>
            <a:ext cx="2841281" cy="13567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9F09AE0C-D685-6093-BDDF-475F468B50BC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162988" y="5185313"/>
            <a:ext cx="2841281" cy="13567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hart Placeholder 2">
            <a:extLst>
              <a:ext uri="{FF2B5EF4-FFF2-40B4-BE49-F238E27FC236}">
                <a16:creationId xmlns:a16="http://schemas.microsoft.com/office/drawing/2014/main" id="{02DA3306-1A88-17AB-AFEB-2CA0997E7797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3147778" y="2246771"/>
            <a:ext cx="2841281" cy="13567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Chart Placeholder 2">
            <a:extLst>
              <a:ext uri="{FF2B5EF4-FFF2-40B4-BE49-F238E27FC236}">
                <a16:creationId xmlns:a16="http://schemas.microsoft.com/office/drawing/2014/main" id="{9C545735-0D67-3605-227D-9C1BD8AC737C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3147779" y="3716042"/>
            <a:ext cx="2841281" cy="13567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3" name="Chart Placeholder 2">
            <a:extLst>
              <a:ext uri="{FF2B5EF4-FFF2-40B4-BE49-F238E27FC236}">
                <a16:creationId xmlns:a16="http://schemas.microsoft.com/office/drawing/2014/main" id="{DA4E8AE2-653F-2883-59DB-729A4ACE82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3147778" y="5185313"/>
            <a:ext cx="2841281" cy="13567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4" name="Chart Placeholder 2">
            <a:extLst>
              <a:ext uri="{FF2B5EF4-FFF2-40B4-BE49-F238E27FC236}">
                <a16:creationId xmlns:a16="http://schemas.microsoft.com/office/drawing/2014/main" id="{3D9CFBF6-9705-54E1-0E63-A78A7993584C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132567" y="2246771"/>
            <a:ext cx="2841281" cy="13567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5" name="Chart Placeholder 2">
            <a:extLst>
              <a:ext uri="{FF2B5EF4-FFF2-40B4-BE49-F238E27FC236}">
                <a16:creationId xmlns:a16="http://schemas.microsoft.com/office/drawing/2014/main" id="{174578DE-C0E1-2D60-3C9A-A209E93DD984}"/>
              </a:ext>
            </a:extLst>
          </p:cNvPr>
          <p:cNvSpPr>
            <a:spLocks noGrp="1"/>
          </p:cNvSpPr>
          <p:nvPr>
            <p:ph type="chart" sz="quarter" idx="23"/>
          </p:nvPr>
        </p:nvSpPr>
        <p:spPr>
          <a:xfrm>
            <a:off x="6132568" y="3716042"/>
            <a:ext cx="2841281" cy="13567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7" name="Chart Placeholder 2">
            <a:extLst>
              <a:ext uri="{FF2B5EF4-FFF2-40B4-BE49-F238E27FC236}">
                <a16:creationId xmlns:a16="http://schemas.microsoft.com/office/drawing/2014/main" id="{87F81B5C-A67C-FE73-3AF9-F911427181DB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132567" y="5185313"/>
            <a:ext cx="2841281" cy="13567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8" name="Chart Placeholder 2">
            <a:extLst>
              <a:ext uri="{FF2B5EF4-FFF2-40B4-BE49-F238E27FC236}">
                <a16:creationId xmlns:a16="http://schemas.microsoft.com/office/drawing/2014/main" id="{BD955948-E338-A0F4-05EA-459FEEB7405F}"/>
              </a:ext>
            </a:extLst>
          </p:cNvPr>
          <p:cNvSpPr>
            <a:spLocks noGrp="1"/>
          </p:cNvSpPr>
          <p:nvPr>
            <p:ph type="chart" sz="quarter" idx="25"/>
          </p:nvPr>
        </p:nvSpPr>
        <p:spPr>
          <a:xfrm>
            <a:off x="9115160" y="2246771"/>
            <a:ext cx="2841281" cy="13567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9" name="Chart Placeholder 2">
            <a:extLst>
              <a:ext uri="{FF2B5EF4-FFF2-40B4-BE49-F238E27FC236}">
                <a16:creationId xmlns:a16="http://schemas.microsoft.com/office/drawing/2014/main" id="{2F7C83E3-AEF3-E4D0-97E3-F99C3B6702AC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9115161" y="3716042"/>
            <a:ext cx="2841281" cy="13567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0" name="Chart Placeholder 2">
            <a:extLst>
              <a:ext uri="{FF2B5EF4-FFF2-40B4-BE49-F238E27FC236}">
                <a16:creationId xmlns:a16="http://schemas.microsoft.com/office/drawing/2014/main" id="{354C04C7-8A73-8C90-83FE-6123173DFF29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9115160" y="5185313"/>
            <a:ext cx="2841281" cy="13567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C38379-A21B-C38A-BCEA-4E24F32A821D}"/>
              </a:ext>
            </a:extLst>
          </p:cNvPr>
          <p:cNvSpPr txBox="1"/>
          <p:nvPr userDrawn="1"/>
        </p:nvSpPr>
        <p:spPr>
          <a:xfrm>
            <a:off x="4871156" y="6438535"/>
            <a:ext cx="65274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721486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e 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32B7EF8-0036-3C1B-4EFA-13D65F70C785}"/>
              </a:ext>
            </a:extLst>
          </p:cNvPr>
          <p:cNvGrpSpPr/>
          <p:nvPr userDrawn="1"/>
        </p:nvGrpSpPr>
        <p:grpSpPr>
          <a:xfrm>
            <a:off x="3718544" y="1655974"/>
            <a:ext cx="8473459" cy="3093450"/>
            <a:chOff x="3698542" y="1655974"/>
            <a:chExt cx="8493461" cy="3093450"/>
          </a:xfrm>
        </p:grpSpPr>
        <p:sp>
          <p:nvSpPr>
            <p:cNvPr id="2" name="Trapezoid 1">
              <a:extLst>
                <a:ext uri="{FF2B5EF4-FFF2-40B4-BE49-F238E27FC236}">
                  <a16:creationId xmlns:a16="http://schemas.microsoft.com/office/drawing/2014/main" id="{55A30C41-0CD5-CDBC-A7E6-1D6FFA2E03DA}"/>
                </a:ext>
              </a:extLst>
            </p:cNvPr>
            <p:cNvSpPr/>
            <p:nvPr userDrawn="1"/>
          </p:nvSpPr>
          <p:spPr>
            <a:xfrm rot="5400000" flipH="1">
              <a:off x="6399435" y="-1044919"/>
              <a:ext cx="3091676" cy="8493461"/>
            </a:xfrm>
            <a:prstGeom prst="trapezoid">
              <a:avLst>
                <a:gd name="adj" fmla="val 42819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3F9728-38D8-7919-B11A-3152DC19821F}"/>
                </a:ext>
              </a:extLst>
            </p:cNvPr>
            <p:cNvSpPr/>
            <p:nvPr userDrawn="1"/>
          </p:nvSpPr>
          <p:spPr>
            <a:xfrm>
              <a:off x="3698543" y="3275466"/>
              <a:ext cx="8493457" cy="147395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F30E91-094C-F2D2-8D5E-9043644F321A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36843-E613-75AF-F861-E8A5F4AA49A6}"/>
              </a:ext>
            </a:extLst>
          </p:cNvPr>
          <p:cNvCxnSpPr>
            <a:cxnSpLocks/>
          </p:cNvCxnSpPr>
          <p:nvPr userDrawn="1"/>
        </p:nvCxnSpPr>
        <p:spPr>
          <a:xfrm>
            <a:off x="3713160" y="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F29E9DC-CAC0-CEC6-601C-45D2C89867A6}"/>
              </a:ext>
            </a:extLst>
          </p:cNvPr>
          <p:cNvSpPr/>
          <p:nvPr userDrawn="1"/>
        </p:nvSpPr>
        <p:spPr>
          <a:xfrm>
            <a:off x="-1" y="0"/>
            <a:ext cx="3718545" cy="63442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group of rooftops with chimneys&#10;&#10;Description automatically generated">
            <a:extLst>
              <a:ext uri="{FF2B5EF4-FFF2-40B4-BE49-F238E27FC236}">
                <a16:creationId xmlns:a16="http://schemas.microsoft.com/office/drawing/2014/main" id="{71704869-D8B4-E889-889B-E62BC5D0D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3713161" cy="634423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FC3690C-A463-0128-C38A-B43C9CE59B5D}"/>
              </a:ext>
            </a:extLst>
          </p:cNvPr>
          <p:cNvGrpSpPr/>
          <p:nvPr userDrawn="1"/>
        </p:nvGrpSpPr>
        <p:grpSpPr>
          <a:xfrm>
            <a:off x="3545229" y="6175321"/>
            <a:ext cx="342000" cy="342000"/>
            <a:chOff x="9286730" y="4018825"/>
            <a:chExt cx="342000" cy="342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E21BEB-F13B-35F5-13CA-22FDAAA752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84CD8B-5D2D-10B1-12B8-344075EACA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D19841B-F409-D81A-1126-12444B206C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4577" y="2519657"/>
            <a:ext cx="3679825" cy="1625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>
              <a:buFontTx/>
              <a:buNone/>
              <a:defRPr sz="240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D0D760-F301-65AE-D487-4CEC2E45A2B9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 2021-16 to 2021-22 </a:t>
            </a:r>
            <a:r>
              <a:rPr lang="en-GB" sz="800" b="1" dirty="0">
                <a:solidFill>
                  <a:schemeClr val="accent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combined </a:t>
            </a:r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C18DBA-1D35-E655-4585-FDB499B04DA0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Lincolnshire</a:t>
            </a:r>
          </a:p>
        </p:txBody>
      </p:sp>
    </p:spTree>
    <p:extLst>
      <p:ext uri="{BB962C8B-B14F-4D97-AF65-F5344CB8AC3E}">
        <p14:creationId xmlns:p14="http://schemas.microsoft.com/office/powerpoint/2010/main" val="1763971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4CF60D3-9E5D-82C4-B9DB-FB2CC473D505}"/>
              </a:ext>
            </a:extLst>
          </p:cNvPr>
          <p:cNvSpPr/>
          <p:nvPr userDrawn="1"/>
        </p:nvSpPr>
        <p:spPr>
          <a:xfrm>
            <a:off x="4147794" y="1"/>
            <a:ext cx="7525663" cy="152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69F48-AFED-7523-1ED3-71EAED258384}"/>
              </a:ext>
            </a:extLst>
          </p:cNvPr>
          <p:cNvCxnSpPr>
            <a:cxnSpLocks/>
          </p:cNvCxnSpPr>
          <p:nvPr userDrawn="1"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BC537-5194-F0F5-CEE1-D84791083BAF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E1CEB-1C73-9B69-8926-F4CB7FC0BD6D}"/>
              </a:ext>
            </a:extLst>
          </p:cNvPr>
          <p:cNvGrpSpPr/>
          <p:nvPr userDrawn="1"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590F8-939A-47E7-21D7-2272ADC7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A0E2E-1E66-3722-549B-AA72B4370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C6175-1B4A-2838-5448-79B636EB30EF}"/>
              </a:ext>
            </a:extLst>
          </p:cNvPr>
          <p:cNvSpPr/>
          <p:nvPr userDrawn="1"/>
        </p:nvSpPr>
        <p:spPr>
          <a:xfrm>
            <a:off x="-1" y="0"/>
            <a:ext cx="6391921" cy="6352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C8E322-B981-1FFE-BF0D-B6CDD3FD4043}"/>
              </a:ext>
            </a:extLst>
          </p:cNvPr>
          <p:cNvSpPr txBox="1">
            <a:spLocks/>
          </p:cNvSpPr>
          <p:nvPr userDrawn="1"/>
        </p:nvSpPr>
        <p:spPr>
          <a:xfrm>
            <a:off x="233023" y="445036"/>
            <a:ext cx="3460744" cy="67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Adult population breakdown</a:t>
            </a:r>
          </a:p>
        </p:txBody>
      </p:sp>
      <p:sp>
        <p:nvSpPr>
          <p:cNvPr id="19" name="Table Placeholder 17">
            <a:extLst>
              <a:ext uri="{FF2B5EF4-FFF2-40B4-BE49-F238E27FC236}">
                <a16:creationId xmlns:a16="http://schemas.microsoft.com/office/drawing/2014/main" id="{51E5DFFD-9544-AFC9-A6F6-9A11CC701B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946525" y="985838"/>
            <a:ext cx="6680200" cy="53657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DCAF9D5-9856-A31C-5D59-4C4169AD3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3363" y="1793506"/>
            <a:ext cx="3078162" cy="35774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242B8-6C6F-2BFD-850F-FD992A017896}"/>
              </a:ext>
            </a:extLst>
          </p:cNvPr>
          <p:cNvSpPr txBox="1"/>
          <p:nvPr userDrawn="1"/>
        </p:nvSpPr>
        <p:spPr>
          <a:xfrm>
            <a:off x="5721091" y="6426676"/>
            <a:ext cx="5528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Census 2021</a:t>
            </a:r>
          </a:p>
        </p:txBody>
      </p:sp>
    </p:spTree>
    <p:extLst>
      <p:ext uri="{BB962C8B-B14F-4D97-AF65-F5344CB8AC3E}">
        <p14:creationId xmlns:p14="http://schemas.microsoft.com/office/powerpoint/2010/main" val="4086439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itting at a table with a cup of coffee&#10;&#10;Description automatically generated">
            <a:extLst>
              <a:ext uri="{FF2B5EF4-FFF2-40B4-BE49-F238E27FC236}">
                <a16:creationId xmlns:a16="http://schemas.microsoft.com/office/drawing/2014/main" id="{56F81A40-3767-9AE6-DCCB-852898AF05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2512" y="0"/>
            <a:ext cx="3969488" cy="633700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4D5668-309D-5BE8-CCC4-1FC7CDEC6770}"/>
              </a:ext>
            </a:extLst>
          </p:cNvPr>
          <p:cNvCxnSpPr>
            <a:cxnSpLocks/>
          </p:cNvCxnSpPr>
          <p:nvPr userDrawn="1"/>
        </p:nvCxnSpPr>
        <p:spPr>
          <a:xfrm>
            <a:off x="822021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B94DF7-4C95-642F-79BF-B25305011307}"/>
              </a:ext>
            </a:extLst>
          </p:cNvPr>
          <p:cNvCxnSpPr>
            <a:cxnSpLocks/>
          </p:cNvCxnSpPr>
          <p:nvPr userDrawn="1"/>
        </p:nvCxnSpPr>
        <p:spPr>
          <a:xfrm>
            <a:off x="0" y="6346321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hart Placeholder 11">
            <a:extLst>
              <a:ext uri="{FF2B5EF4-FFF2-40B4-BE49-F238E27FC236}">
                <a16:creationId xmlns:a16="http://schemas.microsoft.com/office/drawing/2014/main" id="{08669C61-050C-85E7-6F37-FC004C9FE23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98475" y="2000250"/>
            <a:ext cx="6873286" cy="396081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405A1EC-1AE2-B7E7-0D0B-F46A14A869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474" y="411163"/>
            <a:ext cx="4986732" cy="19208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2B5FC3-AE25-C3E9-E65A-190991045B91}"/>
              </a:ext>
            </a:extLst>
          </p:cNvPr>
          <p:cNvSpPr/>
          <p:nvPr userDrawn="1"/>
        </p:nvSpPr>
        <p:spPr>
          <a:xfrm>
            <a:off x="8215134" y="0"/>
            <a:ext cx="4003866" cy="6346311"/>
          </a:xfrm>
          <a:prstGeom prst="rect">
            <a:avLst/>
          </a:prstGeom>
          <a:solidFill>
            <a:srgbClr val="77C0CF">
              <a:alpha val="69804"/>
            </a:srgb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EBC06B-72E9-F123-AB79-83A12A3E6EAE}"/>
              </a:ext>
            </a:extLst>
          </p:cNvPr>
          <p:cNvGrpSpPr/>
          <p:nvPr userDrawn="1"/>
        </p:nvGrpSpPr>
        <p:grpSpPr>
          <a:xfrm>
            <a:off x="8049217" y="6175321"/>
            <a:ext cx="342000" cy="342000"/>
            <a:chOff x="9286730" y="4018825"/>
            <a:chExt cx="342000" cy="34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9062C3-6425-1F66-1E6B-A85B1124C5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F126D9A-19E6-AF99-2FF7-F08E59C19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634CE99-812C-55BD-8E2A-0F2D3BEBAE01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051566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95A8E-1A40-4289-B5E7-D516F1B77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22BE6-E60A-63A7-A7DE-260146D75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09E55-4DD0-F12F-B686-D952CD22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7C3CE-D202-4F0F-BD6C-7CDAB79ABF2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84043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404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21B63-5863-530F-16E4-8304365F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404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F687B-50D7-25B7-1A19-745CA3E23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5BAB0-EB1A-41CC-AAC6-FBF78EB197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84043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404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96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9">
            <a:extLst>
              <a:ext uri="{FF2B5EF4-FFF2-40B4-BE49-F238E27FC236}">
                <a16:creationId xmlns:a16="http://schemas.microsoft.com/office/drawing/2014/main" id="{B350CA49-961E-5168-3669-833472F6AFD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39557" y="1999933"/>
            <a:ext cx="5563634" cy="22875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Chart Placeholder 9">
            <a:extLst>
              <a:ext uri="{FF2B5EF4-FFF2-40B4-BE49-F238E27FC236}">
                <a16:creationId xmlns:a16="http://schemas.microsoft.com/office/drawing/2014/main" id="{6404D8D8-FA5E-F8F1-FBDF-05AE315D331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314756" y="1999933"/>
            <a:ext cx="5563634" cy="22875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Chart Placeholder 9">
            <a:extLst>
              <a:ext uri="{FF2B5EF4-FFF2-40B4-BE49-F238E27FC236}">
                <a16:creationId xmlns:a16="http://schemas.microsoft.com/office/drawing/2014/main" id="{1D56A21C-5213-853E-F2E4-75B14F04279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39557" y="4354968"/>
            <a:ext cx="5563634" cy="22875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Chart Placeholder 9">
            <a:extLst>
              <a:ext uri="{FF2B5EF4-FFF2-40B4-BE49-F238E27FC236}">
                <a16:creationId xmlns:a16="http://schemas.microsoft.com/office/drawing/2014/main" id="{5E95C7BC-86AE-B65C-40B7-FDA2BB57129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4756" y="4354968"/>
            <a:ext cx="5563634" cy="22875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E2C014-21CC-421E-0F65-24771AB94109}"/>
              </a:ext>
            </a:extLst>
          </p:cNvPr>
          <p:cNvSpPr txBox="1">
            <a:spLocks/>
          </p:cNvSpPr>
          <p:nvPr userDrawn="1"/>
        </p:nvSpPr>
        <p:spPr>
          <a:xfrm>
            <a:off x="162990" y="124067"/>
            <a:ext cx="2391952" cy="1241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+mj-lt"/>
              </a:rPr>
              <a:t>Activity minutes</a:t>
            </a:r>
          </a:p>
        </p:txBody>
      </p:sp>
    </p:spTree>
    <p:extLst>
      <p:ext uri="{BB962C8B-B14F-4D97-AF65-F5344CB8AC3E}">
        <p14:creationId xmlns:p14="http://schemas.microsoft.com/office/powerpoint/2010/main" val="663232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AAA85A-AC8A-BBAF-B6CE-B93277E9063B}"/>
              </a:ext>
            </a:extLst>
          </p:cNvPr>
          <p:cNvSpPr/>
          <p:nvPr userDrawn="1"/>
        </p:nvSpPr>
        <p:spPr>
          <a:xfrm>
            <a:off x="0" y="0"/>
            <a:ext cx="9548949" cy="6348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C9A5EF-FD1F-C5CC-A0A9-5878F9DFD797}"/>
              </a:ext>
            </a:extLst>
          </p:cNvPr>
          <p:cNvSpPr/>
          <p:nvPr userDrawn="1"/>
        </p:nvSpPr>
        <p:spPr>
          <a:xfrm flipH="1">
            <a:off x="9503228" y="0"/>
            <a:ext cx="2688771" cy="63485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B01FE9-CFAB-C3E5-9190-BE40A2121E16}"/>
              </a:ext>
            </a:extLst>
          </p:cNvPr>
          <p:cNvCxnSpPr>
            <a:cxnSpLocks/>
          </p:cNvCxnSpPr>
          <p:nvPr userDrawn="1"/>
        </p:nvCxnSpPr>
        <p:spPr>
          <a:xfrm>
            <a:off x="950448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F81AA8-AAE8-B8EA-2864-7809177294B5}"/>
              </a:ext>
            </a:extLst>
          </p:cNvPr>
          <p:cNvCxnSpPr>
            <a:cxnSpLocks/>
          </p:cNvCxnSpPr>
          <p:nvPr userDrawn="1"/>
        </p:nvCxnSpPr>
        <p:spPr>
          <a:xfrm>
            <a:off x="0" y="63523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74D1051-B1A0-69FF-FA76-66B7E6ACEED5}"/>
              </a:ext>
            </a:extLst>
          </p:cNvPr>
          <p:cNvGrpSpPr/>
          <p:nvPr userDrawn="1"/>
        </p:nvGrpSpPr>
        <p:grpSpPr>
          <a:xfrm>
            <a:off x="9333482" y="6175321"/>
            <a:ext cx="342000" cy="342000"/>
            <a:chOff x="9286730" y="4018825"/>
            <a:chExt cx="342000" cy="34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A316EF-FDD0-37E3-DC9E-51EABDDBF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A9BBA9-565B-7CCB-8846-4634971BC2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A person sitting on a bench&#10;&#10;Description automatically generated">
            <a:extLst>
              <a:ext uri="{FF2B5EF4-FFF2-40B4-BE49-F238E27FC236}">
                <a16:creationId xmlns:a16="http://schemas.microsoft.com/office/drawing/2014/main" id="{14B697B4-DFEB-252F-D557-75578F29C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" y="0"/>
            <a:ext cx="12192000" cy="634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08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FAAEFDB-E166-E68B-2CF0-8204F202DFE5}"/>
              </a:ext>
            </a:extLst>
          </p:cNvPr>
          <p:cNvSpPr/>
          <p:nvPr userDrawn="1"/>
        </p:nvSpPr>
        <p:spPr>
          <a:xfrm>
            <a:off x="3865681" y="6356204"/>
            <a:ext cx="8353318" cy="501796"/>
          </a:xfrm>
          <a:prstGeom prst="rect">
            <a:avLst/>
          </a:prstGeom>
          <a:solidFill>
            <a:srgbClr val="53B0C2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C9A5EF-FD1F-C5CC-A0A9-5878F9DFD797}"/>
              </a:ext>
            </a:extLst>
          </p:cNvPr>
          <p:cNvSpPr/>
          <p:nvPr userDrawn="1"/>
        </p:nvSpPr>
        <p:spPr>
          <a:xfrm flipH="1">
            <a:off x="-2" y="0"/>
            <a:ext cx="12192001" cy="6348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B01FE9-CFAB-C3E5-9190-BE40A2121E16}"/>
              </a:ext>
            </a:extLst>
          </p:cNvPr>
          <p:cNvCxnSpPr>
            <a:cxnSpLocks/>
          </p:cNvCxnSpPr>
          <p:nvPr userDrawn="1"/>
        </p:nvCxnSpPr>
        <p:spPr>
          <a:xfrm>
            <a:off x="3865682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F81AA8-AAE8-B8EA-2864-7809177294B5}"/>
              </a:ext>
            </a:extLst>
          </p:cNvPr>
          <p:cNvCxnSpPr>
            <a:cxnSpLocks/>
          </p:cNvCxnSpPr>
          <p:nvPr userDrawn="1"/>
        </p:nvCxnSpPr>
        <p:spPr>
          <a:xfrm>
            <a:off x="0" y="63523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wo men in football uniforms on a field&#10;&#10;Description automatically generated">
            <a:extLst>
              <a:ext uri="{FF2B5EF4-FFF2-40B4-BE49-F238E27FC236}">
                <a16:creationId xmlns:a16="http://schemas.microsoft.com/office/drawing/2014/main" id="{32ABC495-6CEC-9AED-9AFB-A7D08C1CEE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2122" y="-3829"/>
            <a:ext cx="8299876" cy="63485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FDDB07-EB4D-7E39-EB1D-D1E17B41DE60}"/>
              </a:ext>
            </a:extLst>
          </p:cNvPr>
          <p:cNvCxnSpPr>
            <a:cxnSpLocks/>
          </p:cNvCxnSpPr>
          <p:nvPr userDrawn="1"/>
        </p:nvCxnSpPr>
        <p:spPr>
          <a:xfrm>
            <a:off x="3865682" y="6229321"/>
            <a:ext cx="0" cy="664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74D1051-B1A0-69FF-FA76-66B7E6ACEED5}"/>
              </a:ext>
            </a:extLst>
          </p:cNvPr>
          <p:cNvGrpSpPr/>
          <p:nvPr userDrawn="1"/>
        </p:nvGrpSpPr>
        <p:grpSpPr>
          <a:xfrm>
            <a:off x="3694682" y="6175321"/>
            <a:ext cx="342000" cy="342000"/>
            <a:chOff x="9286730" y="4018825"/>
            <a:chExt cx="342000" cy="34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A316EF-FDD0-37E3-DC9E-51EABDDBF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A9BBA9-565B-7CCB-8846-4634971BC2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C66DF796-E20C-FAE6-1110-0ACAE06573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76374" y="1482673"/>
            <a:ext cx="1015623" cy="11002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8FA54D-3D5B-57F1-F8D7-3EE934751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999" t="66247"/>
          <a:stretch/>
        </p:blipFill>
        <p:spPr>
          <a:xfrm>
            <a:off x="11341234" y="2959282"/>
            <a:ext cx="812848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60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E3E766-392D-55D5-667D-01C7E22695A8}"/>
              </a:ext>
            </a:extLst>
          </p:cNvPr>
          <p:cNvSpPr/>
          <p:nvPr userDrawn="1"/>
        </p:nvSpPr>
        <p:spPr>
          <a:xfrm>
            <a:off x="-1" y="0"/>
            <a:ext cx="7964531" cy="63517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363EA5-E4EF-6535-C271-1E7BFA5924C4}"/>
              </a:ext>
            </a:extLst>
          </p:cNvPr>
          <p:cNvCxnSpPr>
            <a:cxnSpLocks/>
          </p:cNvCxnSpPr>
          <p:nvPr/>
        </p:nvCxnSpPr>
        <p:spPr>
          <a:xfrm>
            <a:off x="796398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4E3848-4D7B-442A-B1C4-1A245E6254CA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7E6437-483D-D346-95AD-799CDA2FC107}"/>
              </a:ext>
            </a:extLst>
          </p:cNvPr>
          <p:cNvGrpSpPr/>
          <p:nvPr/>
        </p:nvGrpSpPr>
        <p:grpSpPr>
          <a:xfrm>
            <a:off x="7782711" y="6181375"/>
            <a:ext cx="342000" cy="342000"/>
            <a:chOff x="1899586" y="4018825"/>
            <a:chExt cx="342000" cy="34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73E869-D6B4-B4B0-5CA2-BCF0C42E50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9586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8C8119-C8AA-B50A-2907-72FFB18E3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53586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4317CBDC-6003-7163-52CE-A6BEA01552CB}"/>
              </a:ext>
            </a:extLst>
          </p:cNvPr>
          <p:cNvSpPr txBox="1">
            <a:spLocks/>
          </p:cNvSpPr>
          <p:nvPr userDrawn="1"/>
        </p:nvSpPr>
        <p:spPr>
          <a:xfrm>
            <a:off x="8568012" y="5861443"/>
            <a:ext cx="2083678" cy="341312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Inactivity (England)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7D50D-E585-A243-9B1C-A05CD33A2D44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C3CB96F-3C55-347D-987F-117398E81DDF}"/>
              </a:ext>
            </a:extLst>
          </p:cNvPr>
          <p:cNvGraphicFramePr>
            <a:graphicFrameLocks/>
          </p:cNvGraphicFramePr>
          <p:nvPr userDrawn="1"/>
        </p:nvGraphicFramePr>
        <p:xfrm>
          <a:off x="1656678" y="2258264"/>
          <a:ext cx="5907531" cy="382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718F7687-2721-FC06-E970-814A70C2721F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610032" y="1975324"/>
            <a:ext cx="1150656" cy="11506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C7B0C7-3066-AA22-DE61-ED3869ED477A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610032" y="3258872"/>
            <a:ext cx="1150656" cy="115065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364F0-57C5-85BA-451C-808AFC6CE89E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610032" y="4542420"/>
            <a:ext cx="1150656" cy="115065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066CA-E18F-78B5-B8E6-732127718C47}"/>
              </a:ext>
            </a:extLst>
          </p:cNvPr>
          <p:cNvSpPr txBox="1"/>
          <p:nvPr userDrawn="1"/>
        </p:nvSpPr>
        <p:spPr>
          <a:xfrm>
            <a:off x="9997322" y="2381693"/>
            <a:ext cx="1623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another way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2EA92-6983-EB75-435B-C728CE9DEF5E}"/>
              </a:ext>
            </a:extLst>
          </p:cNvPr>
          <p:cNvSpPr txBox="1"/>
          <p:nvPr userDrawn="1"/>
        </p:nvSpPr>
        <p:spPr>
          <a:xfrm>
            <a:off x="10004647" y="3680941"/>
            <a:ext cx="123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Female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7609A3-4CBA-B6D2-CC0E-921ED88AE055}"/>
              </a:ext>
            </a:extLst>
          </p:cNvPr>
          <p:cNvSpPr txBox="1"/>
          <p:nvPr userDrawn="1"/>
        </p:nvSpPr>
        <p:spPr>
          <a:xfrm>
            <a:off x="10011972" y="4937657"/>
            <a:ext cx="174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Male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950EB-F3A9-6435-FEE4-DDF57C0EF0E4}"/>
              </a:ext>
            </a:extLst>
          </p:cNvPr>
          <p:cNvSpPr txBox="1"/>
          <p:nvPr userDrawn="1"/>
        </p:nvSpPr>
        <p:spPr>
          <a:xfrm>
            <a:off x="8721145" y="2258265"/>
            <a:ext cx="94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E951B0-F778-0CF3-5993-E8AEFAC55219}"/>
              </a:ext>
            </a:extLst>
          </p:cNvPr>
          <p:cNvSpPr txBox="1"/>
          <p:nvPr userDrawn="1"/>
        </p:nvSpPr>
        <p:spPr>
          <a:xfrm>
            <a:off x="8759540" y="3522449"/>
            <a:ext cx="94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27%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DC61A2-432F-C5DB-4793-FF677AB5EFDA}"/>
              </a:ext>
            </a:extLst>
          </p:cNvPr>
          <p:cNvSpPr txBox="1"/>
          <p:nvPr userDrawn="1"/>
        </p:nvSpPr>
        <p:spPr>
          <a:xfrm>
            <a:off x="8713999" y="4825360"/>
            <a:ext cx="942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24%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9FF595-640A-BBBC-83B0-BA2DF2733384}"/>
              </a:ext>
            </a:extLst>
          </p:cNvPr>
          <p:cNvSpPr txBox="1"/>
          <p:nvPr userDrawn="1"/>
        </p:nvSpPr>
        <p:spPr>
          <a:xfrm>
            <a:off x="837899" y="505624"/>
            <a:ext cx="38899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Nationally, more people are opting to select </a:t>
            </a:r>
            <a:r>
              <a:rPr lang="en-GB" sz="240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other gender </a:t>
            </a: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instead of male or female in the Active Lives survey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719B1D-8DC6-CF96-3C7B-02055B0DE1EC}"/>
              </a:ext>
            </a:extLst>
          </p:cNvPr>
          <p:cNvSpPr txBox="1"/>
          <p:nvPr userDrawn="1"/>
        </p:nvSpPr>
        <p:spPr>
          <a:xfrm>
            <a:off x="784275" y="2703397"/>
            <a:ext cx="305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2015-16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only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people 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identified </a:t>
            </a:r>
            <a:r>
              <a:rPr lang="en-GB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another way</a:t>
            </a:r>
          </a:p>
          <a:p>
            <a:pPr>
              <a:lnSpc>
                <a:spcPct val="100000"/>
              </a:lnSpc>
            </a:pPr>
            <a:endParaRPr lang="en-GB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contrast to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800 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2021-22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E20A5F-C44B-F8CE-248A-158DEA7990FE}"/>
              </a:ext>
            </a:extLst>
          </p:cNvPr>
          <p:cNvSpPr txBox="1"/>
          <p:nvPr userDrawn="1"/>
        </p:nvSpPr>
        <p:spPr>
          <a:xfrm>
            <a:off x="8145252" y="505624"/>
            <a:ext cx="39791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Those who identify their gender </a:t>
            </a:r>
            <a:r>
              <a:rPr lang="en-GB" sz="2400" b="1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in another way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have the </a:t>
            </a:r>
            <a:r>
              <a:rPr lang="en-GB" sz="2400" b="1" dirty="0"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highest levels of inactivity</a:t>
            </a:r>
          </a:p>
        </p:txBody>
      </p:sp>
    </p:spTree>
    <p:extLst>
      <p:ext uri="{BB962C8B-B14F-4D97-AF65-F5344CB8AC3E}">
        <p14:creationId xmlns:p14="http://schemas.microsoft.com/office/powerpoint/2010/main" val="21254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669F48-AFED-7523-1ED3-71EAED258384}"/>
              </a:ext>
            </a:extLst>
          </p:cNvPr>
          <p:cNvCxnSpPr>
            <a:cxnSpLocks/>
          </p:cNvCxnSpPr>
          <p:nvPr userDrawn="1"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BBC537-5194-F0F5-CEE1-D84791083BAF}"/>
              </a:ext>
            </a:extLst>
          </p:cNvPr>
          <p:cNvCxnSpPr>
            <a:cxnSpLocks/>
          </p:cNvCxnSpPr>
          <p:nvPr userDrawn="1"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E1CEB-1C73-9B69-8926-F4CB7FC0BD6D}"/>
              </a:ext>
            </a:extLst>
          </p:cNvPr>
          <p:cNvGrpSpPr/>
          <p:nvPr userDrawn="1"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C7590F8-939A-47E7-21D7-2272ADC7B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3A0E2E-1E66-3722-549B-AA72B4370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04C6175-1B4A-2838-5448-79B636EB30EF}"/>
              </a:ext>
            </a:extLst>
          </p:cNvPr>
          <p:cNvSpPr/>
          <p:nvPr userDrawn="1"/>
        </p:nvSpPr>
        <p:spPr>
          <a:xfrm>
            <a:off x="-1" y="0"/>
            <a:ext cx="6391921" cy="63523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DC8E322-B981-1FFE-BF0D-B6CDD3FD4043}"/>
              </a:ext>
            </a:extLst>
          </p:cNvPr>
          <p:cNvSpPr txBox="1">
            <a:spLocks/>
          </p:cNvSpPr>
          <p:nvPr userDrawn="1"/>
        </p:nvSpPr>
        <p:spPr>
          <a:xfrm>
            <a:off x="233023" y="445036"/>
            <a:ext cx="3460744" cy="677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Sample size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Active Lives Adult</a:t>
            </a:r>
          </a:p>
          <a:p>
            <a:pPr marL="0" indent="0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21-22</a:t>
            </a:r>
          </a:p>
        </p:txBody>
      </p:sp>
      <p:sp>
        <p:nvSpPr>
          <p:cNvPr id="19" name="Table Placeholder 17">
            <a:extLst>
              <a:ext uri="{FF2B5EF4-FFF2-40B4-BE49-F238E27FC236}">
                <a16:creationId xmlns:a16="http://schemas.microsoft.com/office/drawing/2014/main" id="{51E5DFFD-9544-AFC9-A6F6-9A11CC701BB0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3946525" y="410368"/>
            <a:ext cx="4443653" cy="59412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D4FE1E-467A-3A63-17BF-35A81ECE15FA}"/>
              </a:ext>
            </a:extLst>
          </p:cNvPr>
          <p:cNvSpPr txBox="1"/>
          <p:nvPr userDrawn="1"/>
        </p:nvSpPr>
        <p:spPr>
          <a:xfrm>
            <a:off x="6165850" y="6438535"/>
            <a:ext cx="533660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</p:txBody>
      </p:sp>
    </p:spTree>
    <p:extLst>
      <p:ext uri="{BB962C8B-B14F-4D97-AF65-F5344CB8AC3E}">
        <p14:creationId xmlns:p14="http://schemas.microsoft.com/office/powerpoint/2010/main" val="295886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8702C99-CEF7-C712-8FB3-1217F9A13F08}"/>
              </a:ext>
            </a:extLst>
          </p:cNvPr>
          <p:cNvSpPr/>
          <p:nvPr userDrawn="1"/>
        </p:nvSpPr>
        <p:spPr>
          <a:xfrm>
            <a:off x="0" y="0"/>
            <a:ext cx="11670225" cy="63543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31D401-1997-3C4D-70FA-8479526B8B60}"/>
              </a:ext>
            </a:extLst>
          </p:cNvPr>
          <p:cNvCxnSpPr>
            <a:cxnSpLocks/>
          </p:cNvCxnSpPr>
          <p:nvPr/>
        </p:nvCxnSpPr>
        <p:spPr>
          <a:xfrm>
            <a:off x="1167345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528A49-8806-0680-E90E-1900BF50FA7D}"/>
              </a:ext>
            </a:extLst>
          </p:cNvPr>
          <p:cNvCxnSpPr>
            <a:cxnSpLocks/>
          </p:cNvCxnSpPr>
          <p:nvPr/>
        </p:nvCxnSpPr>
        <p:spPr>
          <a:xfrm>
            <a:off x="0" y="6352375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775C684F-D854-02BC-0A31-3F1469EB8F3B}"/>
              </a:ext>
            </a:extLst>
          </p:cNvPr>
          <p:cNvGrpSpPr/>
          <p:nvPr/>
        </p:nvGrpSpPr>
        <p:grpSpPr>
          <a:xfrm>
            <a:off x="11502457" y="6181375"/>
            <a:ext cx="342000" cy="342000"/>
            <a:chOff x="-1837324" y="4018825"/>
            <a:chExt cx="342000" cy="342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5F536E9-DBF2-BDFF-16FE-74DC093EEC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837324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670AB82-EF57-1544-53F1-B27B4925F5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783324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64C9508-00E9-9351-0C9E-82DE7018242C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13" y="2370315"/>
            <a:ext cx="2365999" cy="2365999"/>
          </a:xfrm>
          <a:prstGeom prst="ellipse">
            <a:avLst/>
          </a:prstGeom>
          <a:ln w="152400">
            <a:solidFill>
              <a:schemeClr val="accent5"/>
            </a:solidFill>
          </a:ln>
          <a:effectLst>
            <a:softEdge rad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998E5B-B6E7-AAC8-EA1B-17B69EB6B768}"/>
              </a:ext>
            </a:extLst>
          </p:cNvPr>
          <p:cNvSpPr txBox="1"/>
          <p:nvPr userDrawn="1"/>
        </p:nvSpPr>
        <p:spPr>
          <a:xfrm>
            <a:off x="1273147" y="2860609"/>
            <a:ext cx="1946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16+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712BF3-5F60-F94A-732D-8915D0101917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126" y="2376800"/>
            <a:ext cx="2365999" cy="2365999"/>
          </a:xfrm>
          <a:prstGeom prst="ellipse">
            <a:avLst/>
          </a:prstGeom>
          <a:ln w="152400">
            <a:solidFill>
              <a:srgbClr val="4BA57E"/>
            </a:solidFill>
          </a:ln>
          <a:effectLst>
            <a:softEdge rad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F0C371-988B-B944-8360-2A593DFDC91E}"/>
              </a:ext>
            </a:extLst>
          </p:cNvPr>
          <p:cNvSpPr txBox="1"/>
          <p:nvPr userDrawn="1"/>
        </p:nvSpPr>
        <p:spPr>
          <a:xfrm>
            <a:off x="4859155" y="2861363"/>
            <a:ext cx="1979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55+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765EC6-CFDB-8E68-0E28-F77C96E69334}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3702" y="2389770"/>
            <a:ext cx="2365999" cy="2365999"/>
          </a:xfrm>
          <a:prstGeom prst="ellipse">
            <a:avLst/>
          </a:prstGeom>
          <a:ln w="152400">
            <a:solidFill>
              <a:srgbClr val="4BA57E"/>
            </a:solidFill>
          </a:ln>
          <a:effectLst>
            <a:softEdge rad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2A362A-D54D-CF11-BF12-F73A8E7ADD3A}"/>
              </a:ext>
            </a:extLst>
          </p:cNvPr>
          <p:cNvSpPr txBox="1"/>
          <p:nvPr userDrawn="1"/>
        </p:nvSpPr>
        <p:spPr>
          <a:xfrm>
            <a:off x="8356332" y="2845393"/>
            <a:ext cx="2200739" cy="138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Minority</a:t>
            </a:r>
          </a:p>
          <a:p>
            <a:pPr algn="ctr"/>
            <a:r>
              <a:rPr lang="en-GB" sz="28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ethnic</a:t>
            </a:r>
          </a:p>
          <a:p>
            <a:pPr algn="ctr"/>
            <a:r>
              <a:rPr lang="en-GB" sz="28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groups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275C0A79-9E46-3A00-5AE2-804D2DD103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1603372"/>
            <a:ext cx="2587625" cy="7858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33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C5EE8601-3F17-968C-1587-D983DB0F77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5313" y="1610156"/>
            <a:ext cx="2587625" cy="7858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33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6E73172D-BF08-5DCC-958B-386633B77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62889" y="1616940"/>
            <a:ext cx="2587625" cy="7858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33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51F5DC2A-42FC-48F0-3433-EA373D5242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7262" y="4939719"/>
            <a:ext cx="2578100" cy="674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5000" b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2pPr>
            <a:lvl3pPr marL="9144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3pPr>
            <a:lvl4pPr marL="13716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4pPr>
            <a:lvl5pPr marL="18288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4ED2CDBA-C65D-0FC2-CF8C-D3B6D0CA81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60075" y="4939719"/>
            <a:ext cx="2578100" cy="674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5000" b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2pPr>
            <a:lvl3pPr marL="9144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3pPr>
            <a:lvl4pPr marL="13716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4pPr>
            <a:lvl5pPr marL="18288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7A1B5008-DD1A-7591-87D5-80D5627C40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7651" y="4939719"/>
            <a:ext cx="2578100" cy="674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5000" b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2pPr>
            <a:lvl3pPr marL="9144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3pPr>
            <a:lvl4pPr marL="13716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4pPr>
            <a:lvl5pPr marL="1828800" indent="0" algn="ctr">
              <a:buFontTx/>
              <a:buNone/>
              <a:defRPr sz="5000">
                <a:solidFill>
                  <a:schemeClr val="accent5"/>
                </a:solidFill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B2E87439-F884-2DD3-1430-B56C06C5EE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16856" y="5570368"/>
            <a:ext cx="1458913" cy="461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increase </a:t>
            </a:r>
            <a:endParaRPr lang="en-GB" dirty="0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EDEBF92-B8A6-6BC5-3370-7CFE852354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19669" y="5568182"/>
            <a:ext cx="1458913" cy="461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increase</a:t>
            </a:r>
            <a:endParaRPr lang="en-GB" dirty="0"/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DF0C0666-381F-942C-6A69-7FF1A719A5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27245" y="5565996"/>
            <a:ext cx="1458913" cy="461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5pPr>
          </a:lstStyle>
          <a:p>
            <a:pPr lvl="0"/>
            <a:r>
              <a:rPr lang="en-US" dirty="0"/>
              <a:t>increase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7DF84-93E3-D8EA-F0B7-3ABD38251CD8}"/>
              </a:ext>
            </a:extLst>
          </p:cNvPr>
          <p:cNvSpPr txBox="1"/>
          <p:nvPr userDrawn="1"/>
        </p:nvSpPr>
        <p:spPr>
          <a:xfrm>
            <a:off x="5721091" y="6426676"/>
            <a:ext cx="5528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Source: Census 2021, Census 2011</a:t>
            </a:r>
          </a:p>
          <a:p>
            <a:pPr algn="r"/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*Change between Census 2011 and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C91E1E-5787-4346-1375-8648ACB9E543}"/>
              </a:ext>
            </a:extLst>
          </p:cNvPr>
          <p:cNvSpPr txBox="1"/>
          <p:nvPr userDrawn="1"/>
        </p:nvSpPr>
        <p:spPr>
          <a:xfrm>
            <a:off x="2648076" y="5535868"/>
            <a:ext cx="17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5A9DA-40A9-9418-4F5F-34F429356E93}"/>
              </a:ext>
            </a:extLst>
          </p:cNvPr>
          <p:cNvSpPr txBox="1"/>
          <p:nvPr userDrawn="1"/>
        </p:nvSpPr>
        <p:spPr>
          <a:xfrm>
            <a:off x="355743" y="233774"/>
            <a:ext cx="7690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Our population is 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growing</a:t>
            </a:r>
            <a:r>
              <a:rPr lang="en-GB" sz="36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ageing</a:t>
            </a:r>
            <a:r>
              <a:rPr lang="en-GB" sz="3600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and becoming </a:t>
            </a:r>
            <a:r>
              <a:rPr lang="en-GB" sz="3600" b="1" dirty="0">
                <a:solidFill>
                  <a:schemeClr val="bg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more diverse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21A82C-F30E-0BDF-668C-2A594B4CB6B2}"/>
              </a:ext>
            </a:extLst>
          </p:cNvPr>
          <p:cNvSpPr txBox="1"/>
          <p:nvPr userDrawn="1"/>
        </p:nvSpPr>
        <p:spPr>
          <a:xfrm>
            <a:off x="1137638" y="3600250"/>
            <a:ext cx="2200739" cy="407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C4015F-936E-B078-D16B-400AD0DD6DE2}"/>
              </a:ext>
            </a:extLst>
          </p:cNvPr>
          <p:cNvSpPr txBox="1"/>
          <p:nvPr userDrawn="1"/>
        </p:nvSpPr>
        <p:spPr>
          <a:xfrm>
            <a:off x="4694478" y="3601004"/>
            <a:ext cx="2200739" cy="407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64E010-B893-0EED-D6BB-5CD2DFCA6F8D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+mj-lt"/>
              </a:rPr>
              <a:t>Data is for:  North Lincolnshire</a:t>
            </a:r>
          </a:p>
        </p:txBody>
      </p:sp>
    </p:spTree>
    <p:extLst>
      <p:ext uri="{BB962C8B-B14F-4D97-AF65-F5344CB8AC3E}">
        <p14:creationId xmlns:p14="http://schemas.microsoft.com/office/powerpoint/2010/main" val="212877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AAA85A-AC8A-BBAF-B6CE-B93277E9063B}"/>
              </a:ext>
            </a:extLst>
          </p:cNvPr>
          <p:cNvSpPr/>
          <p:nvPr userDrawn="1"/>
        </p:nvSpPr>
        <p:spPr>
          <a:xfrm>
            <a:off x="0" y="0"/>
            <a:ext cx="9548949" cy="63485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C9A5EF-FD1F-C5CC-A0A9-5878F9DFD797}"/>
              </a:ext>
            </a:extLst>
          </p:cNvPr>
          <p:cNvSpPr/>
          <p:nvPr userDrawn="1"/>
        </p:nvSpPr>
        <p:spPr>
          <a:xfrm flipH="1">
            <a:off x="9503228" y="0"/>
            <a:ext cx="2688771" cy="63485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A display of fruits in a market&#10;&#10;Description automatically generated">
            <a:extLst>
              <a:ext uri="{FF2B5EF4-FFF2-40B4-BE49-F238E27FC236}">
                <a16:creationId xmlns:a16="http://schemas.microsoft.com/office/drawing/2014/main" id="{B5E7719D-F6DE-1A42-94BE-89D9BD2BFC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34854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CB01FE9-CFAB-C3E5-9190-BE40A2121E16}"/>
              </a:ext>
            </a:extLst>
          </p:cNvPr>
          <p:cNvCxnSpPr>
            <a:cxnSpLocks/>
          </p:cNvCxnSpPr>
          <p:nvPr userDrawn="1"/>
        </p:nvCxnSpPr>
        <p:spPr>
          <a:xfrm>
            <a:off x="950448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F81AA8-AAE8-B8EA-2864-7809177294B5}"/>
              </a:ext>
            </a:extLst>
          </p:cNvPr>
          <p:cNvCxnSpPr>
            <a:cxnSpLocks/>
          </p:cNvCxnSpPr>
          <p:nvPr userDrawn="1"/>
        </p:nvCxnSpPr>
        <p:spPr>
          <a:xfrm>
            <a:off x="0" y="635237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74D1051-B1A0-69FF-FA76-66B7E6ACEED5}"/>
              </a:ext>
            </a:extLst>
          </p:cNvPr>
          <p:cNvGrpSpPr/>
          <p:nvPr userDrawn="1"/>
        </p:nvGrpSpPr>
        <p:grpSpPr>
          <a:xfrm>
            <a:off x="9333482" y="6175321"/>
            <a:ext cx="342000" cy="342000"/>
            <a:chOff x="9286730" y="4018825"/>
            <a:chExt cx="342000" cy="342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A316EF-FDD0-37E3-DC9E-51EABDDBF3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86730" y="4018825"/>
              <a:ext cx="342000" cy="342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A9BBA9-565B-7CCB-8846-4634971BC2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40730" y="4072825"/>
              <a:ext cx="234000" cy="23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8692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xtu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D8DC32B4-277E-BFA2-C515-3F090D812BA8}"/>
              </a:ext>
            </a:extLst>
          </p:cNvPr>
          <p:cNvGrpSpPr/>
          <p:nvPr userDrawn="1"/>
        </p:nvGrpSpPr>
        <p:grpSpPr>
          <a:xfrm>
            <a:off x="1591226" y="2052800"/>
            <a:ext cx="2523595" cy="2531311"/>
            <a:chOff x="8428755" y="2052800"/>
            <a:chExt cx="2523595" cy="2531311"/>
          </a:xfrm>
        </p:grpSpPr>
        <p:sp>
          <p:nvSpPr>
            <p:cNvPr id="52" name="Flowchart: Connector 15">
              <a:extLst>
                <a:ext uri="{FF2B5EF4-FFF2-40B4-BE49-F238E27FC236}">
                  <a16:creationId xmlns:a16="http://schemas.microsoft.com/office/drawing/2014/main" id="{07E9B5CA-6393-EE66-B9D5-45410235B665}"/>
                </a:ext>
              </a:extLst>
            </p:cNvPr>
            <p:cNvSpPr>
              <a:spLocks/>
            </p:cNvSpPr>
            <p:nvPr userDrawn="1"/>
          </p:nvSpPr>
          <p:spPr>
            <a:xfrm>
              <a:off x="8428755" y="2052800"/>
              <a:ext cx="2523595" cy="2531311"/>
            </a:xfrm>
            <a:prstGeom prst="flowChartConnector">
              <a:avLst/>
            </a:pr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3" name="Flowchart: Connector 16">
              <a:extLst>
                <a:ext uri="{FF2B5EF4-FFF2-40B4-BE49-F238E27FC236}">
                  <a16:creationId xmlns:a16="http://schemas.microsoft.com/office/drawing/2014/main" id="{009FF23B-E2CA-9B46-A330-6E6DCBED54C1}"/>
                </a:ext>
              </a:extLst>
            </p:cNvPr>
            <p:cNvSpPr>
              <a:spLocks/>
            </p:cNvSpPr>
            <p:nvPr userDrawn="1"/>
          </p:nvSpPr>
          <p:spPr>
            <a:xfrm>
              <a:off x="8649474" y="2274192"/>
              <a:ext cx="2082159" cy="2088527"/>
            </a:xfrm>
            <a:prstGeom prst="flowChartConnector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4" name="Flowchart: Connector 17">
              <a:extLst>
                <a:ext uri="{FF2B5EF4-FFF2-40B4-BE49-F238E27FC236}">
                  <a16:creationId xmlns:a16="http://schemas.microsoft.com/office/drawing/2014/main" id="{D9D25020-2526-0F6D-977E-A7AB4CF422F5}"/>
                </a:ext>
              </a:extLst>
            </p:cNvPr>
            <p:cNvSpPr>
              <a:spLocks/>
            </p:cNvSpPr>
            <p:nvPr userDrawn="1"/>
          </p:nvSpPr>
          <p:spPr>
            <a:xfrm>
              <a:off x="9214574" y="2934941"/>
              <a:ext cx="951959" cy="954870"/>
            </a:xfrm>
            <a:prstGeom prst="flowChartConnector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F97896-3CA5-7634-CA91-406ED29320CE}"/>
              </a:ext>
            </a:extLst>
          </p:cNvPr>
          <p:cNvGrpSpPr/>
          <p:nvPr userDrawn="1"/>
        </p:nvGrpSpPr>
        <p:grpSpPr>
          <a:xfrm>
            <a:off x="8427551" y="2052800"/>
            <a:ext cx="2523595" cy="2531311"/>
            <a:chOff x="5002046" y="2052800"/>
            <a:chExt cx="2523595" cy="2531311"/>
          </a:xfrm>
        </p:grpSpPr>
        <p:sp>
          <p:nvSpPr>
            <p:cNvPr id="27" name="Flowchart: Connector 10">
              <a:extLst>
                <a:ext uri="{FF2B5EF4-FFF2-40B4-BE49-F238E27FC236}">
                  <a16:creationId xmlns:a16="http://schemas.microsoft.com/office/drawing/2014/main" id="{FBF4995E-6F71-A2F9-094C-4D19CB67FAB8}"/>
                </a:ext>
              </a:extLst>
            </p:cNvPr>
            <p:cNvSpPr>
              <a:spLocks/>
            </p:cNvSpPr>
            <p:nvPr userDrawn="1"/>
          </p:nvSpPr>
          <p:spPr>
            <a:xfrm>
              <a:off x="5002046" y="2052800"/>
              <a:ext cx="2523595" cy="2531311"/>
            </a:xfrm>
            <a:prstGeom prst="flowChartConnector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3" name="Flowchart: Connector 11">
              <a:extLst>
                <a:ext uri="{FF2B5EF4-FFF2-40B4-BE49-F238E27FC236}">
                  <a16:creationId xmlns:a16="http://schemas.microsoft.com/office/drawing/2014/main" id="{5342C096-4862-1D5F-B44D-F41CC189975E}"/>
                </a:ext>
              </a:extLst>
            </p:cNvPr>
            <p:cNvSpPr>
              <a:spLocks/>
            </p:cNvSpPr>
            <p:nvPr userDrawn="1"/>
          </p:nvSpPr>
          <p:spPr>
            <a:xfrm>
              <a:off x="5222765" y="2274192"/>
              <a:ext cx="2082159" cy="2088527"/>
            </a:xfrm>
            <a:prstGeom prst="flowChartConnector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8" name="Flowchart: Connector 12">
              <a:extLst>
                <a:ext uri="{FF2B5EF4-FFF2-40B4-BE49-F238E27FC236}">
                  <a16:creationId xmlns:a16="http://schemas.microsoft.com/office/drawing/2014/main" id="{DBA737F8-61C9-E02D-52FF-729562E17BC7}"/>
                </a:ext>
              </a:extLst>
            </p:cNvPr>
            <p:cNvSpPr>
              <a:spLocks/>
            </p:cNvSpPr>
            <p:nvPr userDrawn="1"/>
          </p:nvSpPr>
          <p:spPr>
            <a:xfrm>
              <a:off x="5787865" y="2934941"/>
              <a:ext cx="951959" cy="954870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4CCE93-FDCE-DABD-3B80-E61CED3B92B2}"/>
              </a:ext>
            </a:extLst>
          </p:cNvPr>
          <p:cNvGrpSpPr/>
          <p:nvPr userDrawn="1"/>
        </p:nvGrpSpPr>
        <p:grpSpPr>
          <a:xfrm>
            <a:off x="4995408" y="2052800"/>
            <a:ext cx="2523595" cy="2531311"/>
            <a:chOff x="1588313" y="2052800"/>
            <a:chExt cx="2523595" cy="2531311"/>
          </a:xfrm>
        </p:grpSpPr>
        <p:sp>
          <p:nvSpPr>
            <p:cNvPr id="15" name="Flowchart: Connector 5">
              <a:extLst>
                <a:ext uri="{FF2B5EF4-FFF2-40B4-BE49-F238E27FC236}">
                  <a16:creationId xmlns:a16="http://schemas.microsoft.com/office/drawing/2014/main" id="{0EB8DD64-629F-418D-EBEE-A73C47323DA5}"/>
                </a:ext>
              </a:extLst>
            </p:cNvPr>
            <p:cNvSpPr>
              <a:spLocks/>
            </p:cNvSpPr>
            <p:nvPr userDrawn="1"/>
          </p:nvSpPr>
          <p:spPr>
            <a:xfrm>
              <a:off x="1588313" y="2052800"/>
              <a:ext cx="2523595" cy="2531311"/>
            </a:xfrm>
            <a:prstGeom prst="flowChartConnector">
              <a:avLst/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0" name="Flowchart: Connector 6">
              <a:extLst>
                <a:ext uri="{FF2B5EF4-FFF2-40B4-BE49-F238E27FC236}">
                  <a16:creationId xmlns:a16="http://schemas.microsoft.com/office/drawing/2014/main" id="{D731FD57-E9F8-83BC-85F8-0E1F1AC7D812}"/>
                </a:ext>
              </a:extLst>
            </p:cNvPr>
            <p:cNvSpPr>
              <a:spLocks/>
            </p:cNvSpPr>
            <p:nvPr userDrawn="1"/>
          </p:nvSpPr>
          <p:spPr>
            <a:xfrm>
              <a:off x="1809031" y="2274192"/>
              <a:ext cx="2082159" cy="2088527"/>
            </a:xfrm>
            <a:prstGeom prst="flowChartConnector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Flowchart: Connector 7">
              <a:extLst>
                <a:ext uri="{FF2B5EF4-FFF2-40B4-BE49-F238E27FC236}">
                  <a16:creationId xmlns:a16="http://schemas.microsoft.com/office/drawing/2014/main" id="{CE08F1FC-B46D-B738-0E0D-7EFC9F660378}"/>
                </a:ext>
              </a:extLst>
            </p:cNvPr>
            <p:cNvSpPr>
              <a:spLocks/>
            </p:cNvSpPr>
            <p:nvPr userDrawn="1"/>
          </p:nvSpPr>
          <p:spPr>
            <a:xfrm>
              <a:off x="2374131" y="2934941"/>
              <a:ext cx="951959" cy="954870"/>
            </a:xfrm>
            <a:prstGeom prst="flowChart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212EB23-CF72-2130-D4BB-882B1F2CD3DE}"/>
              </a:ext>
            </a:extLst>
          </p:cNvPr>
          <p:cNvSpPr/>
          <p:nvPr userDrawn="1"/>
        </p:nvSpPr>
        <p:spPr>
          <a:xfrm>
            <a:off x="1318977" y="3415593"/>
            <a:ext cx="9865235" cy="1463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39474F5-426F-3E2D-53A7-4D549575B73C}"/>
              </a:ext>
            </a:extLst>
          </p:cNvPr>
          <p:cNvCxnSpPr>
            <a:cxnSpLocks/>
          </p:cNvCxnSpPr>
          <p:nvPr userDrawn="1"/>
        </p:nvCxnSpPr>
        <p:spPr>
          <a:xfrm>
            <a:off x="1556995" y="3877296"/>
            <a:ext cx="9420517" cy="0"/>
          </a:xfrm>
          <a:prstGeom prst="line">
            <a:avLst/>
          </a:prstGeom>
          <a:ln w="762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49B0247A-A282-3128-C5AD-1E7C22613F1F}"/>
              </a:ext>
            </a:extLst>
          </p:cNvPr>
          <p:cNvSpPr>
            <a:spLocks/>
          </p:cNvSpPr>
          <p:nvPr userDrawn="1"/>
        </p:nvSpPr>
        <p:spPr>
          <a:xfrm>
            <a:off x="2732802" y="3753842"/>
            <a:ext cx="207441" cy="208077"/>
          </a:xfrm>
          <a:prstGeom prst="flowChartConnector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BA57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E1C6C05E-9466-D478-2A25-063573A485F9}"/>
              </a:ext>
            </a:extLst>
          </p:cNvPr>
          <p:cNvSpPr>
            <a:spLocks/>
          </p:cNvSpPr>
          <p:nvPr userDrawn="1"/>
        </p:nvSpPr>
        <p:spPr>
          <a:xfrm>
            <a:off x="6170077" y="3753842"/>
            <a:ext cx="207441" cy="208077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C209CB35-DB16-7E6F-49CE-EADDA0023E8F}"/>
              </a:ext>
            </a:extLst>
          </p:cNvPr>
          <p:cNvSpPr>
            <a:spLocks/>
          </p:cNvSpPr>
          <p:nvPr userDrawn="1"/>
        </p:nvSpPr>
        <p:spPr>
          <a:xfrm>
            <a:off x="9610196" y="3753842"/>
            <a:ext cx="207441" cy="208077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3463847-A4C4-90C1-F550-73AC57025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8671" y="1495047"/>
            <a:ext cx="1373926" cy="518758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3200" b="0">
                <a:solidFill>
                  <a:schemeClr val="accent4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x%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A7974E35-EB6B-642D-96C1-32862AEF13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3589" y="1495047"/>
            <a:ext cx="1373926" cy="518758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3200" b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x%</a:t>
            </a:r>
            <a:endParaRPr lang="en-GB" dirty="0"/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95008079-884E-BA1F-3978-9252CB2065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9398" y="1495047"/>
            <a:ext cx="1373926" cy="518758"/>
          </a:xfrm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3200" b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x%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30A3362-7477-DF30-1F34-825703AAA586}"/>
              </a:ext>
            </a:extLst>
          </p:cNvPr>
          <p:cNvSpPr/>
          <p:nvPr userDrawn="1"/>
        </p:nvSpPr>
        <p:spPr>
          <a:xfrm>
            <a:off x="526942" y="0"/>
            <a:ext cx="11665058" cy="898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0E7295-80F1-DCB9-337C-CF2793C1ABD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1CCAE27-7D76-56AF-ED98-EC44DCEA5A91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639CFAD-ECA5-39A7-AB0D-3EDFA29DCA9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A929411-9CF1-5FF5-FE99-D0ED9731BB6E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C522FCC-CCAB-4DF0-E9E4-AEBE8A8782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ABD950A-DB56-CB4D-E6B8-FDFCDF1D92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D98F208-DC87-F62F-046A-FEDB905F9119}"/>
              </a:ext>
            </a:extLst>
          </p:cNvPr>
          <p:cNvSpPr txBox="1">
            <a:spLocks/>
          </p:cNvSpPr>
          <p:nvPr userDrawn="1"/>
        </p:nvSpPr>
        <p:spPr>
          <a:xfrm>
            <a:off x="836559" y="234071"/>
            <a:ext cx="9827927" cy="694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do we know about health within our community?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084FC-A63A-5FD3-C7E6-F9004A4FD50E}"/>
              </a:ext>
            </a:extLst>
          </p:cNvPr>
          <p:cNvSpPr txBox="1"/>
          <p:nvPr userDrawn="1"/>
        </p:nvSpPr>
        <p:spPr>
          <a:xfrm>
            <a:off x="1429306" y="5019142"/>
            <a:ext cx="2745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Percentage of adults reporting their health as either good or very good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EBF9AF-8ADA-A0DD-69C2-811883959EC5}"/>
              </a:ext>
            </a:extLst>
          </p:cNvPr>
          <p:cNvSpPr txBox="1"/>
          <p:nvPr userDrawn="1"/>
        </p:nvSpPr>
        <p:spPr>
          <a:xfrm>
            <a:off x="4981382" y="5019142"/>
            <a:ext cx="2648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Percentage of adults with a healthy body mass index (BMI)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89999-9144-6EA9-EBCC-2CA533A74242}"/>
              </a:ext>
            </a:extLst>
          </p:cNvPr>
          <p:cNvSpPr txBox="1"/>
          <p:nvPr userDrawn="1"/>
        </p:nvSpPr>
        <p:spPr>
          <a:xfrm>
            <a:off x="8348014" y="5019142"/>
            <a:ext cx="285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Percentage of adults eating 5 or more fruit or vegetables a day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F7C3CE-2D13-8F14-0DB3-609C7DC02BDB}"/>
              </a:ext>
            </a:extLst>
          </p:cNvPr>
          <p:cNvSpPr txBox="1"/>
          <p:nvPr userDrawn="1"/>
        </p:nvSpPr>
        <p:spPr>
          <a:xfrm>
            <a:off x="1794511" y="4097931"/>
            <a:ext cx="2130877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2800" b="0" dirty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good 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ABDB6-AC89-CB88-8845-0B7364BF03DF}"/>
              </a:ext>
            </a:extLst>
          </p:cNvPr>
          <p:cNvSpPr txBox="1"/>
          <p:nvPr userDrawn="1"/>
        </p:nvSpPr>
        <p:spPr>
          <a:xfrm>
            <a:off x="5146690" y="4097931"/>
            <a:ext cx="2275825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2800" b="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healthy weight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65D4F-A591-B3BB-E304-FDE9B21F2103}"/>
              </a:ext>
            </a:extLst>
          </p:cNvPr>
          <p:cNvSpPr txBox="1"/>
          <p:nvPr userDrawn="1"/>
        </p:nvSpPr>
        <p:spPr>
          <a:xfrm>
            <a:off x="9098546" y="4097931"/>
            <a:ext cx="1241518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GB" sz="2800" b="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Eating 5 a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96987-17CC-28DC-7658-5B967ADFE2A5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endParaRPr lang="en-GB" sz="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Chart Placeholder 2">
            <a:extLst>
              <a:ext uri="{FF2B5EF4-FFF2-40B4-BE49-F238E27FC236}">
                <a16:creationId xmlns:a16="http://schemas.microsoft.com/office/drawing/2014/main" id="{7813CA4D-0A10-2311-965E-5000B2C61C5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904774" y="2233369"/>
            <a:ext cx="3600365" cy="2160219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2" name="Chart Placeholder 2">
            <a:extLst>
              <a:ext uri="{FF2B5EF4-FFF2-40B4-BE49-F238E27FC236}">
                <a16:creationId xmlns:a16="http://schemas.microsoft.com/office/drawing/2014/main" id="{B144381A-8EF4-78B3-AA7E-61AE5A1DF35C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039643" y="2233369"/>
            <a:ext cx="3602085" cy="2161251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4" name="Chart Placeholder 2">
            <a:extLst>
              <a:ext uri="{FF2B5EF4-FFF2-40B4-BE49-F238E27FC236}">
                <a16:creationId xmlns:a16="http://schemas.microsoft.com/office/drawing/2014/main" id="{54E490F4-FCF4-9B9F-71BB-BFF5A7394A2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487129" y="2233369"/>
            <a:ext cx="3599216" cy="215953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92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xt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56B980C-E7E3-7452-3AC7-D4510FEA3F0E}"/>
              </a:ext>
            </a:extLst>
          </p:cNvPr>
          <p:cNvGrpSpPr/>
          <p:nvPr userDrawn="1"/>
        </p:nvGrpSpPr>
        <p:grpSpPr>
          <a:xfrm rot="10800000">
            <a:off x="1462977" y="1560668"/>
            <a:ext cx="1965336" cy="4235117"/>
            <a:chOff x="1834238" y="1622544"/>
            <a:chExt cx="1965336" cy="423511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7F30BED-E19C-8861-88ED-87BCDC65E6EE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D6605D6-6B4D-7AE5-DFA7-16CC5EDDC1B7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321C40-B591-BB88-00FA-359A13273CD1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D31527-4768-5762-7BF6-9D0A9A830C04}"/>
              </a:ext>
            </a:extLst>
          </p:cNvPr>
          <p:cNvGrpSpPr/>
          <p:nvPr userDrawn="1"/>
        </p:nvGrpSpPr>
        <p:grpSpPr>
          <a:xfrm rot="10800000">
            <a:off x="3976592" y="1560668"/>
            <a:ext cx="1965336" cy="4235117"/>
            <a:chOff x="1834238" y="1622544"/>
            <a:chExt cx="1965336" cy="423511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7E1CAD-00C5-9B86-2FDD-0EE436625BC7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4AC1D4-C71F-1C01-A099-406251C709C9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FBDD44D-8A8F-6F3C-3B52-48E28DEBB229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0A8657-5F20-7950-F11F-ABA35795DC5E}"/>
              </a:ext>
            </a:extLst>
          </p:cNvPr>
          <p:cNvGrpSpPr/>
          <p:nvPr userDrawn="1"/>
        </p:nvGrpSpPr>
        <p:grpSpPr>
          <a:xfrm rot="10800000">
            <a:off x="6490207" y="1560668"/>
            <a:ext cx="1965336" cy="4235117"/>
            <a:chOff x="1834238" y="1622544"/>
            <a:chExt cx="1965336" cy="42351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8D9AD0-C8CF-6514-3B91-A085022F4133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D1F04D-98B2-9CAB-8C9A-7FAD1B0CFFBD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3A57270-743A-EA20-4917-04EC83FE2F3D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5196B0-111B-DFC1-1034-C0864BB5C534}"/>
              </a:ext>
            </a:extLst>
          </p:cNvPr>
          <p:cNvGrpSpPr/>
          <p:nvPr userDrawn="1"/>
        </p:nvGrpSpPr>
        <p:grpSpPr>
          <a:xfrm rot="10800000">
            <a:off x="9003821" y="1560668"/>
            <a:ext cx="1965336" cy="4235117"/>
            <a:chOff x="1834238" y="1622544"/>
            <a:chExt cx="1965336" cy="423511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ABD3964-7268-87F5-71CE-780B0091090C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2DF4CBB-6881-5320-4E7E-07B9CBD443E3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29B4F13-1CFB-32D1-7871-5F4BEFADC224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77699A7-37A6-BB53-3D94-923878804D74}"/>
              </a:ext>
            </a:extLst>
          </p:cNvPr>
          <p:cNvSpPr txBox="1"/>
          <p:nvPr/>
        </p:nvSpPr>
        <p:spPr>
          <a:xfrm>
            <a:off x="1528858" y="3580546"/>
            <a:ext cx="188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Volunteered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D37B08-07A6-BF6D-838C-3D181D1CA97B}"/>
              </a:ext>
            </a:extLst>
          </p:cNvPr>
          <p:cNvSpPr txBox="1"/>
          <p:nvPr/>
        </p:nvSpPr>
        <p:spPr>
          <a:xfrm>
            <a:off x="3973247" y="3580546"/>
            <a:ext cx="196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Did strength based exercise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787E3A-BC0B-AB65-51CB-5DE9D8DC0677}"/>
              </a:ext>
            </a:extLst>
          </p:cNvPr>
          <p:cNvSpPr txBox="1"/>
          <p:nvPr/>
        </p:nvSpPr>
        <p:spPr>
          <a:xfrm>
            <a:off x="6474535" y="3580546"/>
            <a:ext cx="197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Attended two live sports event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7CE63F-BE1B-EF80-B263-412A181A60DD}"/>
              </a:ext>
            </a:extLst>
          </p:cNvPr>
          <p:cNvSpPr txBox="1"/>
          <p:nvPr/>
        </p:nvSpPr>
        <p:spPr>
          <a:xfrm>
            <a:off x="9002809" y="3580546"/>
            <a:ext cx="194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Did an online fitness class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0D53F0AF-D9E6-F799-9A61-DF1557DDD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049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10FAC2-C897-A257-5828-8DA9663D3EFB}"/>
              </a:ext>
            </a:extLst>
          </p:cNvPr>
          <p:cNvSpPr/>
          <p:nvPr userDrawn="1"/>
        </p:nvSpPr>
        <p:spPr>
          <a:xfrm>
            <a:off x="526942" y="0"/>
            <a:ext cx="11665058" cy="898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D7A619-2059-82FB-F00D-5CFD6DFB587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BBF47FB-37D2-DDD6-7CCB-8019F575EAF8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A41F64-561C-4399-6144-D9FE476906A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5A6BB5-27AB-6ADB-7052-D15D8BBCD539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53F0D1D-26A4-283B-E3C4-EB35DEE95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52D34EF-047E-020F-3119-4B950D39C1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E3DEBFC1-C541-D648-4CCB-4A3C2FA78A29}"/>
              </a:ext>
            </a:extLst>
          </p:cNvPr>
          <p:cNvSpPr txBox="1">
            <a:spLocks/>
          </p:cNvSpPr>
          <p:nvPr userDrawn="1"/>
        </p:nvSpPr>
        <p:spPr>
          <a:xfrm>
            <a:off x="850900" y="247650"/>
            <a:ext cx="8897938" cy="70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else do we engage with sport and physical activity?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AD4A567-7B3D-A639-0DF7-4E8304CF0A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75866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846952A-DE38-78F6-0565-307C65E974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01110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22B66D5-8844-961E-3870-9D3190761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7770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1E214-722B-420A-B708-34DB21051CA6}"/>
              </a:ext>
            </a:extLst>
          </p:cNvPr>
          <p:cNvSpPr txBox="1"/>
          <p:nvPr userDrawn="1"/>
        </p:nvSpPr>
        <p:spPr>
          <a:xfrm>
            <a:off x="3986817" y="4472644"/>
            <a:ext cx="1955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Which made their muscles feel some tension twice in the last week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DC879-D43F-2C39-AA0A-4B1F42B114F1}"/>
              </a:ext>
            </a:extLst>
          </p:cNvPr>
          <p:cNvSpPr txBox="1"/>
          <p:nvPr userDrawn="1"/>
        </p:nvSpPr>
        <p:spPr>
          <a:xfrm>
            <a:off x="6500587" y="4472644"/>
            <a:ext cx="19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Either professional or amateur in the last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A51D0-DB11-D03F-9081-5970B98E994E}"/>
              </a:ext>
            </a:extLst>
          </p:cNvPr>
          <p:cNvSpPr txBox="1"/>
          <p:nvPr userDrawn="1"/>
        </p:nvSpPr>
        <p:spPr>
          <a:xfrm>
            <a:off x="9028429" y="4472644"/>
            <a:ext cx="19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Enabling being active at home in the last 4 week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7BF17-9B54-46AB-7FFA-BB25BE0BD61F}"/>
              </a:ext>
            </a:extLst>
          </p:cNvPr>
          <p:cNvSpPr txBox="1"/>
          <p:nvPr userDrawn="1"/>
        </p:nvSpPr>
        <p:spPr>
          <a:xfrm>
            <a:off x="1485111" y="4472643"/>
            <a:ext cx="19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sport and physical activity in the last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75B5B-B3BF-63FB-EEAB-DFF67243D666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endParaRPr lang="en-GB" sz="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2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xt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56B980C-E7E3-7452-3AC7-D4510FEA3F0E}"/>
              </a:ext>
            </a:extLst>
          </p:cNvPr>
          <p:cNvGrpSpPr/>
          <p:nvPr userDrawn="1"/>
        </p:nvGrpSpPr>
        <p:grpSpPr>
          <a:xfrm rot="10800000">
            <a:off x="1462977" y="1560668"/>
            <a:ext cx="1965336" cy="4235117"/>
            <a:chOff x="1834238" y="1622544"/>
            <a:chExt cx="1965336" cy="423511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7F30BED-E19C-8861-88ED-87BCDC65E6EE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D6605D6-6B4D-7AE5-DFA7-16CC5EDDC1B7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321C40-B591-BB88-00FA-359A13273CD1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D31527-4768-5762-7BF6-9D0A9A830C04}"/>
              </a:ext>
            </a:extLst>
          </p:cNvPr>
          <p:cNvGrpSpPr/>
          <p:nvPr userDrawn="1"/>
        </p:nvGrpSpPr>
        <p:grpSpPr>
          <a:xfrm rot="10800000">
            <a:off x="3976592" y="1560668"/>
            <a:ext cx="1965336" cy="4235117"/>
            <a:chOff x="1834238" y="1622544"/>
            <a:chExt cx="1965336" cy="423511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7E1CAD-00C5-9B86-2FDD-0EE436625BC7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94AC1D4-C71F-1C01-A099-406251C709C9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FBDD44D-8A8F-6F3C-3B52-48E28DEBB229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D0A8657-5F20-7950-F11F-ABA35795DC5E}"/>
              </a:ext>
            </a:extLst>
          </p:cNvPr>
          <p:cNvGrpSpPr/>
          <p:nvPr userDrawn="1"/>
        </p:nvGrpSpPr>
        <p:grpSpPr>
          <a:xfrm rot="10800000">
            <a:off x="6490207" y="1560668"/>
            <a:ext cx="1965336" cy="4235117"/>
            <a:chOff x="1834238" y="1622544"/>
            <a:chExt cx="1965336" cy="42351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8D9AD0-C8CF-6514-3B91-A085022F4133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D1F04D-98B2-9CAB-8C9A-7FAD1B0CFFBD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3A57270-743A-EA20-4917-04EC83FE2F3D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5196B0-111B-DFC1-1034-C0864BB5C534}"/>
              </a:ext>
            </a:extLst>
          </p:cNvPr>
          <p:cNvGrpSpPr/>
          <p:nvPr userDrawn="1"/>
        </p:nvGrpSpPr>
        <p:grpSpPr>
          <a:xfrm rot="10800000">
            <a:off x="9003821" y="1560668"/>
            <a:ext cx="1965336" cy="4235117"/>
            <a:chOff x="1834238" y="1622544"/>
            <a:chExt cx="1965336" cy="423511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ABD3964-7268-87F5-71CE-780B0091090C}"/>
                </a:ext>
              </a:extLst>
            </p:cNvPr>
            <p:cNvSpPr/>
            <p:nvPr/>
          </p:nvSpPr>
          <p:spPr>
            <a:xfrm>
              <a:off x="1834238" y="3892325"/>
              <a:ext cx="1965336" cy="196533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2DF4CBB-6881-5320-4E7E-07B9CBD443E3}"/>
                </a:ext>
              </a:extLst>
            </p:cNvPr>
            <p:cNvSpPr/>
            <p:nvPr/>
          </p:nvSpPr>
          <p:spPr>
            <a:xfrm>
              <a:off x="1834238" y="1622544"/>
              <a:ext cx="1965336" cy="328847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29B4F13-1CFB-32D1-7871-5F4BEFADC224}"/>
                </a:ext>
              </a:extLst>
            </p:cNvPr>
            <p:cNvSpPr/>
            <p:nvPr/>
          </p:nvSpPr>
          <p:spPr>
            <a:xfrm>
              <a:off x="1921578" y="3948708"/>
              <a:ext cx="1779264" cy="177926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C77699A7-37A6-BB53-3D94-923878804D74}"/>
              </a:ext>
            </a:extLst>
          </p:cNvPr>
          <p:cNvSpPr txBox="1"/>
          <p:nvPr/>
        </p:nvSpPr>
        <p:spPr>
          <a:xfrm>
            <a:off x="1528858" y="3580546"/>
            <a:ext cx="1883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5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Volunteered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D37B08-07A6-BF6D-838C-3D181D1CA97B}"/>
              </a:ext>
            </a:extLst>
          </p:cNvPr>
          <p:cNvSpPr txBox="1"/>
          <p:nvPr/>
        </p:nvSpPr>
        <p:spPr>
          <a:xfrm>
            <a:off x="3973247" y="3580546"/>
            <a:ext cx="196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Attended two live sports events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787E3A-BC0B-AB65-51CB-5DE9D8DC0677}"/>
              </a:ext>
            </a:extLst>
          </p:cNvPr>
          <p:cNvSpPr txBox="1"/>
          <p:nvPr/>
        </p:nvSpPr>
        <p:spPr>
          <a:xfrm>
            <a:off x="6474535" y="3580546"/>
            <a:ext cx="197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Did strength based exercise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97CE63F-BE1B-EF80-B263-412A181A60DD}"/>
              </a:ext>
            </a:extLst>
          </p:cNvPr>
          <p:cNvSpPr txBox="1"/>
          <p:nvPr/>
        </p:nvSpPr>
        <p:spPr>
          <a:xfrm>
            <a:off x="9171709" y="3580546"/>
            <a:ext cx="164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Did an </a:t>
            </a:r>
          </a:p>
          <a:p>
            <a:pPr algn="ctr">
              <a:lnSpc>
                <a:spcPct val="90000"/>
              </a:lnSpc>
            </a:pPr>
            <a:r>
              <a:rPr lang="en-GB" sz="2000" b="0" dirty="0">
                <a:solidFill>
                  <a:schemeClr val="accent6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online class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0D53F0AF-D9E6-F799-9A61-DF1557DDD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049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10FAC2-C897-A257-5828-8DA9663D3EFB}"/>
              </a:ext>
            </a:extLst>
          </p:cNvPr>
          <p:cNvSpPr/>
          <p:nvPr userDrawn="1"/>
        </p:nvSpPr>
        <p:spPr>
          <a:xfrm>
            <a:off x="526942" y="0"/>
            <a:ext cx="11665058" cy="898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D7A619-2059-82FB-F00D-5CFD6DFB587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BBF47FB-37D2-DDD6-7CCB-8019F575EAF8}"/>
                </a:ext>
              </a:extLst>
            </p:cNvPr>
            <p:cNvCxnSpPr>
              <a:cxnSpLocks/>
            </p:cNvCxnSpPr>
            <p:nvPr/>
          </p:nvCxnSpPr>
          <p:spPr>
            <a:xfrm>
              <a:off x="530176" y="0"/>
              <a:ext cx="0" cy="68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0A41F64-561C-4399-6144-D9FE476906A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352375"/>
              <a:ext cx="1219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5A6BB5-27AB-6ADB-7052-D15D8BBCD539}"/>
                </a:ext>
              </a:extLst>
            </p:cNvPr>
            <p:cNvGrpSpPr/>
            <p:nvPr/>
          </p:nvGrpSpPr>
          <p:grpSpPr>
            <a:xfrm>
              <a:off x="359176" y="6181375"/>
              <a:ext cx="342000" cy="342000"/>
              <a:chOff x="-1837324" y="4018825"/>
              <a:chExt cx="342000" cy="342000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53F0D1D-26A4-283B-E3C4-EB35DEE95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837324" y="4018825"/>
                <a:ext cx="342000" cy="342000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52D34EF-047E-020F-3119-4B950D39C1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1783324" y="4072825"/>
                <a:ext cx="234000" cy="234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E3DEBFC1-C541-D648-4CCB-4A3C2FA78A29}"/>
              </a:ext>
            </a:extLst>
          </p:cNvPr>
          <p:cNvSpPr txBox="1">
            <a:spLocks/>
          </p:cNvSpPr>
          <p:nvPr userDrawn="1"/>
        </p:nvSpPr>
        <p:spPr>
          <a:xfrm>
            <a:off x="850900" y="247650"/>
            <a:ext cx="8897938" cy="70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else do we engage with sport and physical activity?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AD4A567-7B3D-A639-0DF7-4E8304CF0A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75866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846952A-DE38-78F6-0565-307C65E974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01110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B22B66D5-8844-961E-3870-9D3190761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7770" y="1895965"/>
            <a:ext cx="1390650" cy="13303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 b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xx%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C1E214-722B-420A-B708-34DB21051CA6}"/>
              </a:ext>
            </a:extLst>
          </p:cNvPr>
          <p:cNvSpPr txBox="1"/>
          <p:nvPr userDrawn="1"/>
        </p:nvSpPr>
        <p:spPr>
          <a:xfrm>
            <a:off x="3986817" y="4472644"/>
            <a:ext cx="19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Either professional or amateur in the last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DC879-D43F-2C39-AA0A-4B1F42B114F1}"/>
              </a:ext>
            </a:extLst>
          </p:cNvPr>
          <p:cNvSpPr txBox="1"/>
          <p:nvPr userDrawn="1"/>
        </p:nvSpPr>
        <p:spPr>
          <a:xfrm>
            <a:off x="6500587" y="4472644"/>
            <a:ext cx="1955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Which made their muscles feel some tension twice in the last week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A51D0-DB11-D03F-9081-5970B98E994E}"/>
              </a:ext>
            </a:extLst>
          </p:cNvPr>
          <p:cNvSpPr txBox="1"/>
          <p:nvPr userDrawn="1"/>
        </p:nvSpPr>
        <p:spPr>
          <a:xfrm>
            <a:off x="9028429" y="4472644"/>
            <a:ext cx="19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Enabling being active at home in the last 4 week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E7BF17-9B54-46AB-7FFA-BB25BE0BD61F}"/>
              </a:ext>
            </a:extLst>
          </p:cNvPr>
          <p:cNvSpPr txBox="1"/>
          <p:nvPr userDrawn="1"/>
        </p:nvSpPr>
        <p:spPr>
          <a:xfrm>
            <a:off x="1485111" y="4472643"/>
            <a:ext cx="1955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sport and physical activity in the last year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75B5B-B3BF-63FB-EEAB-DFF67243D666}"/>
              </a:ext>
            </a:extLst>
          </p:cNvPr>
          <p:cNvSpPr txBox="1"/>
          <p:nvPr userDrawn="1"/>
        </p:nvSpPr>
        <p:spPr>
          <a:xfrm>
            <a:off x="5485206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21-22 (16+)</a:t>
            </a:r>
          </a:p>
          <a:p>
            <a:pPr algn="r"/>
            <a:endParaRPr lang="en-GB" sz="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58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4B3440-6C79-5E26-CECA-CB985F74DE24}"/>
              </a:ext>
            </a:extLst>
          </p:cNvPr>
          <p:cNvSpPr txBox="1"/>
          <p:nvPr userDrawn="1"/>
        </p:nvSpPr>
        <p:spPr>
          <a:xfrm>
            <a:off x="756356" y="6019027"/>
            <a:ext cx="3318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+mj-lt"/>
              </a:rPr>
              <a:t>Data is for:  North Lincolnshire</a:t>
            </a:r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27132E5-D263-26D9-B6D6-52F0AE1CF2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/>
          <a:srcRect t="19596" b="18947"/>
          <a:stretch/>
        </p:blipFill>
        <p:spPr>
          <a:xfrm>
            <a:off x="2130640" y="6392319"/>
            <a:ext cx="967667" cy="420241"/>
          </a:xfrm>
          <a:prstGeom prst="rect">
            <a:avLst/>
          </a:prstGeom>
        </p:spPr>
      </p:pic>
      <p:pic>
        <p:nvPicPr>
          <p:cNvPr id="4" name="Picture 3" descr="A picture containing text, clipart, plate, tableware&#10;&#10;Description automatically generated">
            <a:extLst>
              <a:ext uri="{FF2B5EF4-FFF2-40B4-BE49-F238E27FC236}">
                <a16:creationId xmlns:a16="http://schemas.microsoft.com/office/drawing/2014/main" id="{409BE210-D3C0-BCDF-1DA1-7B3B691C928A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6" y="6431271"/>
            <a:ext cx="1161696" cy="34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795" r:id="rId2"/>
    <p:sldLayoutId id="2147483777" r:id="rId3"/>
    <p:sldLayoutId id="2147483891" r:id="rId4"/>
    <p:sldLayoutId id="2147483724" r:id="rId5"/>
    <p:sldLayoutId id="2147483796" r:id="rId6"/>
    <p:sldLayoutId id="2147483880" r:id="rId7"/>
    <p:sldLayoutId id="2147483766" r:id="rId8"/>
    <p:sldLayoutId id="2147483877" r:id="rId9"/>
    <p:sldLayoutId id="2147483798" r:id="rId10"/>
    <p:sldLayoutId id="2147483862" r:id="rId11"/>
    <p:sldLayoutId id="2147483799" r:id="rId12"/>
    <p:sldLayoutId id="2147483886" r:id="rId13"/>
    <p:sldLayoutId id="2147483846" r:id="rId14"/>
    <p:sldLayoutId id="2147483861" r:id="rId15"/>
    <p:sldLayoutId id="2147483884" r:id="rId16"/>
    <p:sldLayoutId id="2147483819" r:id="rId17"/>
    <p:sldLayoutId id="2147483887" r:id="rId18"/>
    <p:sldLayoutId id="2147483773" r:id="rId19"/>
    <p:sldLayoutId id="2147483767" r:id="rId20"/>
    <p:sldLayoutId id="2147483824" r:id="rId21"/>
    <p:sldLayoutId id="2147483771" r:id="rId22"/>
    <p:sldLayoutId id="2147483851" r:id="rId23"/>
    <p:sldLayoutId id="2147483883" r:id="rId24"/>
    <p:sldLayoutId id="2147483889" r:id="rId25"/>
    <p:sldLayoutId id="2147483890" r:id="rId26"/>
    <p:sldLayoutId id="2147483782" r:id="rId27"/>
    <p:sldLayoutId id="2147483784" r:id="rId28"/>
    <p:sldLayoutId id="2147483856" r:id="rId29"/>
    <p:sldLayoutId id="2147483888" r:id="rId30"/>
    <p:sldLayoutId id="2147483858" r:id="rId31"/>
    <p:sldLayoutId id="2147483927" r:id="rId32"/>
    <p:sldLayoutId id="2147483866" r:id="rId33"/>
    <p:sldLayoutId id="2147483928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92" userDrawn="1">
          <p15:clr>
            <a:srgbClr val="F26B43"/>
          </p15:clr>
        </p15:guide>
        <p15:guide id="2" pos="27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57C3CE-D202-4F0F-BD6C-7CDAB79ABF2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84043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17/11/2023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404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404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0120" y="63487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5BAB0-EB1A-41CC-AAC6-FBF78EB197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84043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84043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0F980-8E8E-2741-60A8-216518B9C63D}"/>
              </a:ext>
            </a:extLst>
          </p:cNvPr>
          <p:cNvSpPr txBox="1"/>
          <p:nvPr userDrawn="1"/>
        </p:nvSpPr>
        <p:spPr>
          <a:xfrm>
            <a:off x="6165850" y="6438535"/>
            <a:ext cx="59134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Sport England Active Lives Survey 15-16 to 21-22 (16+)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484043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Measure: Physical activity levels (excluding gardening)</a:t>
            </a:r>
          </a:p>
        </p:txBody>
      </p:sp>
    </p:spTree>
    <p:extLst>
      <p:ext uri="{BB962C8B-B14F-4D97-AF65-F5344CB8AC3E}">
        <p14:creationId xmlns:p14="http://schemas.microsoft.com/office/powerpoint/2010/main" val="193612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8404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68" r:id="rId2"/>
    <p:sldLayoutId id="2147483876" r:id="rId3"/>
    <p:sldLayoutId id="21474838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81A813-EEF6-D077-3389-F8337FC1E0FE}"/>
              </a:ext>
            </a:extLst>
          </p:cNvPr>
          <p:cNvSpPr txBox="1"/>
          <p:nvPr/>
        </p:nvSpPr>
        <p:spPr>
          <a:xfrm>
            <a:off x="795647" y="583141"/>
            <a:ext cx="49795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An insight into adult physical activity behaviour in</a:t>
            </a:r>
          </a:p>
          <a:p>
            <a:r>
              <a:rPr lang="en-GB" sz="4000" b="1" dirty="0">
                <a:solidFill>
                  <a:schemeClr val="bg1"/>
                </a:solidFill>
              </a:rPr>
              <a:t>North Lincolnshire</a:t>
            </a:r>
            <a:endParaRPr lang="en-GB" sz="4000" dirty="0">
              <a:solidFill>
                <a:schemeClr val="bg1"/>
              </a:solidFill>
              <a:latin typeface="+mj-lt"/>
            </a:endParaRPr>
          </a:p>
          <a:p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31EAAC-9584-5E84-3C4C-EE1DC2EF6A50}"/>
              </a:ext>
            </a:extLst>
          </p:cNvPr>
          <p:cNvSpPr txBox="1"/>
          <p:nvPr/>
        </p:nvSpPr>
        <p:spPr>
          <a:xfrm>
            <a:off x="795647" y="5341195"/>
            <a:ext cx="5747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+mj-lt"/>
              </a:rPr>
              <a:t>October 2023</a:t>
            </a:r>
          </a:p>
          <a:p>
            <a:endParaRPr lang="en-GB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0BC4D5-FB3A-E40D-9916-66DDC5C31899}"/>
              </a:ext>
            </a:extLst>
          </p:cNvPr>
          <p:cNvSpPr txBox="1"/>
          <p:nvPr/>
        </p:nvSpPr>
        <p:spPr>
          <a:xfrm>
            <a:off x="795647" y="6027003"/>
            <a:ext cx="895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(Sport England Adult Active Lives Survey 2021-22)</a:t>
            </a:r>
          </a:p>
          <a:p>
            <a:endParaRPr lang="en-GB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North Lincolnshire Council logo">
            <a:extLst>
              <a:ext uri="{FF2B5EF4-FFF2-40B4-BE49-F238E27FC236}">
                <a16:creationId xmlns:a16="http://schemas.microsoft.com/office/drawing/2014/main" id="{D5FC1A2E-2C10-D417-CFFA-8FE446555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804" y="5273560"/>
            <a:ext cx="2765196" cy="1506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2B1D4DB6-DEE8-0D1D-1FD0-5375BC83F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04" y="4180114"/>
            <a:ext cx="2449239" cy="73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2A7B69D-C53D-B1FA-F322-8720811284E2}"/>
              </a:ext>
            </a:extLst>
          </p:cNvPr>
          <p:cNvSpPr txBox="1">
            <a:spLocks/>
          </p:cNvSpPr>
          <p:nvPr/>
        </p:nvSpPr>
        <p:spPr>
          <a:xfrm>
            <a:off x="8152295" y="1684019"/>
            <a:ext cx="3752602" cy="27515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Our 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lowest income households</a:t>
            </a:r>
            <a:r>
              <a:rPr lang="en-GB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 are </a:t>
            </a:r>
            <a:r>
              <a:rPr lang="en-GB" sz="2400" b="1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falling faster and further behind</a:t>
            </a:r>
            <a:r>
              <a:rPr lang="en-GB" sz="2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, though adults in our highest income households are also experiencing higher levels of inactivity since the Covid-19 pandemic</a:t>
            </a:r>
            <a:endParaRPr lang="en-US" sz="2400" dirty="0">
              <a:solidFill>
                <a:schemeClr val="bg1"/>
              </a:solidFill>
              <a:latin typeface="Calibri Light"/>
              <a:ea typeface="+mn-lt"/>
              <a:cs typeface="+mn-lt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0B48066-42A0-9A29-35C6-2DB9B5E0D587}"/>
              </a:ext>
            </a:extLst>
          </p:cNvPr>
          <p:cNvSpPr txBox="1">
            <a:spLocks/>
          </p:cNvSpPr>
          <p:nvPr/>
        </p:nvSpPr>
        <p:spPr>
          <a:xfrm>
            <a:off x="891682" y="331015"/>
            <a:ext cx="6487584" cy="9787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b="1" dirty="0">
                <a:latin typeface="Calibri"/>
                <a:ea typeface="Calibri Light"/>
                <a:cs typeface="Calibri Light"/>
              </a:rPr>
              <a:t>Inactivity</a:t>
            </a:r>
            <a:r>
              <a:rPr lang="en-GB" sz="3200" dirty="0">
                <a:latin typeface="Calibri Light"/>
                <a:ea typeface="Calibri Light"/>
                <a:cs typeface="Calibri Light"/>
              </a:rPr>
              <a:t> in the </a:t>
            </a:r>
            <a:r>
              <a:rPr lang="en-GB" sz="3200" b="1" dirty="0">
                <a:latin typeface="Calibri"/>
                <a:ea typeface="Calibri Light"/>
                <a:cs typeface="Calibri Light"/>
              </a:rPr>
              <a:t>least affluent households</a:t>
            </a:r>
            <a:r>
              <a:rPr lang="en-GB" sz="3200" dirty="0">
                <a:latin typeface="Calibri Light"/>
                <a:ea typeface="Calibri Light"/>
                <a:cs typeface="Calibri Light"/>
              </a:rPr>
              <a:t> displays a </a:t>
            </a:r>
            <a:r>
              <a:rPr lang="en-GB" sz="3200" b="1" dirty="0">
                <a:latin typeface="Calibri"/>
                <a:ea typeface="Calibri Light"/>
                <a:cs typeface="Calibri Light"/>
              </a:rPr>
              <a:t>steep rise</a:t>
            </a:r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E99A78F4-FB66-43BC-92C5-24D75E3D5ECE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2370107898"/>
              </p:ext>
            </p:extLst>
          </p:nvPr>
        </p:nvGraphicFramePr>
        <p:xfrm>
          <a:off x="1152525" y="1293813"/>
          <a:ext cx="6791325" cy="4821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7146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21B399-4ED4-712D-4B21-79070E9D3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Inactivity for adults with a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limiting illness or disability </a:t>
            </a:r>
            <a:r>
              <a:rPr lang="en-GB" dirty="0"/>
              <a:t>is at an </a:t>
            </a:r>
            <a:r>
              <a:rPr lang="en-GB" b="1" dirty="0">
                <a:latin typeface="+mn-lt"/>
              </a:rPr>
              <a:t>all-time high</a:t>
            </a:r>
          </a:p>
          <a:p>
            <a:endParaRPr lang="en-GB" b="1" dirty="0">
              <a:latin typeface="+mn-lt"/>
            </a:endParaRPr>
          </a:p>
          <a:p>
            <a:endParaRPr lang="en-GB" dirty="0"/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587141C0-292B-4908-8851-DC2408C00438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365625" y="1414463"/>
          <a:ext cx="7288213" cy="465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696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E3FB96-87C3-B95A-B338-9C60D3169DF5}"/>
              </a:ext>
            </a:extLst>
          </p:cNvPr>
          <p:cNvSpPr txBox="1"/>
          <p:nvPr/>
        </p:nvSpPr>
        <p:spPr>
          <a:xfrm>
            <a:off x="650169" y="1045139"/>
            <a:ext cx="29121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How do we get our minutes?</a:t>
            </a:r>
          </a:p>
        </p:txBody>
      </p:sp>
    </p:spTree>
    <p:extLst>
      <p:ext uri="{BB962C8B-B14F-4D97-AF65-F5344CB8AC3E}">
        <p14:creationId xmlns:p14="http://schemas.microsoft.com/office/powerpoint/2010/main" val="1711697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0F92EB2E-4C86-43B5-A496-699EF5EA271D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246063" y="1282700"/>
          <a:ext cx="8170862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AB73772-01AF-8902-730F-8CF772A7F5BA}"/>
              </a:ext>
            </a:extLst>
          </p:cNvPr>
          <p:cNvSpPr txBox="1">
            <a:spLocks/>
          </p:cNvSpPr>
          <p:nvPr/>
        </p:nvSpPr>
        <p:spPr>
          <a:xfrm>
            <a:off x="2094715" y="327832"/>
            <a:ext cx="5734449" cy="7599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dirty="0">
                <a:ea typeface="+mn-lt"/>
                <a:cs typeface="+mn-lt"/>
              </a:rPr>
              <a:t>The </a:t>
            </a:r>
            <a:r>
              <a:rPr lang="en-GB" b="1" dirty="0">
                <a:ea typeface="+mn-lt"/>
                <a:cs typeface="+mn-lt"/>
              </a:rPr>
              <a:t>adults of North Lincolnshire</a:t>
            </a:r>
            <a:r>
              <a:rPr lang="en-GB" dirty="0">
                <a:ea typeface="+mn-lt"/>
                <a:cs typeface="+mn-lt"/>
              </a:rPr>
              <a:t> have</a:t>
            </a:r>
            <a:r>
              <a:rPr lang="en-GB" b="1" dirty="0">
                <a:ea typeface="+mn-lt"/>
                <a:cs typeface="+mn-lt"/>
              </a:rPr>
              <a:t> experienced a long-term downward trend</a:t>
            </a:r>
            <a:r>
              <a:rPr lang="en-GB" dirty="0">
                <a:ea typeface="+mn-lt"/>
                <a:cs typeface="+mn-lt"/>
              </a:rPr>
              <a:t> in the time spent being active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3AECAC2-FB6A-B7EC-887D-23C62C0F80D3}"/>
              </a:ext>
            </a:extLst>
          </p:cNvPr>
          <p:cNvSpPr txBox="1">
            <a:spLocks/>
          </p:cNvSpPr>
          <p:nvPr/>
        </p:nvSpPr>
        <p:spPr>
          <a:xfrm>
            <a:off x="2175863" y="4099521"/>
            <a:ext cx="5563655" cy="17762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400" dirty="0">
                <a:latin typeface="Calibri Light"/>
                <a:ea typeface="Calibri Light"/>
                <a:cs typeface="Calibri Light"/>
              </a:rPr>
              <a:t>The trend </a:t>
            </a:r>
            <a:r>
              <a:rPr lang="en-GB" sz="2400" b="1" dirty="0">
                <a:latin typeface="Calibri"/>
                <a:ea typeface="Calibri Light"/>
                <a:cs typeface="Calibri Light"/>
              </a:rPr>
              <a:t>accelerated during the COVID-19</a:t>
            </a:r>
            <a:r>
              <a:rPr lang="en-GB" sz="2400" dirty="0">
                <a:latin typeface="Calibri Light"/>
                <a:ea typeface="Calibri Light"/>
                <a:cs typeface="Calibri Light"/>
              </a:rPr>
              <a:t> pandemic, and </a:t>
            </a:r>
            <a:r>
              <a:rPr lang="en-GB" sz="2400" b="1" dirty="0">
                <a:latin typeface="Calibri"/>
                <a:ea typeface="Calibri Light"/>
                <a:cs typeface="Calibri Light"/>
              </a:rPr>
              <a:t>North Lincolnshire hasn't recovered</a:t>
            </a:r>
            <a:r>
              <a:rPr lang="en-GB" sz="2400" dirty="0">
                <a:latin typeface="Calibri Light"/>
                <a:ea typeface="Calibri Light"/>
                <a:cs typeface="Calibri Light"/>
              </a:rPr>
              <a:t> as many other places have</a:t>
            </a:r>
            <a:endParaRPr lang="en-US" dirty="0">
              <a:latin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82E85-E678-2A5B-2F37-029FD25679E6}"/>
              </a:ext>
            </a:extLst>
          </p:cNvPr>
          <p:cNvSpPr txBox="1"/>
          <p:nvPr/>
        </p:nvSpPr>
        <p:spPr>
          <a:xfrm>
            <a:off x="781754" y="1544454"/>
            <a:ext cx="170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Average minutes per person per week</a:t>
            </a: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4C3F18ED-7730-81EA-24F6-DB543631BE0F}"/>
              </a:ext>
            </a:extLst>
          </p:cNvPr>
          <p:cNvSpPr/>
          <p:nvPr/>
        </p:nvSpPr>
        <p:spPr>
          <a:xfrm rot="7116154">
            <a:off x="6807106" y="2895882"/>
            <a:ext cx="388985" cy="449724"/>
          </a:xfrm>
          <a:prstGeom prst="halfFram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7530F-7A7F-83AB-D085-325E450A7289}"/>
              </a:ext>
            </a:extLst>
          </p:cNvPr>
          <p:cNvSpPr txBox="1"/>
          <p:nvPr/>
        </p:nvSpPr>
        <p:spPr>
          <a:xfrm>
            <a:off x="9177266" y="1079658"/>
            <a:ext cx="257106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Total minutes includes all activities:</a:t>
            </a:r>
          </a:p>
          <a:p>
            <a:endParaRPr lang="en-GB" sz="2000" dirty="0">
              <a:solidFill>
                <a:schemeClr val="bg1"/>
              </a:solidFill>
              <a:latin typeface="+mj-lt"/>
            </a:endParaRPr>
          </a:p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Traditional sport, fitness, dancing, gardening, cycling and walking for leisure or travel</a:t>
            </a:r>
          </a:p>
          <a:p>
            <a:endParaRPr lang="en-GB" sz="2000" dirty="0">
              <a:solidFill>
                <a:schemeClr val="bg1"/>
              </a:solidFill>
              <a:latin typeface="+mj-lt"/>
            </a:endParaRPr>
          </a:p>
          <a:p>
            <a:r>
              <a:rPr lang="en-GB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Minutes from traditional sport have returned to pre pandemic levels but fitness activities are at an all-time low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227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4BA68002-DECF-4E2F-917F-16D351E7123D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246063" y="650875"/>
          <a:ext cx="8170862" cy="553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1169A-B254-1884-60A9-B6AF0FA93F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00615" y="1133191"/>
            <a:ext cx="2501900" cy="4464721"/>
          </a:xfrm>
        </p:spPr>
        <p:txBody>
          <a:bodyPr>
            <a:normAutofit/>
          </a:bodyPr>
          <a:lstStyle/>
          <a:p>
            <a:r>
              <a:rPr lang="en-GB" dirty="0"/>
              <a:t>Walking just 4,000 steps a day can cut the risk of dying from any cause</a:t>
            </a:r>
          </a:p>
          <a:p>
            <a:endParaRPr lang="en-GB" dirty="0"/>
          </a:p>
          <a:p>
            <a:r>
              <a:rPr lang="en-GB" dirty="0"/>
              <a:t>Each additional 1,000 steps are associated with a further 15% reduction in risk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52653-0CD1-4C8A-C3D3-C726EF660642}"/>
              </a:ext>
            </a:extLst>
          </p:cNvPr>
          <p:cNvSpPr txBox="1"/>
          <p:nvPr/>
        </p:nvSpPr>
        <p:spPr>
          <a:xfrm>
            <a:off x="9316122" y="5792719"/>
            <a:ext cx="2746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Source: European Journal of Preventive Cardiology, The association between daily step count and all-cause and cardiovascular mortality, August 2023</a:t>
            </a:r>
            <a:endParaRPr lang="en-GB" sz="8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AA42F-0F28-E698-E0D5-142A04B3EAC8}"/>
              </a:ext>
            </a:extLst>
          </p:cNvPr>
          <p:cNvSpPr txBox="1"/>
          <p:nvPr/>
        </p:nvSpPr>
        <p:spPr>
          <a:xfrm>
            <a:off x="805505" y="2161969"/>
            <a:ext cx="1866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Average minutes per person per week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DC8276D-5AEC-E14F-3DC8-AB578EEEFEC6}"/>
              </a:ext>
            </a:extLst>
          </p:cNvPr>
          <p:cNvSpPr txBox="1">
            <a:spLocks/>
          </p:cNvSpPr>
          <p:nvPr/>
        </p:nvSpPr>
        <p:spPr>
          <a:xfrm>
            <a:off x="3191099" y="373385"/>
            <a:ext cx="4452092" cy="13097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Time</a:t>
            </a:r>
            <a:r>
              <a:rPr lang="en-GB" sz="2800" dirty="0">
                <a:solidFill>
                  <a:schemeClr val="tx1"/>
                </a:solidFill>
                <a:latin typeface="Calibri Light"/>
                <a:ea typeface="Calibri Light"/>
                <a:cs typeface="Calibri Light"/>
              </a:rPr>
              <a:t> spent </a:t>
            </a:r>
            <a:r>
              <a:rPr lang="en-GB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walking </a:t>
            </a:r>
            <a:r>
              <a:rPr lang="en-GB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is at an</a:t>
            </a:r>
            <a:r>
              <a:rPr lang="en-GB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all-time low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8C25BBA6-D36E-9C37-CAF0-9B97D1B23B6F}"/>
              </a:ext>
            </a:extLst>
          </p:cNvPr>
          <p:cNvSpPr txBox="1">
            <a:spLocks/>
          </p:cNvSpPr>
          <p:nvPr/>
        </p:nvSpPr>
        <p:spPr>
          <a:xfrm>
            <a:off x="1301165" y="4472477"/>
            <a:ext cx="6241756" cy="1225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The </a:t>
            </a:r>
            <a:r>
              <a:rPr lang="en-GB" sz="2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number of minutes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we spend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walking for leisure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</a:t>
            </a:r>
            <a:r>
              <a:rPr lang="en-GB" sz="2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</a:rPr>
              <a:t>has returned to levels seen before the COVID-19 pandemic</a:t>
            </a:r>
            <a:endParaRPr lang="en-GB" sz="2000" b="1" dirty="0">
              <a:solidFill>
                <a:schemeClr val="bg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A5892217-89CA-72D4-9DC7-CF4505690494}"/>
              </a:ext>
            </a:extLst>
          </p:cNvPr>
          <p:cNvSpPr txBox="1">
            <a:spLocks/>
          </p:cNvSpPr>
          <p:nvPr/>
        </p:nvSpPr>
        <p:spPr>
          <a:xfrm>
            <a:off x="4616309" y="2174662"/>
            <a:ext cx="3080968" cy="1225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time </a:t>
            </a:r>
            <a:r>
              <a:rPr lang="en-GB" sz="20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we</a:t>
            </a:r>
            <a:r>
              <a:rPr lang="en-GB" sz="2000" b="1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GB" sz="2000" dirty="0">
                <a:solidFill>
                  <a:schemeClr val="tx2"/>
                </a:solidFill>
                <a:latin typeface="Calibri"/>
                <a:ea typeface="Calibri"/>
                <a:cs typeface="Calibri"/>
              </a:rPr>
              <a:t>spend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walking for travel </a:t>
            </a:r>
            <a:r>
              <a:rPr lang="en-GB" sz="2000" dirty="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has </a:t>
            </a:r>
            <a:r>
              <a:rPr lang="en-GB" sz="2000" b="1" dirty="0">
                <a:solidFill>
                  <a:schemeClr val="tx2"/>
                </a:solidFill>
                <a:ea typeface="Calibri Light"/>
                <a:cs typeface="Calibri Light"/>
              </a:rPr>
              <a:t>halved</a:t>
            </a:r>
            <a:r>
              <a:rPr lang="en-GB" sz="2000" dirty="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since </a:t>
            </a:r>
            <a:r>
              <a:rPr lang="en-GB" sz="2000" dirty="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before the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Calibri Light"/>
                <a:ea typeface="Calibri Light"/>
                <a:cs typeface="Calibri Light"/>
              </a:rPr>
              <a:t>COVID-19 pandemic</a:t>
            </a:r>
          </a:p>
        </p:txBody>
      </p:sp>
      <p:sp>
        <p:nvSpPr>
          <p:cNvPr id="17" name="Half Frame 5">
            <a:extLst>
              <a:ext uri="{FF2B5EF4-FFF2-40B4-BE49-F238E27FC236}">
                <a16:creationId xmlns:a16="http://schemas.microsoft.com/office/drawing/2014/main" id="{6B725C87-477A-DF34-503E-5F4871374374}"/>
              </a:ext>
            </a:extLst>
          </p:cNvPr>
          <p:cNvSpPr/>
          <p:nvPr/>
        </p:nvSpPr>
        <p:spPr>
          <a:xfrm rot="7202581">
            <a:off x="4696509" y="3536187"/>
            <a:ext cx="388953" cy="449670"/>
          </a:xfrm>
          <a:prstGeom prst="halfFram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Half Frame 6">
            <a:extLst>
              <a:ext uri="{FF2B5EF4-FFF2-40B4-BE49-F238E27FC236}">
                <a16:creationId xmlns:a16="http://schemas.microsoft.com/office/drawing/2014/main" id="{F3C544B2-AEFE-5B77-0AB8-59D9208D45C9}"/>
              </a:ext>
            </a:extLst>
          </p:cNvPr>
          <p:cNvSpPr/>
          <p:nvPr/>
        </p:nvSpPr>
        <p:spPr>
          <a:xfrm rot="8492003">
            <a:off x="6689454" y="3573192"/>
            <a:ext cx="388953" cy="449670"/>
          </a:xfrm>
          <a:prstGeom prst="halfFram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3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E3FB96-87C3-B95A-B338-9C60D3169DF5}"/>
              </a:ext>
            </a:extLst>
          </p:cNvPr>
          <p:cNvSpPr txBox="1"/>
          <p:nvPr/>
        </p:nvSpPr>
        <p:spPr>
          <a:xfrm>
            <a:off x="1831269" y="1445189"/>
            <a:ext cx="45695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Differences across our place</a:t>
            </a:r>
          </a:p>
        </p:txBody>
      </p:sp>
    </p:spTree>
    <p:extLst>
      <p:ext uri="{BB962C8B-B14F-4D97-AF65-F5344CB8AC3E}">
        <p14:creationId xmlns:p14="http://schemas.microsoft.com/office/powerpoint/2010/main" val="343060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B2B09D-C15A-57C2-F9FD-40FB764BF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15" y="1458826"/>
            <a:ext cx="3227128" cy="186681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Over </a:t>
            </a:r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in 3 </a:t>
            </a:r>
            <a:r>
              <a:rPr lang="en-GB" dirty="0">
                <a:solidFill>
                  <a:schemeClr val="bg1"/>
                </a:solidFill>
              </a:rPr>
              <a:t>adults living in the </a:t>
            </a:r>
            <a:r>
              <a:rPr lang="en-GB" b="1" dirty="0">
                <a:solidFill>
                  <a:schemeClr val="bg1"/>
                </a:solidFill>
                <a:latin typeface="+mn-lt"/>
              </a:rPr>
              <a:t>poorest neighbourhoods </a:t>
            </a:r>
            <a:r>
              <a:rPr lang="en-GB" dirty="0">
                <a:solidFill>
                  <a:schemeClr val="bg1"/>
                </a:solidFill>
              </a:rPr>
              <a:t>are </a:t>
            </a:r>
            <a:r>
              <a:rPr lang="en-GB" b="1" dirty="0">
                <a:solidFill>
                  <a:schemeClr val="bg1"/>
                </a:solidFill>
                <a:latin typeface="+mn-lt"/>
              </a:rPr>
              <a:t>inactive</a:t>
            </a:r>
            <a:r>
              <a:rPr lang="en-GB" sz="1600" dirty="0">
                <a:solidFill>
                  <a:schemeClr val="bg1"/>
                </a:solidFill>
              </a:rPr>
              <a:t> (most deprived, 35%) 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76E8A-DAEF-6186-A594-E778EB24285D}"/>
              </a:ext>
            </a:extLst>
          </p:cNvPr>
          <p:cNvSpPr txBox="1"/>
          <p:nvPr/>
        </p:nvSpPr>
        <p:spPr>
          <a:xfrm>
            <a:off x="8586410" y="1698419"/>
            <a:ext cx="33880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Compared to 1 in 8 adults living in the wealthiest neighbourhoods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(least deprived,13%)</a:t>
            </a:r>
          </a:p>
        </p:txBody>
      </p:sp>
      <p:graphicFrame>
        <p:nvGraphicFramePr>
          <p:cNvPr id="2" name="Chart Placeholder 3">
            <a:extLst>
              <a:ext uri="{FF2B5EF4-FFF2-40B4-BE49-F238E27FC236}">
                <a16:creationId xmlns:a16="http://schemas.microsoft.com/office/drawing/2014/main" id="{F9CE5BCA-61B5-1C98-092E-D168BD34B9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276408"/>
              </p:ext>
            </p:extLst>
          </p:nvPr>
        </p:nvGraphicFramePr>
        <p:xfrm>
          <a:off x="4027714" y="344713"/>
          <a:ext cx="7634061" cy="53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9322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B8A019-CD7C-EBBC-CDF2-7A2B5E58DD62}"/>
              </a:ext>
            </a:extLst>
          </p:cNvPr>
          <p:cNvSpPr txBox="1"/>
          <p:nvPr/>
        </p:nvSpPr>
        <p:spPr>
          <a:xfrm>
            <a:off x="1009272" y="923891"/>
            <a:ext cx="3618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203035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Placeholder 14">
            <a:extLst>
              <a:ext uri="{FF2B5EF4-FFF2-40B4-BE49-F238E27FC236}">
                <a16:creationId xmlns:a16="http://schemas.microsoft.com/office/drawing/2014/main" id="{3F1D10E1-7382-EB91-BF49-A1C5A735BF16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236494134"/>
              </p:ext>
            </p:extLst>
          </p:nvPr>
        </p:nvGraphicFramePr>
        <p:xfrm>
          <a:off x="3884436" y="799571"/>
          <a:ext cx="6680198" cy="5453625"/>
        </p:xfrm>
        <a:graphic>
          <a:graphicData uri="http://schemas.openxmlformats.org/drawingml/2006/table">
            <a:tbl>
              <a:tblPr/>
              <a:tblGrid>
                <a:gridCol w="2511482">
                  <a:extLst>
                    <a:ext uri="{9D8B030D-6E8A-4147-A177-3AD203B41FA5}">
                      <a16:colId xmlns:a16="http://schemas.microsoft.com/office/drawing/2014/main" val="2309265430"/>
                    </a:ext>
                  </a:extLst>
                </a:gridCol>
                <a:gridCol w="2084358">
                  <a:extLst>
                    <a:ext uri="{9D8B030D-6E8A-4147-A177-3AD203B41FA5}">
                      <a16:colId xmlns:a16="http://schemas.microsoft.com/office/drawing/2014/main" val="1128897987"/>
                    </a:ext>
                  </a:extLst>
                </a:gridCol>
                <a:gridCol w="2084358">
                  <a:extLst>
                    <a:ext uri="{9D8B030D-6E8A-4147-A177-3AD203B41FA5}">
                      <a16:colId xmlns:a16="http://schemas.microsoft.com/office/drawing/2014/main" val="2611152113"/>
                    </a:ext>
                  </a:extLst>
                </a:gridCol>
              </a:tblGrid>
              <a:tr h="57337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</a:p>
                    <a:p>
                      <a:pPr algn="l" fontAlgn="ctr"/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algn="l" fontAlgn="ctr"/>
                      <a:endParaRPr lang="en-GB" sz="1800" b="0" i="0" u="none" strike="noStrike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4233" marR="4233" marT="423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North Lincolnshire</a:t>
                      </a: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England</a:t>
                      </a:r>
                    </a:p>
                  </a:txBody>
                  <a:tcPr marL="4233" marR="4233" marT="423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229935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No limiting illness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77.5%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80.2%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574567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Limiting illness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19.8%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086366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16-34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20.8%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24.2%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700281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35-54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25.0%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26.4%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854832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55-74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26.3%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22.4%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213670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75+ years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8.6%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2025430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NS </a:t>
                      </a:r>
                      <a:r>
                        <a:rPr lang="en-GB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SeC</a:t>
                      </a: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1-2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25.9%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33.2%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87532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NS SeC 3-5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27.4%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27.4%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50725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    NS </a:t>
                      </a:r>
                      <a:r>
                        <a:rPr lang="en-GB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SeC</a:t>
                      </a:r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 6-8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41.7%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31.8%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931021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Asian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3.0%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9.0%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578220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Black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3.9%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0059602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Mixed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0.7%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4069168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White British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89.6%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75.1%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727848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White Other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5.5%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7.9%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774695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Working full or part time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54.3%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57.0%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6146811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Calibri Light" panose="020F0302020204030204" pitchFamily="34" charset="0"/>
                        </a:rPr>
                        <a:t>Not working</a:t>
                      </a:r>
                    </a:p>
                  </a:txBody>
                  <a:tcPr marL="4233" marR="177800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39.6%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600" b="0" i="0" u="none" strike="noStrike" kern="1200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34.3%</a:t>
                      </a:r>
                    </a:p>
                  </a:txBody>
                  <a:tcPr marL="4233" marR="4233" marT="423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2237938"/>
                  </a:ext>
                </a:extLst>
              </a:tr>
            </a:tbl>
          </a:graphicData>
        </a:graphic>
      </p:graphicFrame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B7FAD9D-3572-7884-83C2-45842422E9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Census provides </a:t>
            </a:r>
            <a:r>
              <a:rPr lang="en-GB" dirty="0">
                <a:latin typeface="+mn-lt"/>
              </a:rPr>
              <a:t>an </a:t>
            </a:r>
            <a:r>
              <a:rPr lang="en-GB" b="1" dirty="0">
                <a:latin typeface="+mn-lt"/>
              </a:rPr>
              <a:t>insight into the demographic makeup</a:t>
            </a:r>
            <a:r>
              <a:rPr lang="en-GB" dirty="0">
                <a:latin typeface="+mn-lt"/>
              </a:rPr>
              <a:t> </a:t>
            </a:r>
            <a:r>
              <a:rPr lang="en-GB" dirty="0"/>
              <a:t>in our area compared to England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750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D8D76F11-A948-48EC-BBBE-A5C2FC2D04A6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257165853"/>
              </p:ext>
            </p:extLst>
          </p:nvPr>
        </p:nvGraphicFramePr>
        <p:xfrm>
          <a:off x="530225" y="683510"/>
          <a:ext cx="11131550" cy="53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1FB60E2-6F62-4415-C131-2489CA95F6B8}"/>
              </a:ext>
            </a:extLst>
          </p:cNvPr>
          <p:cNvSpPr txBox="1"/>
          <p:nvPr/>
        </p:nvSpPr>
        <p:spPr>
          <a:xfrm>
            <a:off x="10309764" y="4878169"/>
            <a:ext cx="1773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Inactive population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1FB18A-8A15-F2DA-3436-2687852FFEBE}"/>
              </a:ext>
            </a:extLst>
          </p:cNvPr>
          <p:cNvSpPr txBox="1"/>
          <p:nvPr/>
        </p:nvSpPr>
        <p:spPr>
          <a:xfrm>
            <a:off x="10309764" y="4334990"/>
            <a:ext cx="156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Total population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C2D6C4D6-A269-BAA5-D315-DF02C0185A64}"/>
              </a:ext>
            </a:extLst>
          </p:cNvPr>
          <p:cNvSpPr txBox="1">
            <a:spLocks/>
          </p:cNvSpPr>
          <p:nvPr/>
        </p:nvSpPr>
        <p:spPr>
          <a:xfrm>
            <a:off x="827313" y="338593"/>
            <a:ext cx="6539141" cy="19171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Our </a:t>
            </a:r>
            <a:r>
              <a:rPr lang="en-GB" b="1" dirty="0">
                <a:solidFill>
                  <a:schemeClr val="accent1"/>
                </a:solidFill>
                <a:latin typeface="+mn-lt"/>
              </a:rPr>
              <a:t>inactive population </a:t>
            </a:r>
            <a:r>
              <a:rPr lang="en-GB" dirty="0"/>
              <a:t>in the context of their own demographic groups </a:t>
            </a:r>
            <a:r>
              <a:rPr lang="en-GB" sz="1800" dirty="0"/>
              <a:t>(2021-22)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08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Placeholder 22">
            <a:extLst>
              <a:ext uri="{FF2B5EF4-FFF2-40B4-BE49-F238E27FC236}">
                <a16:creationId xmlns:a16="http://schemas.microsoft.com/office/drawing/2014/main" id="{E3B95595-0CE7-A96D-F582-465E36C942DE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158901409"/>
              </p:ext>
            </p:extLst>
          </p:nvPr>
        </p:nvGraphicFramePr>
        <p:xfrm>
          <a:off x="3946525" y="409575"/>
          <a:ext cx="7315419" cy="5684984"/>
        </p:xfrm>
        <a:graphic>
          <a:graphicData uri="http://schemas.openxmlformats.org/drawingml/2006/table">
            <a:tbl>
              <a:tblPr/>
              <a:tblGrid>
                <a:gridCol w="2445039">
                  <a:extLst>
                    <a:ext uri="{9D8B030D-6E8A-4147-A177-3AD203B41FA5}">
                      <a16:colId xmlns:a16="http://schemas.microsoft.com/office/drawing/2014/main" val="1225863698"/>
                    </a:ext>
                  </a:extLst>
                </a:gridCol>
                <a:gridCol w="708720">
                  <a:extLst>
                    <a:ext uri="{9D8B030D-6E8A-4147-A177-3AD203B41FA5}">
                      <a16:colId xmlns:a16="http://schemas.microsoft.com/office/drawing/2014/main" val="3167462319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1849647363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2403888434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1154068597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3074279472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654501513"/>
                    </a:ext>
                  </a:extLst>
                </a:gridCol>
                <a:gridCol w="693610">
                  <a:extLst>
                    <a:ext uri="{9D8B030D-6E8A-4147-A177-3AD203B41FA5}">
                      <a16:colId xmlns:a16="http://schemas.microsoft.com/office/drawing/2014/main" val="3311789463"/>
                    </a:ext>
                  </a:extLst>
                </a:gridCol>
              </a:tblGrid>
              <a:tr h="234651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4840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15-16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16-17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17-18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18-19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19-20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20-21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1" i="0" u="none" strike="noStrike" dirty="0">
                          <a:solidFill>
                            <a:srgbClr val="484043"/>
                          </a:solidFill>
                          <a:effectLst/>
                          <a:latin typeface="Calibri" panose="020F0502020204030204" pitchFamily="34" charset="0"/>
                        </a:rPr>
                        <a:t>21-22</a:t>
                      </a:r>
                    </a:p>
                  </a:txBody>
                  <a:tcPr marL="2194" marR="2194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805724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All adults (aged 16+)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509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491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503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489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486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497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519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521011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NS SEC 1-2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177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2528887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NS SEC 3-5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6475564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NS SEC 6-8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3849912"/>
                  </a:ext>
                </a:extLst>
              </a:tr>
              <a:tr h="28801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16-34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690305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35-54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155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165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0227526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55-74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319306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75+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835027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Male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238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819782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283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281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264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278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277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283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289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1721030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No limiting illness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362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355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376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358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355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356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367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7434253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Limiting illness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4821416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Working full or part time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244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239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231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266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8665555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Unemployed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8010691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Not working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217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220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0229713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Student full or part time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3358693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White Other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5991556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Asian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1707145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Black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1602301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Mixed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3704109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Other ethnic group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6509334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White British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466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456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463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456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455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459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473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6285819"/>
                  </a:ext>
                </a:extLst>
              </a:tr>
              <a:tr h="234651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Minority ethnic group</a:t>
                      </a:r>
                    </a:p>
                  </a:txBody>
                  <a:tcPr marL="2194" marR="92160" marT="2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425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19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20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25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28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400" b="0" i="0" u="none" strike="noStrike" dirty="0">
                          <a:solidFill>
                            <a:srgbClr val="484043"/>
                          </a:solidFill>
                          <a:effectLst/>
                          <a:latin typeface="Calibri Light" panose="020F0302020204030204" pitchFamily="34" charset="0"/>
                        </a:rPr>
                        <a:t>32</a:t>
                      </a:r>
                    </a:p>
                  </a:txBody>
                  <a:tcPr marL="4233" marR="4233" marT="42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674908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AFAEF5-7ACF-80FE-D897-E4AC4C63B54D}"/>
              </a:ext>
            </a:extLst>
          </p:cNvPr>
          <p:cNvSpPr txBox="1"/>
          <p:nvPr/>
        </p:nvSpPr>
        <p:spPr>
          <a:xfrm>
            <a:off x="480447" y="2712203"/>
            <a:ext cx="3215899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“Inactivity rates for certain demographic groups can show considerable ups and downs because of smaller sample sizes. At this level it can be more meaningful to concentrate on long-term patterns rather than specific yearly figures”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720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69744-8D03-7FBE-8118-C218D0F460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763" y="472547"/>
            <a:ext cx="3517370" cy="3098800"/>
          </a:xfrm>
        </p:spPr>
        <p:txBody>
          <a:bodyPr>
            <a:noAutofit/>
          </a:bodyPr>
          <a:lstStyle/>
          <a:p>
            <a:r>
              <a:rPr lang="en-GB" dirty="0"/>
              <a:t>There are some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stark inequalities</a:t>
            </a:r>
          </a:p>
          <a:p>
            <a:r>
              <a:rPr lang="en-GB" dirty="0"/>
              <a:t>in inactivity rates amongst our population</a:t>
            </a:r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48F0FC94-4252-4EDD-9437-D12CA6AF15B1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2832100" y="725488"/>
          <a:ext cx="8709025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7661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4E518B-FE7D-484F-5792-624A972C8C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163" y="506413"/>
            <a:ext cx="3398217" cy="3098800"/>
          </a:xfrm>
        </p:spPr>
        <p:txBody>
          <a:bodyPr/>
          <a:lstStyle/>
          <a:p>
            <a:r>
              <a:rPr lang="en-GB" dirty="0"/>
              <a:t>Most inactive people do nothing</a:t>
            </a:r>
          </a:p>
          <a:p>
            <a:endParaRPr lang="en-GB" dirty="0"/>
          </a:p>
        </p:txBody>
      </p:sp>
      <p:graphicFrame>
        <p:nvGraphicFramePr>
          <p:cNvPr id="2" name="Chart Placeholder 1">
            <a:extLst>
              <a:ext uri="{FF2B5EF4-FFF2-40B4-BE49-F238E27FC236}">
                <a16:creationId xmlns:a16="http://schemas.microsoft.com/office/drawing/2014/main" id="{1C2614BE-BE2C-4C58-96F7-D24E31B63B46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881822571"/>
              </p:ext>
            </p:extLst>
          </p:nvPr>
        </p:nvGraphicFramePr>
        <p:xfrm>
          <a:off x="2832100" y="725488"/>
          <a:ext cx="8709025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5317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Placeholder 8">
            <a:extLst>
              <a:ext uri="{FF2B5EF4-FFF2-40B4-BE49-F238E27FC236}">
                <a16:creationId xmlns:a16="http://schemas.microsoft.com/office/drawing/2014/main" id="{0F92EB2E-4C86-43B5-A496-699EF5EA271D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246063" y="1282700"/>
          <a:ext cx="8170862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6AB73772-01AF-8902-730F-8CF772A7F5BA}"/>
              </a:ext>
            </a:extLst>
          </p:cNvPr>
          <p:cNvSpPr txBox="1">
            <a:spLocks/>
          </p:cNvSpPr>
          <p:nvPr/>
        </p:nvSpPr>
        <p:spPr>
          <a:xfrm>
            <a:off x="2291938" y="4738467"/>
            <a:ext cx="5340002" cy="759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Total minutes are rising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03AECAC2-FB6A-B7EC-887D-23C62C0F80D3}"/>
              </a:ext>
            </a:extLst>
          </p:cNvPr>
          <p:cNvSpPr txBox="1">
            <a:spLocks/>
          </p:cNvSpPr>
          <p:nvPr/>
        </p:nvSpPr>
        <p:spPr>
          <a:xfrm>
            <a:off x="3516086" y="343310"/>
            <a:ext cx="4115854" cy="147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bg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Nationally, the amount of 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we spend </a:t>
            </a:r>
            <a:r>
              <a:rPr lang="en-GB" sz="2400" b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being active has risen </a:t>
            </a:r>
            <a:r>
              <a:rPr lang="en-GB" sz="2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since the pandemic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382E85-E678-2A5B-2F37-029FD25679E6}"/>
              </a:ext>
            </a:extLst>
          </p:cNvPr>
          <p:cNvSpPr txBox="1"/>
          <p:nvPr/>
        </p:nvSpPr>
        <p:spPr>
          <a:xfrm>
            <a:off x="814411" y="1359571"/>
            <a:ext cx="170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j-lt"/>
              </a:rPr>
              <a:t>Average minutes per person per week</a:t>
            </a:r>
          </a:p>
        </p:txBody>
      </p:sp>
      <p:sp>
        <p:nvSpPr>
          <p:cNvPr id="16" name="Half Frame 15">
            <a:extLst>
              <a:ext uri="{FF2B5EF4-FFF2-40B4-BE49-F238E27FC236}">
                <a16:creationId xmlns:a16="http://schemas.microsoft.com/office/drawing/2014/main" id="{4C3F18ED-7730-81EA-24F6-DB543631BE0F}"/>
              </a:ext>
            </a:extLst>
          </p:cNvPr>
          <p:cNvSpPr/>
          <p:nvPr/>
        </p:nvSpPr>
        <p:spPr>
          <a:xfrm rot="7116154">
            <a:off x="6763564" y="1859608"/>
            <a:ext cx="388985" cy="449724"/>
          </a:xfrm>
          <a:prstGeom prst="halfFram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7530F-7A7F-83AB-D085-325E450A7289}"/>
              </a:ext>
            </a:extLst>
          </p:cNvPr>
          <p:cNvSpPr txBox="1"/>
          <p:nvPr/>
        </p:nvSpPr>
        <p:spPr>
          <a:xfrm>
            <a:off x="9177266" y="1079658"/>
            <a:ext cx="257106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Total minutes includes all activities:</a:t>
            </a:r>
          </a:p>
          <a:p>
            <a:endParaRPr lang="en-GB" sz="2000" dirty="0">
              <a:solidFill>
                <a:schemeClr val="bg1"/>
              </a:solidFill>
              <a:latin typeface="+mj-lt"/>
            </a:endParaRPr>
          </a:p>
          <a:p>
            <a:r>
              <a:rPr lang="en-GB" sz="2000" dirty="0">
                <a:solidFill>
                  <a:schemeClr val="bg1"/>
                </a:solidFill>
                <a:latin typeface="+mj-lt"/>
              </a:rPr>
              <a:t>Traditional sport, fitness, dancing, gardening, cycling and walking for leisure or travel</a:t>
            </a:r>
          </a:p>
          <a:p>
            <a:endParaRPr lang="en-GB" sz="2000" dirty="0">
              <a:solidFill>
                <a:schemeClr val="bg1"/>
              </a:solidFill>
              <a:latin typeface="+mj-lt"/>
            </a:endParaRPr>
          </a:p>
          <a:p>
            <a:r>
              <a:rPr lang="en-GB" sz="18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Minutes from traditional sport have returned to pre pandemic levels.  </a:t>
            </a:r>
            <a:r>
              <a:rPr lang="en-GB" sz="18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Fitness activities are recovering more slowly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  <a:p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0AFA07-68D0-9EDD-4CC1-4459E9880B2F}"/>
              </a:ext>
            </a:extLst>
          </p:cNvPr>
          <p:cNvSpPr txBox="1"/>
          <p:nvPr/>
        </p:nvSpPr>
        <p:spPr>
          <a:xfrm>
            <a:off x="683783" y="5882914"/>
            <a:ext cx="2405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Data is for England</a:t>
            </a:r>
          </a:p>
        </p:txBody>
      </p:sp>
    </p:spTree>
    <p:extLst>
      <p:ext uri="{BB962C8B-B14F-4D97-AF65-F5344CB8AC3E}">
        <p14:creationId xmlns:p14="http://schemas.microsoft.com/office/powerpoint/2010/main" val="339645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0FE415-699C-6678-4434-611D53A5C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1603372"/>
            <a:ext cx="2587625" cy="785813"/>
          </a:xfrm>
        </p:spPr>
        <p:txBody>
          <a:bodyPr/>
          <a:lstStyle/>
          <a:p>
            <a:r>
              <a:rPr lang="en-GB" dirty="0"/>
              <a:t>140,000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D5414-64AF-FFD2-1732-4795A08683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5313" y="1610156"/>
            <a:ext cx="2587625" cy="785813"/>
          </a:xfrm>
        </p:spPr>
        <p:txBody>
          <a:bodyPr/>
          <a:lstStyle/>
          <a:p>
            <a:r>
              <a:rPr lang="en-GB" dirty="0"/>
              <a:t>60,000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9511B-EF4F-E50C-8AC8-D4D4240D53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62889" y="1616940"/>
            <a:ext cx="2587625" cy="785813"/>
          </a:xfrm>
        </p:spPr>
        <p:txBody>
          <a:bodyPr/>
          <a:lstStyle/>
          <a:p>
            <a:r>
              <a:rPr lang="en-GB" dirty="0"/>
              <a:t>10,000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6D2716C-C094-2DE1-BE8A-5EC4327F6D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62" y="4939719"/>
            <a:ext cx="2578100" cy="674688"/>
          </a:xfrm>
        </p:spPr>
        <p:txBody>
          <a:bodyPr/>
          <a:lstStyle/>
          <a:p>
            <a:r>
              <a:rPr lang="en-GB" dirty="0"/>
              <a:t>2%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D28077E-002B-0CC1-4652-51BE56778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60075" y="4939719"/>
            <a:ext cx="2578100" cy="674688"/>
          </a:xfrm>
        </p:spPr>
        <p:txBody>
          <a:bodyPr/>
          <a:lstStyle/>
          <a:p>
            <a:r>
              <a:rPr lang="en-GB" dirty="0"/>
              <a:t>18%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58D4A98-38CD-6831-B85A-ED6A65B866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7651" y="4939719"/>
            <a:ext cx="2578100" cy="674688"/>
          </a:xfrm>
        </p:spPr>
        <p:txBody>
          <a:bodyPr/>
          <a:lstStyle/>
          <a:p>
            <a:r>
              <a:rPr lang="en-GB" dirty="0"/>
              <a:t>50%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CB0E378-9A43-803D-44EB-E257350375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6856" y="5570368"/>
            <a:ext cx="1458913" cy="461963"/>
          </a:xfrm>
        </p:spPr>
        <p:txBody>
          <a:bodyPr/>
          <a:lstStyle/>
          <a:p>
            <a:r>
              <a:rPr lang="en-GB" dirty="0"/>
              <a:t>increase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4FA7219-5F26-2495-3B46-EA7FD00C29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9669" y="5568182"/>
            <a:ext cx="1458913" cy="461963"/>
          </a:xfrm>
        </p:spPr>
        <p:txBody>
          <a:bodyPr/>
          <a:lstStyle/>
          <a:p>
            <a:r>
              <a:rPr lang="en-GB" dirty="0"/>
              <a:t>increase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2C6D118-E7A9-348D-EB3D-BAE38F0846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27245" y="5565996"/>
            <a:ext cx="1458913" cy="461963"/>
          </a:xfrm>
        </p:spPr>
        <p:txBody>
          <a:bodyPr/>
          <a:lstStyle/>
          <a:p>
            <a:r>
              <a:rPr lang="en-GB" dirty="0"/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226643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64CBC4-AC2A-A7B7-07C5-FABA31D12E6C}"/>
              </a:ext>
            </a:extLst>
          </p:cNvPr>
          <p:cNvSpPr txBox="1"/>
          <p:nvPr/>
        </p:nvSpPr>
        <p:spPr>
          <a:xfrm>
            <a:off x="935579" y="807213"/>
            <a:ext cx="74028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do we know about </a:t>
            </a:r>
            <a: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inactivity</a:t>
            </a:r>
            <a:r>
              <a:rPr lang="en-GB" sz="4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in our community?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7BFDF-72D7-6129-37D0-7383B661E718}"/>
              </a:ext>
            </a:extLst>
          </p:cNvPr>
          <p:cNvSpPr txBox="1"/>
          <p:nvPr/>
        </p:nvSpPr>
        <p:spPr>
          <a:xfrm>
            <a:off x="935579" y="2380751"/>
            <a:ext cx="74028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measures we use are inactive and active:</a:t>
            </a:r>
          </a:p>
          <a:p>
            <a:endParaRPr lang="en-GB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lang="en-GB" sz="2400" b="1" dirty="0">
                <a:ea typeface="Calibri Light" panose="020F0302020204030204" pitchFamily="34" charset="0"/>
                <a:cs typeface="Calibri Light" panose="020F0302020204030204" pitchFamily="34" charset="0"/>
              </a:rPr>
              <a:t>inactive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we mean those that are </a:t>
            </a:r>
            <a:r>
              <a:rPr lang="en-GB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doing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less than 30 minutes 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 physical activity a week</a:t>
            </a:r>
          </a:p>
          <a:p>
            <a:endParaRPr lang="en-GB" sz="10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lang="en-GB" sz="2400" b="1" dirty="0">
                <a:ea typeface="Calibri Light" panose="020F0302020204030204" pitchFamily="34" charset="0"/>
                <a:cs typeface="Calibri Light" panose="020F0302020204030204" pitchFamily="34" charset="0"/>
              </a:rPr>
              <a:t>active</a:t>
            </a:r>
            <a:r>
              <a:rPr lang="en-GB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we mean those that are doing </a:t>
            </a:r>
            <a:r>
              <a:rPr lang="en-GB" sz="2400" b="1" dirty="0">
                <a:ea typeface="Calibri Light" panose="020F0302020204030204" pitchFamily="34" charset="0"/>
                <a:cs typeface="Calibri Light" panose="020F0302020204030204" pitchFamily="34" charset="0"/>
              </a:rPr>
              <a:t>150+ minutes </a:t>
            </a:r>
            <a:r>
              <a:rPr lang="en-GB" sz="24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of physical activity a week</a:t>
            </a:r>
            <a:endParaRPr lang="en-GB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7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48AA72-6441-D68E-47F6-81FE187F99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7955" y="1014601"/>
            <a:ext cx="3398217" cy="3098800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b="1" dirty="0">
                <a:latin typeface="Calibri"/>
                <a:ea typeface="Calibri Light"/>
                <a:cs typeface="Calibri Light"/>
              </a:rPr>
              <a:t>Our community experienced a rise in inactivity</a:t>
            </a:r>
            <a:r>
              <a:rPr lang="en-GB" dirty="0">
                <a:latin typeface="Calibri Light"/>
                <a:ea typeface="Calibri Light"/>
                <a:cs typeface="Calibri Light"/>
              </a:rPr>
              <a:t>, severely affected by the COVID-19 pandemic, but is </a:t>
            </a:r>
            <a:r>
              <a:rPr lang="en-GB" b="1" dirty="0">
                <a:latin typeface="Calibri"/>
                <a:ea typeface="Calibri Light"/>
                <a:cs typeface="Calibri Light"/>
              </a:rPr>
              <a:t>showing small signs of recovery</a:t>
            </a:r>
            <a:endParaRPr lang="en-US" b="1">
              <a:latin typeface="Calibri"/>
            </a:endParaRPr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D3079843-BCB1-4BBF-86AC-CFDB330E2929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779224230"/>
              </p:ext>
            </p:extLst>
          </p:nvPr>
        </p:nvGraphicFramePr>
        <p:xfrm>
          <a:off x="4365625" y="1414463"/>
          <a:ext cx="7288213" cy="465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145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52E720-E808-F81A-6934-0A3992842FBF}"/>
              </a:ext>
            </a:extLst>
          </p:cNvPr>
          <p:cNvSpPr txBox="1"/>
          <p:nvPr/>
        </p:nvSpPr>
        <p:spPr>
          <a:xfrm>
            <a:off x="3379258" y="2419142"/>
            <a:ext cx="3871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Currently, 34% of adults are inactive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D055B-2094-D13C-4928-CE83D68E4C7F}"/>
              </a:ext>
            </a:extLst>
          </p:cNvPr>
          <p:cNvSpPr txBox="1"/>
          <p:nvPr/>
        </p:nvSpPr>
        <p:spPr>
          <a:xfrm>
            <a:off x="8867993" y="2518506"/>
            <a:ext cx="232878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BD16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47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,000</a:t>
            </a:r>
          </a:p>
        </p:txBody>
      </p:sp>
    </p:spTree>
    <p:extLst>
      <p:ext uri="{BB962C8B-B14F-4D97-AF65-F5344CB8AC3E}">
        <p14:creationId xmlns:p14="http://schemas.microsoft.com/office/powerpoint/2010/main" val="582931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49F56F-4192-0BB9-DD92-1FE0D90BC2A4}"/>
              </a:ext>
            </a:extLst>
          </p:cNvPr>
          <p:cNvSpPr txBox="1"/>
          <p:nvPr/>
        </p:nvSpPr>
        <p:spPr>
          <a:xfrm>
            <a:off x="5546252" y="3350761"/>
            <a:ext cx="232878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BD162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073BB7-5095-C9F8-190B-FA5CD4F08A22}"/>
              </a:ext>
            </a:extLst>
          </p:cNvPr>
          <p:cNvSpPr txBox="1"/>
          <p:nvPr/>
        </p:nvSpPr>
        <p:spPr>
          <a:xfrm>
            <a:off x="8724043" y="3350761"/>
            <a:ext cx="232878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BD1622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E732D7-36B6-3C30-5B1C-420B955CD57D}"/>
              </a:ext>
            </a:extLst>
          </p:cNvPr>
          <p:cNvSpPr txBox="1"/>
          <p:nvPr/>
        </p:nvSpPr>
        <p:spPr>
          <a:xfrm>
            <a:off x="1541658" y="1909780"/>
            <a:ext cx="2328787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35,000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FBC510-8B89-D683-2AF7-9636FC7B3AE5}"/>
              </a:ext>
            </a:extLst>
          </p:cNvPr>
          <p:cNvSpPr txBox="1"/>
          <p:nvPr/>
        </p:nvSpPr>
        <p:spPr>
          <a:xfrm>
            <a:off x="6205944" y="4859215"/>
            <a:ext cx="100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+mj-lt"/>
              </a:rPr>
              <a:t>7%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26213B-71BB-3F60-923A-2306D278157E}"/>
              </a:ext>
            </a:extLst>
          </p:cNvPr>
          <p:cNvSpPr txBox="1"/>
          <p:nvPr/>
        </p:nvSpPr>
        <p:spPr>
          <a:xfrm>
            <a:off x="9383735" y="4883927"/>
            <a:ext cx="1009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+mj-lt"/>
              </a:rPr>
              <a:t>2%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85F1AE-DC60-FC53-01EB-E2CD2BE2C7DD}"/>
              </a:ext>
            </a:extLst>
          </p:cNvPr>
          <p:cNvSpPr txBox="1"/>
          <p:nvPr/>
        </p:nvSpPr>
        <p:spPr>
          <a:xfrm>
            <a:off x="1541658" y="3758411"/>
            <a:ext cx="232878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(25%)</a:t>
            </a:r>
          </a:p>
        </p:txBody>
      </p:sp>
    </p:spTree>
    <p:extLst>
      <p:ext uri="{BB962C8B-B14F-4D97-AF65-F5344CB8AC3E}">
        <p14:creationId xmlns:p14="http://schemas.microsoft.com/office/powerpoint/2010/main" val="339581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8EEF3-B9F4-3AC9-FBB4-71E30D3182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47491" y="1906766"/>
            <a:ext cx="1390650" cy="1330325"/>
          </a:xfrm>
        </p:spPr>
        <p:txBody>
          <a:bodyPr>
            <a:normAutofit/>
          </a:bodyPr>
          <a:lstStyle/>
          <a:p>
            <a:r>
              <a:rPr lang="en-GB" dirty="0"/>
              <a:t>Social status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9B65D-32E1-5B8B-5E42-EE35BB967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13423" y="1853603"/>
            <a:ext cx="1390650" cy="1330325"/>
          </a:xfrm>
        </p:spPr>
        <p:txBody>
          <a:bodyPr/>
          <a:lstStyle/>
          <a:p>
            <a:r>
              <a:rPr lang="en-GB" dirty="0"/>
              <a:t>Gender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3EB38-5262-1927-4FEA-1D9182FC2C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8737" y="1906765"/>
            <a:ext cx="1390650" cy="1330325"/>
          </a:xfrm>
        </p:spPr>
        <p:txBody>
          <a:bodyPr/>
          <a:lstStyle/>
          <a:p>
            <a:r>
              <a:rPr lang="en-GB" dirty="0"/>
              <a:t>Limiting illness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02F1714D-B63F-F511-B18F-76D3414F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29778" y="3719523"/>
            <a:ext cx="1965325" cy="196532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dirty="0">
                <a:latin typeface="Calibri Light"/>
                <a:ea typeface="Calibri Light"/>
                <a:cs typeface="Calibri Light"/>
              </a:rPr>
              <a:t>People with a limiting illness or disability tend to experience higher levels of inactivity</a:t>
            </a:r>
            <a:endParaRPr lang="en-US" dirty="0"/>
          </a:p>
          <a:p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994586-6DAB-2741-1196-8CBF3D239E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87932" y="3714749"/>
            <a:ext cx="1965325" cy="196532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dirty="0">
                <a:latin typeface="Calibri Light"/>
                <a:ea typeface="Calibri Light"/>
                <a:cs typeface="Calibri Light"/>
              </a:rPr>
              <a:t>Females experienced higher levels of inactivity before COVID-19 but post-pandemic the picture is still unclear </a:t>
            </a:r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B8AAF47B-9E8C-7C3A-AC44-C317AB865C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337" y="3714749"/>
            <a:ext cx="1965325" cy="1965325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dirty="0">
                <a:latin typeface="Calibri Light"/>
                <a:ea typeface="Calibri Light"/>
                <a:cs typeface="Calibri Light"/>
              </a:rPr>
              <a:t>People with lower income levels tend to experience higher levels of inactivity.(NS </a:t>
            </a:r>
            <a:r>
              <a:rPr lang="en-GB" dirty="0" err="1">
                <a:latin typeface="Calibri Light"/>
                <a:ea typeface="Calibri Light"/>
                <a:cs typeface="Calibri Light"/>
              </a:rPr>
              <a:t>SeC</a:t>
            </a:r>
            <a:r>
              <a:rPr lang="en-GB" dirty="0">
                <a:latin typeface="Calibri Light"/>
                <a:ea typeface="Calibri Light"/>
                <a:cs typeface="Calibri Light"/>
              </a:rPr>
              <a:t> 6-8) and this appears to be getting worse. </a:t>
            </a:r>
            <a:endParaRPr lang="en-US"/>
          </a:p>
          <a:p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3242971-E6D8-A389-45AF-EBE86C237A34}"/>
              </a:ext>
            </a:extLst>
          </p:cNvPr>
          <p:cNvSpPr txBox="1">
            <a:spLocks/>
          </p:cNvSpPr>
          <p:nvPr/>
        </p:nvSpPr>
        <p:spPr>
          <a:xfrm>
            <a:off x="850900" y="247650"/>
            <a:ext cx="10857880" cy="70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Some people are more likely to experience inactivity than others</a:t>
            </a:r>
          </a:p>
        </p:txBody>
      </p:sp>
    </p:spTree>
    <p:extLst>
      <p:ext uri="{BB962C8B-B14F-4D97-AF65-F5344CB8AC3E}">
        <p14:creationId xmlns:p14="http://schemas.microsoft.com/office/powerpoint/2010/main" val="142012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7096E88-EA6E-12D0-CB9F-2A07C22EE6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8474" y="411163"/>
            <a:ext cx="7107478" cy="1920875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More women are experiencing inactivity since prior to the Covid-19 pandemic. Before that the trend was mostly unchanged.</a:t>
            </a:r>
            <a:endParaRPr lang="en-GB" dirty="0">
              <a:solidFill>
                <a:srgbClr val="484043"/>
              </a:solidFill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In contrast, men had seen improvements in their inactivity levels between 2015 and 2020. This trend was reversed following the COVID-19 pandemic and is yet to show clear signs of recovery. </a:t>
            </a:r>
            <a:endParaRPr lang="en-GB">
              <a:solidFill>
                <a:srgbClr val="484043"/>
              </a:solidFill>
            </a:endParaRPr>
          </a:p>
          <a:p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14" name="Text Placeholder 19">
            <a:extLst>
              <a:ext uri="{FF2B5EF4-FFF2-40B4-BE49-F238E27FC236}">
                <a16:creationId xmlns:a16="http://schemas.microsoft.com/office/drawing/2014/main" id="{0F0192A1-C45C-9E26-BCDE-35DC698D4122}"/>
              </a:ext>
            </a:extLst>
          </p:cNvPr>
          <p:cNvSpPr txBox="1">
            <a:spLocks/>
          </p:cNvSpPr>
          <p:nvPr/>
        </p:nvSpPr>
        <p:spPr>
          <a:xfrm>
            <a:off x="8995317" y="2165265"/>
            <a:ext cx="2410465" cy="31671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Currently </a:t>
            </a:r>
            <a:r>
              <a:rPr lang="en-GB" sz="3600" b="1" dirty="0">
                <a:solidFill>
                  <a:schemeClr val="bg1"/>
                </a:solidFill>
              </a:rPr>
              <a:t>23,000</a:t>
            </a:r>
            <a:r>
              <a:rPr lang="en-GB" sz="3600" dirty="0">
                <a:solidFill>
                  <a:schemeClr val="bg1"/>
                </a:solidFill>
                <a:latin typeface="+mj-lt"/>
              </a:rPr>
              <a:t> women are inactive and </a:t>
            </a:r>
            <a:r>
              <a:rPr lang="en-GB" sz="3600" b="1" dirty="0">
                <a:solidFill>
                  <a:schemeClr val="bg1"/>
                </a:solidFill>
              </a:rPr>
              <a:t>25000</a:t>
            </a:r>
            <a:r>
              <a:rPr lang="en-GB" sz="3600" dirty="0">
                <a:solidFill>
                  <a:schemeClr val="bg1"/>
                </a:solidFill>
                <a:latin typeface="+mj-lt"/>
              </a:rPr>
              <a:t> men</a:t>
            </a:r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E9639A23-FDE8-4C6F-BC52-60FF113C70DF}"/>
              </a:ext>
            </a:extLst>
          </p:cNvPr>
          <p:cNvGraphicFramePr>
            <a:graphicFrameLocks noGrp="1"/>
          </p:cNvGraphicFramePr>
          <p:nvPr>
            <p:ph type="chart" sz="quarter" idx="10"/>
          </p:nvPr>
        </p:nvGraphicFramePr>
        <p:xfrm>
          <a:off x="498475" y="2000250"/>
          <a:ext cx="6873875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53549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F7E821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Press Red Standard">
      <a:dk1>
        <a:srgbClr val="484043"/>
      </a:dk1>
      <a:lt1>
        <a:srgbClr val="FFFFFF"/>
      </a:lt1>
      <a:dk2>
        <a:srgbClr val="01425F"/>
      </a:dk2>
      <a:lt2>
        <a:srgbClr val="ACDBDF"/>
      </a:lt2>
      <a:accent1>
        <a:srgbClr val="BD1622"/>
      </a:accent1>
      <a:accent2>
        <a:srgbClr val="F79700"/>
      </a:accent2>
      <a:accent3>
        <a:srgbClr val="7C4982"/>
      </a:accent3>
      <a:accent4>
        <a:srgbClr val="006537"/>
      </a:accent4>
      <a:accent5>
        <a:srgbClr val="4BA57E"/>
      </a:accent5>
      <a:accent6>
        <a:srgbClr val="53B0C2"/>
      </a:accent6>
      <a:hlink>
        <a:srgbClr val="01425F"/>
      </a:hlink>
      <a:folHlink>
        <a:srgbClr val="4BA5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s Red">
    <a:dk1>
      <a:srgbClr val="484043"/>
    </a:dk1>
    <a:lt1>
      <a:sysClr val="window" lastClr="FFFFFF"/>
    </a:lt1>
    <a:dk2>
      <a:srgbClr val="01425F"/>
    </a:dk2>
    <a:lt2>
      <a:srgbClr val="ACDBDF"/>
    </a:lt2>
    <a:accent1>
      <a:srgbClr val="BD1622"/>
    </a:accent1>
    <a:accent2>
      <a:srgbClr val="F79700"/>
    </a:accent2>
    <a:accent3>
      <a:srgbClr val="F7E821"/>
    </a:accent3>
    <a:accent4>
      <a:srgbClr val="006537"/>
    </a:accent4>
    <a:accent5>
      <a:srgbClr val="4BA57E"/>
    </a:accent5>
    <a:accent6>
      <a:srgbClr val="53B0C2"/>
    </a:accent6>
    <a:hlink>
      <a:srgbClr val="01425F"/>
    </a:hlink>
    <a:folHlink>
      <a:srgbClr val="4BA57E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66873</TotalTime>
  <Words>1313</Words>
  <Application>Microsoft Office PowerPoint</Application>
  <PresentationFormat>Widescreen</PresentationFormat>
  <Paragraphs>368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Arial Nova Light</vt:lpstr>
      <vt:lpstr>Calibri</vt:lpstr>
      <vt:lpstr>Calibri Light</vt:lpstr>
      <vt:lpstr>Custom Design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Hird</dc:creator>
  <cp:lastModifiedBy>Martin Hird</cp:lastModifiedBy>
  <cp:revision>1477</cp:revision>
  <dcterms:created xsi:type="dcterms:W3CDTF">2020-12-15T14:44:20Z</dcterms:created>
  <dcterms:modified xsi:type="dcterms:W3CDTF">2023-11-17T15:09:50Z</dcterms:modified>
</cp:coreProperties>
</file>